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media/image159.jpg" ContentType="image/png"/>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4" r:id="rId6"/>
    <p:sldMasterId id="2147484554" r:id="rId7"/>
    <p:sldMasterId id="2147484591" r:id="rId8"/>
  </p:sldMasterIdLst>
  <p:notesMasterIdLst>
    <p:notesMasterId r:id="rId101"/>
  </p:notesMasterIdLst>
  <p:handoutMasterIdLst>
    <p:handoutMasterId r:id="rId102"/>
  </p:handoutMasterIdLst>
  <p:sldIdLst>
    <p:sldId id="1551" r:id="rId9"/>
    <p:sldId id="1567" r:id="rId10"/>
    <p:sldId id="1666" r:id="rId11"/>
    <p:sldId id="259" r:id="rId12"/>
    <p:sldId id="1552" r:id="rId13"/>
    <p:sldId id="1553" r:id="rId14"/>
    <p:sldId id="1554" r:id="rId15"/>
    <p:sldId id="1556" r:id="rId16"/>
    <p:sldId id="4356" r:id="rId17"/>
    <p:sldId id="1508" r:id="rId18"/>
    <p:sldId id="1708" r:id="rId19"/>
    <p:sldId id="1561" r:id="rId20"/>
    <p:sldId id="4315" r:id="rId21"/>
    <p:sldId id="1569" r:id="rId22"/>
    <p:sldId id="1667" r:id="rId23"/>
    <p:sldId id="1614" r:id="rId24"/>
    <p:sldId id="1706" r:id="rId25"/>
    <p:sldId id="1700" r:id="rId26"/>
    <p:sldId id="1669" r:id="rId27"/>
    <p:sldId id="1672" r:id="rId28"/>
    <p:sldId id="1671" r:id="rId29"/>
    <p:sldId id="1670" r:id="rId30"/>
    <p:sldId id="1707" r:id="rId31"/>
    <p:sldId id="1673" r:id="rId32"/>
    <p:sldId id="1699" r:id="rId33"/>
    <p:sldId id="1674" r:id="rId34"/>
    <p:sldId id="1675" r:id="rId35"/>
    <p:sldId id="1681" r:id="rId36"/>
    <p:sldId id="1701" r:id="rId37"/>
    <p:sldId id="1678" r:id="rId38"/>
    <p:sldId id="1705" r:id="rId39"/>
    <p:sldId id="1698" r:id="rId40"/>
    <p:sldId id="1679" r:id="rId41"/>
    <p:sldId id="1680" r:id="rId42"/>
    <p:sldId id="1682" r:id="rId43"/>
    <p:sldId id="1683" r:id="rId44"/>
    <p:sldId id="1702" r:id="rId45"/>
    <p:sldId id="1687" r:id="rId46"/>
    <p:sldId id="1689" r:id="rId47"/>
    <p:sldId id="1703" r:id="rId48"/>
    <p:sldId id="1690" r:id="rId49"/>
    <p:sldId id="1691" r:id="rId50"/>
    <p:sldId id="1704" r:id="rId51"/>
    <p:sldId id="4702" r:id="rId52"/>
    <p:sldId id="1692" r:id="rId53"/>
    <p:sldId id="1693" r:id="rId54"/>
    <p:sldId id="1694" r:id="rId55"/>
    <p:sldId id="4703" r:id="rId56"/>
    <p:sldId id="4674" r:id="rId57"/>
    <p:sldId id="4675" r:id="rId58"/>
    <p:sldId id="4676" r:id="rId59"/>
    <p:sldId id="4677" r:id="rId60"/>
    <p:sldId id="4678" r:id="rId61"/>
    <p:sldId id="4679" r:id="rId62"/>
    <p:sldId id="4680" r:id="rId63"/>
    <p:sldId id="4681" r:id="rId64"/>
    <p:sldId id="4682" r:id="rId65"/>
    <p:sldId id="4683" r:id="rId66"/>
    <p:sldId id="4684" r:id="rId67"/>
    <p:sldId id="4685" r:id="rId68"/>
    <p:sldId id="4686" r:id="rId69"/>
    <p:sldId id="1684" r:id="rId70"/>
    <p:sldId id="4687" r:id="rId71"/>
    <p:sldId id="1685" r:id="rId72"/>
    <p:sldId id="1686" r:id="rId73"/>
    <p:sldId id="4688" r:id="rId74"/>
    <p:sldId id="1688" r:id="rId75"/>
    <p:sldId id="4689" r:id="rId76"/>
    <p:sldId id="4690" r:id="rId77"/>
    <p:sldId id="4691" r:id="rId78"/>
    <p:sldId id="4692" r:id="rId79"/>
    <p:sldId id="4693" r:id="rId80"/>
    <p:sldId id="4694" r:id="rId81"/>
    <p:sldId id="4695" r:id="rId82"/>
    <p:sldId id="4696" r:id="rId83"/>
    <p:sldId id="4697" r:id="rId84"/>
    <p:sldId id="4698" r:id="rId85"/>
    <p:sldId id="4699" r:id="rId86"/>
    <p:sldId id="1696" r:id="rId87"/>
    <p:sldId id="1697" r:id="rId88"/>
    <p:sldId id="4700" r:id="rId89"/>
    <p:sldId id="4701" r:id="rId90"/>
    <p:sldId id="4320" r:id="rId91"/>
    <p:sldId id="4659" r:id="rId92"/>
    <p:sldId id="1601" r:id="rId93"/>
    <p:sldId id="1602" r:id="rId94"/>
    <p:sldId id="1571" r:id="rId95"/>
    <p:sldId id="1580" r:id="rId96"/>
    <p:sldId id="1589" r:id="rId97"/>
    <p:sldId id="1581" r:id="rId98"/>
    <p:sldId id="1582" r:id="rId99"/>
    <p:sldId id="1660" r:id="rId10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ert 101" id="{BBD968DD-2147-41D1-A58A-2EF08F78382D}">
          <p14:sldIdLst>
            <p14:sldId id="1551"/>
            <p14:sldId id="1567"/>
            <p14:sldId id="1666"/>
            <p14:sldId id="259"/>
            <p14:sldId id="1552"/>
          </p14:sldIdLst>
        </p14:section>
        <p14:section name="Certification" id="{33157597-2113-44A2-B743-5756566FB5B1}">
          <p14:sldIdLst>
            <p14:sldId id="1553"/>
            <p14:sldId id="1554"/>
            <p14:sldId id="1556"/>
            <p14:sldId id="4356"/>
            <p14:sldId id="1508"/>
            <p14:sldId id="1708"/>
            <p14:sldId id="1561"/>
            <p14:sldId id="4315"/>
            <p14:sldId id="1569"/>
            <p14:sldId id="1667"/>
          </p14:sldIdLst>
        </p14:section>
        <p14:section name="Summary Section" id="{B9395619-B34D-4B8B-A379-5C1EEFB92399}">
          <p14:sldIdLst>
            <p14:sldId id="1614"/>
            <p14:sldId id="1706"/>
          </p14:sldIdLst>
        </p14:section>
        <p14:section name="Deploy Configure Infra" id="{A21FC6C6-2C45-4748-A6E2-53053651FED3}">
          <p14:sldIdLst>
            <p14:sldId id="1700"/>
            <p14:sldId id="1669"/>
            <p14:sldId id="1672"/>
            <p14:sldId id="1671"/>
            <p14:sldId id="1670"/>
            <p14:sldId id="1707"/>
            <p14:sldId id="1673"/>
            <p14:sldId id="1699"/>
            <p14:sldId id="1674"/>
            <p14:sldId id="1675"/>
            <p14:sldId id="1681"/>
          </p14:sldIdLst>
        </p14:section>
        <p14:section name="Implement Workloads" id="{F57D3D74-628A-43AE-9BB8-3C710B3BFF99}">
          <p14:sldIdLst>
            <p14:sldId id="1701"/>
            <p14:sldId id="1678"/>
            <p14:sldId id="1705"/>
            <p14:sldId id="1698"/>
            <p14:sldId id="1679"/>
            <p14:sldId id="1680"/>
            <p14:sldId id="1682"/>
            <p14:sldId id="1683"/>
          </p14:sldIdLst>
        </p14:section>
        <p14:section name="Create Deploy Apps" id="{EE401FEB-8BA9-46F2-9096-597F472FC512}">
          <p14:sldIdLst>
            <p14:sldId id="1702"/>
            <p14:sldId id="1687"/>
            <p14:sldId id="1689"/>
          </p14:sldIdLst>
        </p14:section>
        <p14:section name="Implement AuthN" id="{E82075DE-C4EC-4ACC-BEAC-3377D6E4FBE0}">
          <p14:sldIdLst>
            <p14:sldId id="1703"/>
            <p14:sldId id="1690"/>
            <p14:sldId id="1691"/>
          </p14:sldIdLst>
        </p14:section>
        <p14:section name="Develop 4 Cloud" id="{077CE0CB-15A1-4564-B487-8D65443BA8A3}">
          <p14:sldIdLst>
            <p14:sldId id="1704"/>
            <p14:sldId id="4702"/>
            <p14:sldId id="1692"/>
            <p14:sldId id="1693"/>
            <p14:sldId id="1694"/>
            <p14:sldId id="4703"/>
          </p14:sldIdLst>
        </p14:section>
        <p14:section name="az-301" id="{E5561F87-D4D6-4CAF-91DF-8550975C0FDC}">
          <p14:sldIdLst>
            <p14:sldId id="4674"/>
          </p14:sldIdLst>
        </p14:section>
        <p14:section name="Summary Section" id="{6FB0CE4D-26A4-4302-9F6B-BCADC91CA367}">
          <p14:sldIdLst>
            <p14:sldId id="4675"/>
          </p14:sldIdLst>
        </p14:section>
        <p14:section name="Workload Reqs" id="{53FFEFEC-876E-4307-9D0C-23142248AF00}">
          <p14:sldIdLst>
            <p14:sldId id="4676"/>
            <p14:sldId id="4677"/>
            <p14:sldId id="4678"/>
            <p14:sldId id="4679"/>
            <p14:sldId id="4680"/>
          </p14:sldIdLst>
        </p14:section>
        <p14:section name="Identity Security" id="{C94EAA92-81D0-424F-85B7-63EC81DF3CC5}">
          <p14:sldIdLst>
            <p14:sldId id="4681"/>
            <p14:sldId id="4682"/>
            <p14:sldId id="4683"/>
            <p14:sldId id="4684"/>
            <p14:sldId id="4685"/>
            <p14:sldId id="4686"/>
            <p14:sldId id="1684"/>
          </p14:sldIdLst>
        </p14:section>
        <p14:section name="Data Platform" id="{B76A724E-06F9-47C6-88A5-E762B0DAF9A4}">
          <p14:sldIdLst>
            <p14:sldId id="4687"/>
            <p14:sldId id="1685"/>
            <p14:sldId id="1686"/>
            <p14:sldId id="4688"/>
            <p14:sldId id="1688"/>
          </p14:sldIdLst>
        </p14:section>
        <p14:section name="BCDR Strategy" id="{037A0B1B-DCEC-4567-A779-86C14608C82F}">
          <p14:sldIdLst>
            <p14:sldId id="4689"/>
            <p14:sldId id="4690"/>
            <p14:sldId id="4691"/>
            <p14:sldId id="4692"/>
            <p14:sldId id="4693"/>
            <p14:sldId id="4694"/>
          </p14:sldIdLst>
        </p14:section>
        <p14:section name="Deploy Mig INtegrate" id="{3A3462AD-C074-4F2A-8E25-7D1317E1BF87}">
          <p14:sldIdLst>
            <p14:sldId id="4695"/>
            <p14:sldId id="4696"/>
            <p14:sldId id="4697"/>
            <p14:sldId id="4698"/>
          </p14:sldIdLst>
        </p14:section>
        <p14:section name="Infra Strategy" id="{D7750174-EA1E-49FB-920E-BDAAD090073E}">
          <p14:sldIdLst>
            <p14:sldId id="4699"/>
            <p14:sldId id="1696"/>
            <p14:sldId id="1697"/>
            <p14:sldId id="4700"/>
            <p14:sldId id="4701"/>
          </p14:sldIdLst>
        </p14:section>
        <p14:section name="Resources" id="{E48AEE4D-E703-4CAE-972B-B83624C4E960}">
          <p14:sldIdLst>
            <p14:sldId id="4320"/>
            <p14:sldId id="4659"/>
            <p14:sldId id="1601"/>
            <p14:sldId id="1602"/>
          </p14:sldIdLst>
        </p14:section>
        <p14:section name="Addendum" id="{E7502FA3-57E9-49E9-B10B-F1837A49780A}">
          <p14:sldIdLst>
            <p14:sldId id="1571"/>
            <p14:sldId id="1580"/>
            <p14:sldId id="1589"/>
            <p14:sldId id="1581"/>
            <p14:sldId id="1582"/>
            <p14:sldId id="16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Pat Mines (Sound Planning)" initials="PM(P" lastIdx="26" clrIdx="4">
    <p:extLst>
      <p:ext uri="{19B8F6BF-5375-455C-9EA6-DF929625EA0E}">
        <p15:presenceInfo xmlns:p15="http://schemas.microsoft.com/office/powerpoint/2012/main" userId="S-1-5-21-2127521184-1604012920-1887927527-1381120" providerId="AD"/>
      </p:ext>
    </p:extLst>
  </p:cmAuthor>
  <p:cmAuthor id="5" name="Selina Winter" initials="SW" lastIdx="8" clrIdx="5">
    <p:extLst>
      <p:ext uri="{19B8F6BF-5375-455C-9EA6-DF929625EA0E}">
        <p15:presenceInfo xmlns:p15="http://schemas.microsoft.com/office/powerpoint/2012/main" userId="S-1-5-21-124525095-708259637-1543119021-12628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6600FF"/>
    <a:srgbClr val="663300"/>
    <a:srgbClr val="800000"/>
    <a:srgbClr val="800080"/>
    <a:srgbClr val="FFB900"/>
    <a:srgbClr val="FFFFFF"/>
    <a:srgbClr val="0078D7"/>
    <a:srgbClr val="0000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55" autoAdjust="0"/>
    <p:restoredTop sz="71503" autoAdjust="0"/>
  </p:normalViewPr>
  <p:slideViewPr>
    <p:cSldViewPr>
      <p:cViewPr varScale="1">
        <p:scale>
          <a:sx n="71" d="100"/>
          <a:sy n="71" d="100"/>
        </p:scale>
        <p:origin x="255" y="33"/>
      </p:cViewPr>
      <p:guideLst/>
    </p:cSldViewPr>
  </p:slideViewPr>
  <p:outlineViewPr>
    <p:cViewPr>
      <p:scale>
        <a:sx n="33" d="100"/>
        <a:sy n="33" d="100"/>
      </p:scale>
      <p:origin x="0" y="-924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200" d="100"/>
          <a:sy n="200" d="100"/>
        </p:scale>
        <p:origin x="1308" y="-300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07" Type="http://schemas.openxmlformats.org/officeDocument/2006/relationships/tableStyles" Target="tableStyles.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C6083D-3BC7-46A2-A5B6-5352DC96E44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09A99B6-DC0F-44A5-9D52-1448725C3EF1}">
      <dgm:prSet phldrT="[Text]"/>
      <dgm:spPr/>
      <dgm:t>
        <a:bodyPr/>
        <a:lstStyle/>
        <a:p>
          <a:r>
            <a:rPr lang="en-US" dirty="0"/>
            <a:t>Strong</a:t>
          </a:r>
        </a:p>
      </dgm:t>
    </dgm:pt>
    <dgm:pt modelId="{E3B16D8B-9E1C-4B24-ABA2-725F5C4F11AB}" type="parTrans" cxnId="{500A193B-8061-40E5-82D3-805E5874CFA7}">
      <dgm:prSet/>
      <dgm:spPr/>
      <dgm:t>
        <a:bodyPr/>
        <a:lstStyle/>
        <a:p>
          <a:endParaRPr lang="en-US"/>
        </a:p>
      </dgm:t>
    </dgm:pt>
    <dgm:pt modelId="{C6C4C518-3CB5-4553-B3C6-A2E6C42C1257}" type="sibTrans" cxnId="{500A193B-8061-40E5-82D3-805E5874CFA7}">
      <dgm:prSet/>
      <dgm:spPr/>
      <dgm:t>
        <a:bodyPr/>
        <a:lstStyle/>
        <a:p>
          <a:endParaRPr lang="en-US"/>
        </a:p>
      </dgm:t>
    </dgm:pt>
    <dgm:pt modelId="{95EA762F-617A-4552-9F50-EA41EA0352C5}">
      <dgm:prSet phldrT="[Text]"/>
      <dgm:spPr/>
      <dgm:t>
        <a:bodyPr/>
        <a:lstStyle/>
        <a:p>
          <a:r>
            <a:rPr lang="en-US" dirty="0"/>
            <a:t>Bounded Staleness</a:t>
          </a:r>
        </a:p>
      </dgm:t>
    </dgm:pt>
    <dgm:pt modelId="{E9F5D0BD-6D13-4310-85F9-F1DD55AF9047}" type="parTrans" cxnId="{AC8098A9-D1F2-4C0D-9E1B-1404AAB5BE60}">
      <dgm:prSet/>
      <dgm:spPr/>
      <dgm:t>
        <a:bodyPr/>
        <a:lstStyle/>
        <a:p>
          <a:endParaRPr lang="en-US"/>
        </a:p>
      </dgm:t>
    </dgm:pt>
    <dgm:pt modelId="{B9DA6935-5E52-46B3-9658-A653E1649B75}" type="sibTrans" cxnId="{AC8098A9-D1F2-4C0D-9E1B-1404AAB5BE60}">
      <dgm:prSet/>
      <dgm:spPr/>
      <dgm:t>
        <a:bodyPr/>
        <a:lstStyle/>
        <a:p>
          <a:endParaRPr lang="en-US"/>
        </a:p>
      </dgm:t>
    </dgm:pt>
    <dgm:pt modelId="{747AD71D-2C5B-4721-A9B3-1482D0514DE1}">
      <dgm:prSet phldrT="[Text]"/>
      <dgm:spPr/>
      <dgm:t>
        <a:bodyPr/>
        <a:lstStyle/>
        <a:p>
          <a:r>
            <a:rPr lang="en-US" dirty="0"/>
            <a:t>Session</a:t>
          </a:r>
        </a:p>
      </dgm:t>
    </dgm:pt>
    <dgm:pt modelId="{C5473E27-8D8B-4237-BE6F-3E401D98A15F}" type="parTrans" cxnId="{B5C77D78-9210-4CA1-BADE-09F10A27EC1B}">
      <dgm:prSet/>
      <dgm:spPr/>
      <dgm:t>
        <a:bodyPr/>
        <a:lstStyle/>
        <a:p>
          <a:endParaRPr lang="en-US"/>
        </a:p>
      </dgm:t>
    </dgm:pt>
    <dgm:pt modelId="{30C7DF35-1083-417E-AD88-5B0D7DED7371}" type="sibTrans" cxnId="{B5C77D78-9210-4CA1-BADE-09F10A27EC1B}">
      <dgm:prSet/>
      <dgm:spPr/>
      <dgm:t>
        <a:bodyPr/>
        <a:lstStyle/>
        <a:p>
          <a:endParaRPr lang="en-US"/>
        </a:p>
      </dgm:t>
    </dgm:pt>
    <dgm:pt modelId="{210CD964-9C3D-4A8E-A009-89885E1B39D2}">
      <dgm:prSet phldrT="[Text]"/>
      <dgm:spPr/>
      <dgm:t>
        <a:bodyPr/>
        <a:lstStyle/>
        <a:p>
          <a:r>
            <a:rPr lang="en-US"/>
            <a:t>Consistent Prefix</a:t>
          </a:r>
          <a:endParaRPr lang="en-US" dirty="0"/>
        </a:p>
      </dgm:t>
    </dgm:pt>
    <dgm:pt modelId="{8F1F7252-1E83-4660-AFC9-38B58059D9D7}" type="parTrans" cxnId="{25C4D2B8-CF30-4122-A784-58301108C007}">
      <dgm:prSet/>
      <dgm:spPr/>
      <dgm:t>
        <a:bodyPr/>
        <a:lstStyle/>
        <a:p>
          <a:endParaRPr lang="en-US"/>
        </a:p>
      </dgm:t>
    </dgm:pt>
    <dgm:pt modelId="{ABB2E74D-B17D-4623-8F42-FE04CD0346D1}" type="sibTrans" cxnId="{25C4D2B8-CF30-4122-A784-58301108C007}">
      <dgm:prSet/>
      <dgm:spPr/>
      <dgm:t>
        <a:bodyPr/>
        <a:lstStyle/>
        <a:p>
          <a:endParaRPr lang="en-US"/>
        </a:p>
      </dgm:t>
    </dgm:pt>
    <dgm:pt modelId="{1653E148-2E8F-4AB3-9A0D-ACC969AC545A}">
      <dgm:prSet phldrT="[Text]"/>
      <dgm:spPr/>
      <dgm:t>
        <a:bodyPr/>
        <a:lstStyle/>
        <a:p>
          <a:r>
            <a:rPr lang="en-US" dirty="0"/>
            <a:t>Eventual</a:t>
          </a:r>
        </a:p>
      </dgm:t>
    </dgm:pt>
    <dgm:pt modelId="{55B1E5AC-2E7A-4926-8AA9-B3D46C4E22C5}" type="parTrans" cxnId="{0C8FBE6D-211D-4FA0-A745-CC1F46EBD893}">
      <dgm:prSet/>
      <dgm:spPr/>
      <dgm:t>
        <a:bodyPr/>
        <a:lstStyle/>
        <a:p>
          <a:endParaRPr lang="en-US"/>
        </a:p>
      </dgm:t>
    </dgm:pt>
    <dgm:pt modelId="{B8908000-4997-4C50-97F7-9B9264442EF6}" type="sibTrans" cxnId="{0C8FBE6D-211D-4FA0-A745-CC1F46EBD893}">
      <dgm:prSet/>
      <dgm:spPr/>
      <dgm:t>
        <a:bodyPr/>
        <a:lstStyle/>
        <a:p>
          <a:endParaRPr lang="en-US"/>
        </a:p>
      </dgm:t>
    </dgm:pt>
    <dgm:pt modelId="{A3AFC30F-0254-43F6-BCFF-020DF3358D0D}" type="pres">
      <dgm:prSet presAssocID="{69C6083D-3BC7-46A2-A5B6-5352DC96E440}" presName="Name0" presStyleCnt="0">
        <dgm:presLayoutVars>
          <dgm:dir/>
          <dgm:animLvl val="lvl"/>
          <dgm:resizeHandles val="exact"/>
        </dgm:presLayoutVars>
      </dgm:prSet>
      <dgm:spPr/>
    </dgm:pt>
    <dgm:pt modelId="{1804F646-7714-475A-A2B7-17300D5068FE}" type="pres">
      <dgm:prSet presAssocID="{C09A99B6-DC0F-44A5-9D52-1448725C3EF1}" presName="composite" presStyleCnt="0"/>
      <dgm:spPr/>
    </dgm:pt>
    <dgm:pt modelId="{DEEF23F7-0420-4803-85A8-B481C1A10B83}" type="pres">
      <dgm:prSet presAssocID="{C09A99B6-DC0F-44A5-9D52-1448725C3EF1}" presName="parTx" presStyleLbl="alignNode1" presStyleIdx="0" presStyleCnt="5">
        <dgm:presLayoutVars>
          <dgm:chMax val="0"/>
          <dgm:chPref val="0"/>
          <dgm:bulletEnabled val="1"/>
        </dgm:presLayoutVars>
      </dgm:prSet>
      <dgm:spPr/>
    </dgm:pt>
    <dgm:pt modelId="{58E9B478-9075-4A53-9EA3-4739B25A526C}" type="pres">
      <dgm:prSet presAssocID="{C09A99B6-DC0F-44A5-9D52-1448725C3EF1}" presName="desTx" presStyleLbl="alignAccFollowNode1" presStyleIdx="0" presStyleCnt="5">
        <dgm:presLayoutVars>
          <dgm:bulletEnabled val="1"/>
        </dgm:presLayoutVars>
      </dgm:prSet>
      <dgm:spPr/>
    </dgm:pt>
    <dgm:pt modelId="{F0950DD0-BFF8-4395-982E-AD4CC189DD6B}" type="pres">
      <dgm:prSet presAssocID="{C6C4C518-3CB5-4553-B3C6-A2E6C42C1257}" presName="space" presStyleCnt="0"/>
      <dgm:spPr/>
    </dgm:pt>
    <dgm:pt modelId="{EC8CDCA1-D5FF-402B-BEB3-0978559C23BE}" type="pres">
      <dgm:prSet presAssocID="{95EA762F-617A-4552-9F50-EA41EA0352C5}" presName="composite" presStyleCnt="0"/>
      <dgm:spPr/>
    </dgm:pt>
    <dgm:pt modelId="{6F1A6049-85D3-4A00-B873-8BC7B5A87110}" type="pres">
      <dgm:prSet presAssocID="{95EA762F-617A-4552-9F50-EA41EA0352C5}" presName="parTx" presStyleLbl="alignNode1" presStyleIdx="1" presStyleCnt="5">
        <dgm:presLayoutVars>
          <dgm:chMax val="0"/>
          <dgm:chPref val="0"/>
          <dgm:bulletEnabled val="1"/>
        </dgm:presLayoutVars>
      </dgm:prSet>
      <dgm:spPr/>
    </dgm:pt>
    <dgm:pt modelId="{BAEA2655-5513-46FD-8368-9FDCA2C54B1B}" type="pres">
      <dgm:prSet presAssocID="{95EA762F-617A-4552-9F50-EA41EA0352C5}" presName="desTx" presStyleLbl="alignAccFollowNode1" presStyleIdx="1" presStyleCnt="5">
        <dgm:presLayoutVars>
          <dgm:bulletEnabled val="1"/>
        </dgm:presLayoutVars>
      </dgm:prSet>
      <dgm:spPr/>
    </dgm:pt>
    <dgm:pt modelId="{59E38962-5E71-4DD5-B0AF-A1F9E8A319C6}" type="pres">
      <dgm:prSet presAssocID="{B9DA6935-5E52-46B3-9658-A653E1649B75}" presName="space" presStyleCnt="0"/>
      <dgm:spPr/>
    </dgm:pt>
    <dgm:pt modelId="{08AD1289-C0B4-432A-8E9F-916C20281910}" type="pres">
      <dgm:prSet presAssocID="{747AD71D-2C5B-4721-A9B3-1482D0514DE1}" presName="composite" presStyleCnt="0"/>
      <dgm:spPr/>
    </dgm:pt>
    <dgm:pt modelId="{DF003061-A489-41C3-B355-4ADBDB7A81A4}" type="pres">
      <dgm:prSet presAssocID="{747AD71D-2C5B-4721-A9B3-1482D0514DE1}" presName="parTx" presStyleLbl="alignNode1" presStyleIdx="2" presStyleCnt="5">
        <dgm:presLayoutVars>
          <dgm:chMax val="0"/>
          <dgm:chPref val="0"/>
          <dgm:bulletEnabled val="1"/>
        </dgm:presLayoutVars>
      </dgm:prSet>
      <dgm:spPr/>
    </dgm:pt>
    <dgm:pt modelId="{4C9D7ED1-F937-4A83-BBE8-3D8AEA552BBA}" type="pres">
      <dgm:prSet presAssocID="{747AD71D-2C5B-4721-A9B3-1482D0514DE1}" presName="desTx" presStyleLbl="alignAccFollowNode1" presStyleIdx="2" presStyleCnt="5">
        <dgm:presLayoutVars>
          <dgm:bulletEnabled val="1"/>
        </dgm:presLayoutVars>
      </dgm:prSet>
      <dgm:spPr/>
    </dgm:pt>
    <dgm:pt modelId="{FDC725EE-6185-4FDF-A48F-A2DBE070753E}" type="pres">
      <dgm:prSet presAssocID="{30C7DF35-1083-417E-AD88-5B0D7DED7371}" presName="space" presStyleCnt="0"/>
      <dgm:spPr/>
    </dgm:pt>
    <dgm:pt modelId="{50755F27-6736-44FB-8403-9B0CF98D07B9}" type="pres">
      <dgm:prSet presAssocID="{210CD964-9C3D-4A8E-A009-89885E1B39D2}" presName="composite" presStyleCnt="0"/>
      <dgm:spPr/>
    </dgm:pt>
    <dgm:pt modelId="{019EEFF4-FE43-4D32-8311-30EA99AEA227}" type="pres">
      <dgm:prSet presAssocID="{210CD964-9C3D-4A8E-A009-89885E1B39D2}" presName="parTx" presStyleLbl="alignNode1" presStyleIdx="3" presStyleCnt="5">
        <dgm:presLayoutVars>
          <dgm:chMax val="0"/>
          <dgm:chPref val="0"/>
          <dgm:bulletEnabled val="1"/>
        </dgm:presLayoutVars>
      </dgm:prSet>
      <dgm:spPr/>
    </dgm:pt>
    <dgm:pt modelId="{EEE83360-B670-40AC-9A30-F0E50EEA0B69}" type="pres">
      <dgm:prSet presAssocID="{210CD964-9C3D-4A8E-A009-89885E1B39D2}" presName="desTx" presStyleLbl="alignAccFollowNode1" presStyleIdx="3" presStyleCnt="5">
        <dgm:presLayoutVars>
          <dgm:bulletEnabled val="1"/>
        </dgm:presLayoutVars>
      </dgm:prSet>
      <dgm:spPr/>
    </dgm:pt>
    <dgm:pt modelId="{7B0F55D0-AC7C-4573-A994-10153E84BF7B}" type="pres">
      <dgm:prSet presAssocID="{ABB2E74D-B17D-4623-8F42-FE04CD0346D1}" presName="space" presStyleCnt="0"/>
      <dgm:spPr/>
    </dgm:pt>
    <dgm:pt modelId="{375F67D3-BD1D-4F2E-B8F3-378233FA645E}" type="pres">
      <dgm:prSet presAssocID="{1653E148-2E8F-4AB3-9A0D-ACC969AC545A}" presName="composite" presStyleCnt="0"/>
      <dgm:spPr/>
    </dgm:pt>
    <dgm:pt modelId="{6A76188A-BDE0-4C66-9DBE-149CC22B8794}" type="pres">
      <dgm:prSet presAssocID="{1653E148-2E8F-4AB3-9A0D-ACC969AC545A}" presName="parTx" presStyleLbl="alignNode1" presStyleIdx="4" presStyleCnt="5">
        <dgm:presLayoutVars>
          <dgm:chMax val="0"/>
          <dgm:chPref val="0"/>
          <dgm:bulletEnabled val="1"/>
        </dgm:presLayoutVars>
      </dgm:prSet>
      <dgm:spPr/>
    </dgm:pt>
    <dgm:pt modelId="{451BF065-0FBA-479C-85DF-A932806D4E42}" type="pres">
      <dgm:prSet presAssocID="{1653E148-2E8F-4AB3-9A0D-ACC969AC545A}" presName="desTx" presStyleLbl="alignAccFollowNode1" presStyleIdx="4" presStyleCnt="5">
        <dgm:presLayoutVars>
          <dgm:bulletEnabled val="1"/>
        </dgm:presLayoutVars>
      </dgm:prSet>
      <dgm:spPr/>
    </dgm:pt>
  </dgm:ptLst>
  <dgm:cxnLst>
    <dgm:cxn modelId="{FC67B308-424E-448A-BD75-3F4C577865C3}" type="presOf" srcId="{C09A99B6-DC0F-44A5-9D52-1448725C3EF1}" destId="{DEEF23F7-0420-4803-85A8-B481C1A10B83}" srcOrd="0" destOrd="0" presId="urn:microsoft.com/office/officeart/2005/8/layout/hList1"/>
    <dgm:cxn modelId="{500A193B-8061-40E5-82D3-805E5874CFA7}" srcId="{69C6083D-3BC7-46A2-A5B6-5352DC96E440}" destId="{C09A99B6-DC0F-44A5-9D52-1448725C3EF1}" srcOrd="0" destOrd="0" parTransId="{E3B16D8B-9E1C-4B24-ABA2-725F5C4F11AB}" sibTransId="{C6C4C518-3CB5-4553-B3C6-A2E6C42C1257}"/>
    <dgm:cxn modelId="{410EFD48-0BAF-4222-89EC-6CEB82E20CE1}" type="presOf" srcId="{747AD71D-2C5B-4721-A9B3-1482D0514DE1}" destId="{DF003061-A489-41C3-B355-4ADBDB7A81A4}" srcOrd="0" destOrd="0" presId="urn:microsoft.com/office/officeart/2005/8/layout/hList1"/>
    <dgm:cxn modelId="{6FF6944D-5615-4E24-A600-91754658686D}" type="presOf" srcId="{69C6083D-3BC7-46A2-A5B6-5352DC96E440}" destId="{A3AFC30F-0254-43F6-BCFF-020DF3358D0D}" srcOrd="0" destOrd="0" presId="urn:microsoft.com/office/officeart/2005/8/layout/hList1"/>
    <dgm:cxn modelId="{0C8FBE6D-211D-4FA0-A745-CC1F46EBD893}" srcId="{69C6083D-3BC7-46A2-A5B6-5352DC96E440}" destId="{1653E148-2E8F-4AB3-9A0D-ACC969AC545A}" srcOrd="4" destOrd="0" parTransId="{55B1E5AC-2E7A-4926-8AA9-B3D46C4E22C5}" sibTransId="{B8908000-4997-4C50-97F7-9B9264442EF6}"/>
    <dgm:cxn modelId="{B5C77D78-9210-4CA1-BADE-09F10A27EC1B}" srcId="{69C6083D-3BC7-46A2-A5B6-5352DC96E440}" destId="{747AD71D-2C5B-4721-A9B3-1482D0514DE1}" srcOrd="2" destOrd="0" parTransId="{C5473E27-8D8B-4237-BE6F-3E401D98A15F}" sibTransId="{30C7DF35-1083-417E-AD88-5B0D7DED7371}"/>
    <dgm:cxn modelId="{62A8639F-0D0C-4277-B9BA-0D13A352DA87}" type="presOf" srcId="{95EA762F-617A-4552-9F50-EA41EA0352C5}" destId="{6F1A6049-85D3-4A00-B873-8BC7B5A87110}" srcOrd="0" destOrd="0" presId="urn:microsoft.com/office/officeart/2005/8/layout/hList1"/>
    <dgm:cxn modelId="{AC8098A9-D1F2-4C0D-9E1B-1404AAB5BE60}" srcId="{69C6083D-3BC7-46A2-A5B6-5352DC96E440}" destId="{95EA762F-617A-4552-9F50-EA41EA0352C5}" srcOrd="1" destOrd="0" parTransId="{E9F5D0BD-6D13-4310-85F9-F1DD55AF9047}" sibTransId="{B9DA6935-5E52-46B3-9658-A653E1649B75}"/>
    <dgm:cxn modelId="{5DB4FBAC-977B-46A3-A4A9-419D918197A3}" type="presOf" srcId="{210CD964-9C3D-4A8E-A009-89885E1B39D2}" destId="{019EEFF4-FE43-4D32-8311-30EA99AEA227}" srcOrd="0" destOrd="0" presId="urn:microsoft.com/office/officeart/2005/8/layout/hList1"/>
    <dgm:cxn modelId="{25C4D2B8-CF30-4122-A784-58301108C007}" srcId="{69C6083D-3BC7-46A2-A5B6-5352DC96E440}" destId="{210CD964-9C3D-4A8E-A009-89885E1B39D2}" srcOrd="3" destOrd="0" parTransId="{8F1F7252-1E83-4660-AFC9-38B58059D9D7}" sibTransId="{ABB2E74D-B17D-4623-8F42-FE04CD0346D1}"/>
    <dgm:cxn modelId="{DA43F7BC-A89E-4D73-82EB-7DA789A2498A}" type="presOf" srcId="{1653E148-2E8F-4AB3-9A0D-ACC969AC545A}" destId="{6A76188A-BDE0-4C66-9DBE-149CC22B8794}" srcOrd="0" destOrd="0" presId="urn:microsoft.com/office/officeart/2005/8/layout/hList1"/>
    <dgm:cxn modelId="{F8501CB2-9F2B-4997-80B7-1300D958B38F}" type="presParOf" srcId="{A3AFC30F-0254-43F6-BCFF-020DF3358D0D}" destId="{1804F646-7714-475A-A2B7-17300D5068FE}" srcOrd="0" destOrd="0" presId="urn:microsoft.com/office/officeart/2005/8/layout/hList1"/>
    <dgm:cxn modelId="{A4F96790-AF69-400A-82DC-0339BEF24C06}" type="presParOf" srcId="{1804F646-7714-475A-A2B7-17300D5068FE}" destId="{DEEF23F7-0420-4803-85A8-B481C1A10B83}" srcOrd="0" destOrd="0" presId="urn:microsoft.com/office/officeart/2005/8/layout/hList1"/>
    <dgm:cxn modelId="{6DF6E11D-1E52-4540-BFCE-EF49BDE4DEA7}" type="presParOf" srcId="{1804F646-7714-475A-A2B7-17300D5068FE}" destId="{58E9B478-9075-4A53-9EA3-4739B25A526C}" srcOrd="1" destOrd="0" presId="urn:microsoft.com/office/officeart/2005/8/layout/hList1"/>
    <dgm:cxn modelId="{AABBFA78-FCE0-48C7-9318-B19777102A26}" type="presParOf" srcId="{A3AFC30F-0254-43F6-BCFF-020DF3358D0D}" destId="{F0950DD0-BFF8-4395-982E-AD4CC189DD6B}" srcOrd="1" destOrd="0" presId="urn:microsoft.com/office/officeart/2005/8/layout/hList1"/>
    <dgm:cxn modelId="{38295E25-4167-4A05-BC27-4E3C98B78E47}" type="presParOf" srcId="{A3AFC30F-0254-43F6-BCFF-020DF3358D0D}" destId="{EC8CDCA1-D5FF-402B-BEB3-0978559C23BE}" srcOrd="2" destOrd="0" presId="urn:microsoft.com/office/officeart/2005/8/layout/hList1"/>
    <dgm:cxn modelId="{41BA3111-05E6-46CA-BDB0-993B046141F2}" type="presParOf" srcId="{EC8CDCA1-D5FF-402B-BEB3-0978559C23BE}" destId="{6F1A6049-85D3-4A00-B873-8BC7B5A87110}" srcOrd="0" destOrd="0" presId="urn:microsoft.com/office/officeart/2005/8/layout/hList1"/>
    <dgm:cxn modelId="{788099C1-7F8D-4A05-9180-2D68A7C53928}" type="presParOf" srcId="{EC8CDCA1-D5FF-402B-BEB3-0978559C23BE}" destId="{BAEA2655-5513-46FD-8368-9FDCA2C54B1B}" srcOrd="1" destOrd="0" presId="urn:microsoft.com/office/officeart/2005/8/layout/hList1"/>
    <dgm:cxn modelId="{66CF9922-2F6E-48D6-9F53-FAD83D627A80}" type="presParOf" srcId="{A3AFC30F-0254-43F6-BCFF-020DF3358D0D}" destId="{59E38962-5E71-4DD5-B0AF-A1F9E8A319C6}" srcOrd="3" destOrd="0" presId="urn:microsoft.com/office/officeart/2005/8/layout/hList1"/>
    <dgm:cxn modelId="{C9FB6B99-718B-43E8-98FA-9F6219F0FAC3}" type="presParOf" srcId="{A3AFC30F-0254-43F6-BCFF-020DF3358D0D}" destId="{08AD1289-C0B4-432A-8E9F-916C20281910}" srcOrd="4" destOrd="0" presId="urn:microsoft.com/office/officeart/2005/8/layout/hList1"/>
    <dgm:cxn modelId="{21D2E0BF-7465-4861-BF71-3BA62F354D02}" type="presParOf" srcId="{08AD1289-C0B4-432A-8E9F-916C20281910}" destId="{DF003061-A489-41C3-B355-4ADBDB7A81A4}" srcOrd="0" destOrd="0" presId="urn:microsoft.com/office/officeart/2005/8/layout/hList1"/>
    <dgm:cxn modelId="{06B03D07-24B9-4322-861E-9027A58DB8C2}" type="presParOf" srcId="{08AD1289-C0B4-432A-8E9F-916C20281910}" destId="{4C9D7ED1-F937-4A83-BBE8-3D8AEA552BBA}" srcOrd="1" destOrd="0" presId="urn:microsoft.com/office/officeart/2005/8/layout/hList1"/>
    <dgm:cxn modelId="{6734AC9C-8D36-440E-A619-779E4E4F7A39}" type="presParOf" srcId="{A3AFC30F-0254-43F6-BCFF-020DF3358D0D}" destId="{FDC725EE-6185-4FDF-A48F-A2DBE070753E}" srcOrd="5" destOrd="0" presId="urn:microsoft.com/office/officeart/2005/8/layout/hList1"/>
    <dgm:cxn modelId="{5C8136B1-91BD-462E-BD42-67BB9A0A08D6}" type="presParOf" srcId="{A3AFC30F-0254-43F6-BCFF-020DF3358D0D}" destId="{50755F27-6736-44FB-8403-9B0CF98D07B9}" srcOrd="6" destOrd="0" presId="urn:microsoft.com/office/officeart/2005/8/layout/hList1"/>
    <dgm:cxn modelId="{35A85040-3E44-46A5-9C0E-1D6C71B9EAE1}" type="presParOf" srcId="{50755F27-6736-44FB-8403-9B0CF98D07B9}" destId="{019EEFF4-FE43-4D32-8311-30EA99AEA227}" srcOrd="0" destOrd="0" presId="urn:microsoft.com/office/officeart/2005/8/layout/hList1"/>
    <dgm:cxn modelId="{100843DF-CBC3-451D-803E-7A2C041D037D}" type="presParOf" srcId="{50755F27-6736-44FB-8403-9B0CF98D07B9}" destId="{EEE83360-B670-40AC-9A30-F0E50EEA0B69}" srcOrd="1" destOrd="0" presId="urn:microsoft.com/office/officeart/2005/8/layout/hList1"/>
    <dgm:cxn modelId="{2E7D3CF0-25C6-4C2C-BEE2-E85D43A7D48D}" type="presParOf" srcId="{A3AFC30F-0254-43F6-BCFF-020DF3358D0D}" destId="{7B0F55D0-AC7C-4573-A994-10153E84BF7B}" srcOrd="7" destOrd="0" presId="urn:microsoft.com/office/officeart/2005/8/layout/hList1"/>
    <dgm:cxn modelId="{CA2E270C-5785-42EF-8010-EE318FEABD25}" type="presParOf" srcId="{A3AFC30F-0254-43F6-BCFF-020DF3358D0D}" destId="{375F67D3-BD1D-4F2E-B8F3-378233FA645E}" srcOrd="8" destOrd="0" presId="urn:microsoft.com/office/officeart/2005/8/layout/hList1"/>
    <dgm:cxn modelId="{C4E59716-76AF-4DA7-B030-0D3FB63EA857}" type="presParOf" srcId="{375F67D3-BD1D-4F2E-B8F3-378233FA645E}" destId="{6A76188A-BDE0-4C66-9DBE-149CC22B8794}" srcOrd="0" destOrd="0" presId="urn:microsoft.com/office/officeart/2005/8/layout/hList1"/>
    <dgm:cxn modelId="{0B8205E2-756C-4303-BB1B-82D7DA3E8D2F}" type="presParOf" srcId="{375F67D3-BD1D-4F2E-B8F3-378233FA645E}" destId="{451BF065-0FBA-479C-85DF-A932806D4E4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BD1F6-6CFE-4C0D-9890-202CCCA3769A}" type="doc">
      <dgm:prSet loTypeId="urn:microsoft.com/office/officeart/2005/8/layout/default" loCatId="list" qsTypeId="urn:microsoft.com/office/officeart/2005/8/quickstyle/3d6" qsCatId="3D" csTypeId="urn:microsoft.com/office/officeart/2005/8/colors/colorful1" csCatId="colorful" phldr="1"/>
      <dgm:spPr/>
      <dgm:t>
        <a:bodyPr/>
        <a:lstStyle/>
        <a:p>
          <a:endParaRPr lang="en-US"/>
        </a:p>
      </dgm:t>
    </dgm:pt>
    <dgm:pt modelId="{6AB9B8A0-FEA8-4563-94BC-F00263E68112}">
      <dgm:prSet phldrT="[Text]"/>
      <dgm:spPr/>
      <dgm:t>
        <a:bodyPr/>
        <a:lstStyle/>
        <a:p>
          <a:r>
            <a:rPr lang="en-US" dirty="0"/>
            <a:t>Activity </a:t>
          </a:r>
        </a:p>
      </dgm:t>
    </dgm:pt>
    <dgm:pt modelId="{FEA717C1-4065-4592-980D-C9CBFEFABB99}" type="parTrans" cxnId="{0DEBA8B5-D597-41A2-8B08-DF05ECD20248}">
      <dgm:prSet/>
      <dgm:spPr/>
      <dgm:t>
        <a:bodyPr/>
        <a:lstStyle/>
        <a:p>
          <a:endParaRPr lang="en-US"/>
        </a:p>
      </dgm:t>
    </dgm:pt>
    <dgm:pt modelId="{25B3096F-CD34-44A2-96B0-7059144CE64E}" type="sibTrans" cxnId="{0DEBA8B5-D597-41A2-8B08-DF05ECD20248}">
      <dgm:prSet/>
      <dgm:spPr/>
      <dgm:t>
        <a:bodyPr/>
        <a:lstStyle/>
        <a:p>
          <a:endParaRPr lang="en-US"/>
        </a:p>
      </dgm:t>
    </dgm:pt>
    <dgm:pt modelId="{51C0C0C8-748E-466C-846C-BBA381A94701}">
      <dgm:prSet phldrT="[Text]"/>
      <dgm:spPr/>
      <dgm:t>
        <a:bodyPr/>
        <a:lstStyle/>
        <a:p>
          <a:r>
            <a:rPr lang="en-US" dirty="0"/>
            <a:t>Sign-ins</a:t>
          </a:r>
        </a:p>
      </dgm:t>
    </dgm:pt>
    <dgm:pt modelId="{B84EFD40-87A0-4433-B8A1-69036B166CE8}" type="parTrans" cxnId="{AE7113F1-0D52-48E4-B78C-F4F82CB284C2}">
      <dgm:prSet/>
      <dgm:spPr/>
      <dgm:t>
        <a:bodyPr/>
        <a:lstStyle/>
        <a:p>
          <a:endParaRPr lang="en-US"/>
        </a:p>
      </dgm:t>
    </dgm:pt>
    <dgm:pt modelId="{872ABCD6-1848-447A-AE6D-9F63A2EA76B6}" type="sibTrans" cxnId="{AE7113F1-0D52-48E4-B78C-F4F82CB284C2}">
      <dgm:prSet/>
      <dgm:spPr/>
      <dgm:t>
        <a:bodyPr/>
        <a:lstStyle/>
        <a:p>
          <a:endParaRPr lang="en-US"/>
        </a:p>
      </dgm:t>
    </dgm:pt>
    <dgm:pt modelId="{30C140AF-F906-4F1B-80C8-0693E1748897}">
      <dgm:prSet phldrT="[Text]"/>
      <dgm:spPr/>
      <dgm:t>
        <a:bodyPr/>
        <a:lstStyle/>
        <a:p>
          <a:r>
            <a:rPr lang="en-US" dirty="0"/>
            <a:t>Audit Logs</a:t>
          </a:r>
        </a:p>
      </dgm:t>
    </dgm:pt>
    <dgm:pt modelId="{37DB6103-B6D6-4D64-91A2-C1C845552F39}" type="parTrans" cxnId="{F93F2B70-4B04-4308-B5DA-5D7EBEC1A50E}">
      <dgm:prSet/>
      <dgm:spPr/>
      <dgm:t>
        <a:bodyPr/>
        <a:lstStyle/>
        <a:p>
          <a:endParaRPr lang="en-US"/>
        </a:p>
      </dgm:t>
    </dgm:pt>
    <dgm:pt modelId="{5873E019-80C3-4021-BF44-A590C01F4A5E}" type="sibTrans" cxnId="{F93F2B70-4B04-4308-B5DA-5D7EBEC1A50E}">
      <dgm:prSet/>
      <dgm:spPr/>
      <dgm:t>
        <a:bodyPr/>
        <a:lstStyle/>
        <a:p>
          <a:endParaRPr lang="en-US"/>
        </a:p>
      </dgm:t>
    </dgm:pt>
    <dgm:pt modelId="{3E582385-BA87-4AFC-A8C1-5FD05BD32132}">
      <dgm:prSet phldrT="[Text]"/>
      <dgm:spPr/>
      <dgm:t>
        <a:bodyPr/>
        <a:lstStyle/>
        <a:p>
          <a:r>
            <a:rPr lang="en-US" dirty="0"/>
            <a:t>Security</a:t>
          </a:r>
        </a:p>
      </dgm:t>
    </dgm:pt>
    <dgm:pt modelId="{F2B80BA7-ACD4-4D81-BC37-EDA1FC71AD89}" type="parTrans" cxnId="{98B65D4F-92F7-4B94-89F0-76D92D6B5547}">
      <dgm:prSet/>
      <dgm:spPr/>
      <dgm:t>
        <a:bodyPr/>
        <a:lstStyle/>
        <a:p>
          <a:endParaRPr lang="en-US"/>
        </a:p>
      </dgm:t>
    </dgm:pt>
    <dgm:pt modelId="{BE8A9FFA-56F9-4456-B45F-1747355F4DD0}" type="sibTrans" cxnId="{98B65D4F-92F7-4B94-89F0-76D92D6B5547}">
      <dgm:prSet/>
      <dgm:spPr/>
      <dgm:t>
        <a:bodyPr/>
        <a:lstStyle/>
        <a:p>
          <a:endParaRPr lang="en-US"/>
        </a:p>
      </dgm:t>
    </dgm:pt>
    <dgm:pt modelId="{097FB83A-3326-4A34-8336-6ED485B02887}">
      <dgm:prSet phldrT="[Text]"/>
      <dgm:spPr/>
      <dgm:t>
        <a:bodyPr/>
        <a:lstStyle/>
        <a:p>
          <a:r>
            <a:rPr lang="en-US" dirty="0"/>
            <a:t>Risky Sign-ins</a:t>
          </a:r>
        </a:p>
      </dgm:t>
    </dgm:pt>
    <dgm:pt modelId="{E638094D-6FB1-4826-B18C-B49A57E3EBF9}" type="parTrans" cxnId="{B9C5DD6A-A123-4DFC-8F08-62F7EE62EA27}">
      <dgm:prSet/>
      <dgm:spPr/>
      <dgm:t>
        <a:bodyPr/>
        <a:lstStyle/>
        <a:p>
          <a:endParaRPr lang="en-US"/>
        </a:p>
      </dgm:t>
    </dgm:pt>
    <dgm:pt modelId="{1E5910CD-93A8-42CB-9B68-B3650B0BB2D6}" type="sibTrans" cxnId="{B9C5DD6A-A123-4DFC-8F08-62F7EE62EA27}">
      <dgm:prSet/>
      <dgm:spPr/>
      <dgm:t>
        <a:bodyPr/>
        <a:lstStyle/>
        <a:p>
          <a:endParaRPr lang="en-US"/>
        </a:p>
      </dgm:t>
    </dgm:pt>
    <dgm:pt modelId="{16A484CC-B72D-469E-A297-4FEB97D2C8E2}">
      <dgm:prSet phldrT="[Text]"/>
      <dgm:spPr/>
      <dgm:t>
        <a:bodyPr/>
        <a:lstStyle/>
        <a:p>
          <a:r>
            <a:rPr lang="en-US" dirty="0"/>
            <a:t>Users flagged for risk</a:t>
          </a:r>
        </a:p>
      </dgm:t>
    </dgm:pt>
    <dgm:pt modelId="{A0487749-845B-4436-A855-FA72ADC0ECBC}" type="parTrans" cxnId="{E981946B-F875-4FF6-81A6-0813B4FB6CAE}">
      <dgm:prSet/>
      <dgm:spPr/>
      <dgm:t>
        <a:bodyPr/>
        <a:lstStyle/>
        <a:p>
          <a:endParaRPr lang="en-US"/>
        </a:p>
      </dgm:t>
    </dgm:pt>
    <dgm:pt modelId="{10F88619-74CD-4312-BE95-A409D3BB581B}" type="sibTrans" cxnId="{E981946B-F875-4FF6-81A6-0813B4FB6CAE}">
      <dgm:prSet/>
      <dgm:spPr/>
      <dgm:t>
        <a:bodyPr/>
        <a:lstStyle/>
        <a:p>
          <a:endParaRPr lang="en-US"/>
        </a:p>
      </dgm:t>
    </dgm:pt>
    <dgm:pt modelId="{547008FF-9457-4041-98AC-065721B9D3D4}" type="pres">
      <dgm:prSet presAssocID="{FEABD1F6-6CFE-4C0D-9890-202CCCA3769A}" presName="diagram" presStyleCnt="0">
        <dgm:presLayoutVars>
          <dgm:dir/>
          <dgm:resizeHandles val="exact"/>
        </dgm:presLayoutVars>
      </dgm:prSet>
      <dgm:spPr/>
    </dgm:pt>
    <dgm:pt modelId="{EA80003C-8F6C-4D6C-A124-B158FBF7C233}" type="pres">
      <dgm:prSet presAssocID="{6AB9B8A0-FEA8-4563-94BC-F00263E68112}" presName="node" presStyleLbl="node1" presStyleIdx="0" presStyleCnt="2">
        <dgm:presLayoutVars>
          <dgm:bulletEnabled val="1"/>
        </dgm:presLayoutVars>
      </dgm:prSet>
      <dgm:spPr/>
    </dgm:pt>
    <dgm:pt modelId="{E541D402-5DFC-46BB-9857-902AE33758F4}" type="pres">
      <dgm:prSet presAssocID="{25B3096F-CD34-44A2-96B0-7059144CE64E}" presName="sibTrans" presStyleCnt="0"/>
      <dgm:spPr/>
    </dgm:pt>
    <dgm:pt modelId="{E2A8610B-0D7E-4A94-927B-AA3B7B80A477}" type="pres">
      <dgm:prSet presAssocID="{3E582385-BA87-4AFC-A8C1-5FD05BD32132}" presName="node" presStyleLbl="node1" presStyleIdx="1" presStyleCnt="2">
        <dgm:presLayoutVars>
          <dgm:bulletEnabled val="1"/>
        </dgm:presLayoutVars>
      </dgm:prSet>
      <dgm:spPr/>
    </dgm:pt>
  </dgm:ptLst>
  <dgm:cxnLst>
    <dgm:cxn modelId="{939AEE1F-EE4D-4B38-8BB9-93ACD4D9CFD3}" type="presOf" srcId="{6AB9B8A0-FEA8-4563-94BC-F00263E68112}" destId="{EA80003C-8F6C-4D6C-A124-B158FBF7C233}" srcOrd="0" destOrd="0" presId="urn:microsoft.com/office/officeart/2005/8/layout/default"/>
    <dgm:cxn modelId="{B9C5DD6A-A123-4DFC-8F08-62F7EE62EA27}" srcId="{3E582385-BA87-4AFC-A8C1-5FD05BD32132}" destId="{097FB83A-3326-4A34-8336-6ED485B02887}" srcOrd="0" destOrd="0" parTransId="{E638094D-6FB1-4826-B18C-B49A57E3EBF9}" sibTransId="{1E5910CD-93A8-42CB-9B68-B3650B0BB2D6}"/>
    <dgm:cxn modelId="{E981946B-F875-4FF6-81A6-0813B4FB6CAE}" srcId="{3E582385-BA87-4AFC-A8C1-5FD05BD32132}" destId="{16A484CC-B72D-469E-A297-4FEB97D2C8E2}" srcOrd="1" destOrd="0" parTransId="{A0487749-845B-4436-A855-FA72ADC0ECBC}" sibTransId="{10F88619-74CD-4312-BE95-A409D3BB581B}"/>
    <dgm:cxn modelId="{98B65D4F-92F7-4B94-89F0-76D92D6B5547}" srcId="{FEABD1F6-6CFE-4C0D-9890-202CCCA3769A}" destId="{3E582385-BA87-4AFC-A8C1-5FD05BD32132}" srcOrd="1" destOrd="0" parTransId="{F2B80BA7-ACD4-4D81-BC37-EDA1FC71AD89}" sibTransId="{BE8A9FFA-56F9-4456-B45F-1747355F4DD0}"/>
    <dgm:cxn modelId="{F93F2B70-4B04-4308-B5DA-5D7EBEC1A50E}" srcId="{6AB9B8A0-FEA8-4563-94BC-F00263E68112}" destId="{30C140AF-F906-4F1B-80C8-0693E1748897}" srcOrd="1" destOrd="0" parTransId="{37DB6103-B6D6-4D64-91A2-C1C845552F39}" sibTransId="{5873E019-80C3-4021-BF44-A590C01F4A5E}"/>
    <dgm:cxn modelId="{255FAC78-DA85-409B-9CE0-F4277796B5A5}" type="presOf" srcId="{30C140AF-F906-4F1B-80C8-0693E1748897}" destId="{EA80003C-8F6C-4D6C-A124-B158FBF7C233}" srcOrd="0" destOrd="2" presId="urn:microsoft.com/office/officeart/2005/8/layout/default"/>
    <dgm:cxn modelId="{131BF1B2-4EB0-433F-9E10-490BC3ED0F83}" type="presOf" srcId="{16A484CC-B72D-469E-A297-4FEB97D2C8E2}" destId="{E2A8610B-0D7E-4A94-927B-AA3B7B80A477}" srcOrd="0" destOrd="2" presId="urn:microsoft.com/office/officeart/2005/8/layout/default"/>
    <dgm:cxn modelId="{74750BB5-346A-49A8-9244-AD432CFAF6C1}" type="presOf" srcId="{FEABD1F6-6CFE-4C0D-9890-202CCCA3769A}" destId="{547008FF-9457-4041-98AC-065721B9D3D4}" srcOrd="0" destOrd="0" presId="urn:microsoft.com/office/officeart/2005/8/layout/default"/>
    <dgm:cxn modelId="{0DEBA8B5-D597-41A2-8B08-DF05ECD20248}" srcId="{FEABD1F6-6CFE-4C0D-9890-202CCCA3769A}" destId="{6AB9B8A0-FEA8-4563-94BC-F00263E68112}" srcOrd="0" destOrd="0" parTransId="{FEA717C1-4065-4592-980D-C9CBFEFABB99}" sibTransId="{25B3096F-CD34-44A2-96B0-7059144CE64E}"/>
    <dgm:cxn modelId="{B6D45CD0-74D7-4C75-BE6D-F66FE124CB71}" type="presOf" srcId="{097FB83A-3326-4A34-8336-6ED485B02887}" destId="{E2A8610B-0D7E-4A94-927B-AA3B7B80A477}" srcOrd="0" destOrd="1" presId="urn:microsoft.com/office/officeart/2005/8/layout/default"/>
    <dgm:cxn modelId="{0AFA12D8-24B9-4C96-9FD8-397833220029}" type="presOf" srcId="{3E582385-BA87-4AFC-A8C1-5FD05BD32132}" destId="{E2A8610B-0D7E-4A94-927B-AA3B7B80A477}" srcOrd="0" destOrd="0" presId="urn:microsoft.com/office/officeart/2005/8/layout/default"/>
    <dgm:cxn modelId="{1629FAE3-4CF4-43DA-933D-2DFC8B02FB3B}" type="presOf" srcId="{51C0C0C8-748E-466C-846C-BBA381A94701}" destId="{EA80003C-8F6C-4D6C-A124-B158FBF7C233}" srcOrd="0" destOrd="1" presId="urn:microsoft.com/office/officeart/2005/8/layout/default"/>
    <dgm:cxn modelId="{AE7113F1-0D52-48E4-B78C-F4F82CB284C2}" srcId="{6AB9B8A0-FEA8-4563-94BC-F00263E68112}" destId="{51C0C0C8-748E-466C-846C-BBA381A94701}" srcOrd="0" destOrd="0" parTransId="{B84EFD40-87A0-4433-B8A1-69036B166CE8}" sibTransId="{872ABCD6-1848-447A-AE6D-9F63A2EA76B6}"/>
    <dgm:cxn modelId="{0E6C1AB3-ADDF-4845-B5DC-2E675A29BFAE}" type="presParOf" srcId="{547008FF-9457-4041-98AC-065721B9D3D4}" destId="{EA80003C-8F6C-4D6C-A124-B158FBF7C233}" srcOrd="0" destOrd="0" presId="urn:microsoft.com/office/officeart/2005/8/layout/default"/>
    <dgm:cxn modelId="{768159B6-208B-4EB2-AB0F-279729E1BE2F}" type="presParOf" srcId="{547008FF-9457-4041-98AC-065721B9D3D4}" destId="{E541D402-5DFC-46BB-9857-902AE33758F4}" srcOrd="1" destOrd="0" presId="urn:microsoft.com/office/officeart/2005/8/layout/default"/>
    <dgm:cxn modelId="{9C063B96-FFAC-4F1E-8A4E-AFE8731DB2EB}" type="presParOf" srcId="{547008FF-9457-4041-98AC-065721B9D3D4}" destId="{E2A8610B-0D7E-4A94-927B-AA3B7B80A477}"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CF0337-41BF-4541-81AA-8D9BB09AB2ED}" type="doc">
      <dgm:prSet loTypeId="urn:microsoft.com/office/officeart/2009/layout/CircleArrowProcess" loCatId="cycle" qsTypeId="urn:microsoft.com/office/officeart/2005/8/quickstyle/simple1" qsCatId="simple" csTypeId="urn:microsoft.com/office/officeart/2005/8/colors/colorful2" csCatId="colorful" phldr="1"/>
      <dgm:spPr/>
      <dgm:t>
        <a:bodyPr/>
        <a:lstStyle/>
        <a:p>
          <a:endParaRPr lang="en-US"/>
        </a:p>
      </dgm:t>
    </dgm:pt>
    <dgm:pt modelId="{F993A5D8-8F86-4759-8A91-883A63C98BE4}">
      <dgm:prSet phldrT="[Text]"/>
      <dgm:spPr>
        <a:xfrm>
          <a:off x="1545017" y="681058"/>
          <a:ext cx="1049885" cy="524888"/>
        </a:xfrm>
        <a:prstGeom prst="rect">
          <a:avLst/>
        </a:prstGeom>
        <a:noFill/>
        <a:ln>
          <a:noFill/>
        </a:ln>
        <a:effectLst/>
      </dgm:spPr>
      <dgm:t>
        <a:bodyPr/>
        <a:lstStyle/>
        <a:p>
          <a:pPr>
            <a:buNone/>
          </a:pPr>
          <a:r>
            <a:rPr lang="en-US" dirty="0">
              <a:solidFill>
                <a:srgbClr val="1A1A1A">
                  <a:hueOff val="0"/>
                  <a:satOff val="0"/>
                  <a:lumOff val="0"/>
                  <a:alphaOff val="0"/>
                </a:srgbClr>
              </a:solidFill>
              <a:latin typeface="Segoe UI"/>
              <a:ea typeface="+mn-ea"/>
              <a:cs typeface="+mn-cs"/>
            </a:rPr>
            <a:t>Application</a:t>
          </a:r>
        </a:p>
      </dgm:t>
    </dgm:pt>
    <dgm:pt modelId="{7CBA1E57-9F53-4729-B489-46F766854FEE}" type="parTrans" cxnId="{490514ED-86A7-4355-8967-732FA8CC2F9F}">
      <dgm:prSet/>
      <dgm:spPr/>
      <dgm:t>
        <a:bodyPr/>
        <a:lstStyle/>
        <a:p>
          <a:endParaRPr lang="en-US"/>
        </a:p>
      </dgm:t>
    </dgm:pt>
    <dgm:pt modelId="{C50004F8-EE29-4AFC-A706-22D20C2C2066}" type="sibTrans" cxnId="{490514ED-86A7-4355-8967-732FA8CC2F9F}">
      <dgm:prSet/>
      <dgm:spPr/>
      <dgm:t>
        <a:bodyPr/>
        <a:lstStyle/>
        <a:p>
          <a:endParaRPr lang="en-US"/>
        </a:p>
      </dgm:t>
    </dgm:pt>
    <dgm:pt modelId="{C092D1EF-C458-49AF-9962-BDC27E9B38D8}">
      <dgm:prSet phldrT="[Text]"/>
      <dgm:spPr>
        <a:xfrm>
          <a:off x="1020250" y="1764264"/>
          <a:ext cx="1049885" cy="524888"/>
        </a:xfrm>
        <a:prstGeom prst="rect">
          <a:avLst/>
        </a:prstGeom>
        <a:noFill/>
        <a:ln>
          <a:noFill/>
        </a:ln>
        <a:effectLst/>
      </dgm:spPr>
      <dgm:t>
        <a:bodyPr/>
        <a:lstStyle/>
        <a:p>
          <a:pPr>
            <a:buNone/>
          </a:pPr>
          <a:r>
            <a:rPr lang="en-US" dirty="0">
              <a:solidFill>
                <a:srgbClr val="1A1A1A">
                  <a:hueOff val="0"/>
                  <a:satOff val="0"/>
                  <a:lumOff val="0"/>
                  <a:alphaOff val="0"/>
                </a:srgbClr>
              </a:solidFill>
              <a:latin typeface="Segoe UI"/>
              <a:ea typeface="+mn-ea"/>
              <a:cs typeface="+mn-cs"/>
            </a:rPr>
            <a:t>Host</a:t>
          </a:r>
        </a:p>
      </dgm:t>
    </dgm:pt>
    <dgm:pt modelId="{A96E1091-77F3-4B62-8AF7-2A29130D7624}" type="parTrans" cxnId="{437CA451-6BAC-4DEB-8CED-EE4D825B1BAF}">
      <dgm:prSet/>
      <dgm:spPr/>
      <dgm:t>
        <a:bodyPr/>
        <a:lstStyle/>
        <a:p>
          <a:endParaRPr lang="en-US"/>
        </a:p>
      </dgm:t>
    </dgm:pt>
    <dgm:pt modelId="{46D12B1F-B426-4BBF-BAD7-6E3919C3886B}" type="sibTrans" cxnId="{437CA451-6BAC-4DEB-8CED-EE4D825B1BAF}">
      <dgm:prSet/>
      <dgm:spPr/>
      <dgm:t>
        <a:bodyPr/>
        <a:lstStyle/>
        <a:p>
          <a:endParaRPr lang="en-US"/>
        </a:p>
      </dgm:t>
    </dgm:pt>
    <dgm:pt modelId="{D127ACB5-343E-4439-8E10-8394AAB3452E}">
      <dgm:prSet phldrT="[Text]"/>
      <dgm:spPr>
        <a:xfrm>
          <a:off x="1545017" y="2847471"/>
          <a:ext cx="1049885" cy="524888"/>
        </a:xfrm>
        <a:prstGeom prst="rect">
          <a:avLst/>
        </a:prstGeom>
        <a:noFill/>
        <a:ln>
          <a:noFill/>
        </a:ln>
        <a:effectLst/>
      </dgm:spPr>
      <dgm:t>
        <a:bodyPr/>
        <a:lstStyle/>
        <a:p>
          <a:pPr>
            <a:buNone/>
          </a:pPr>
          <a:r>
            <a:rPr lang="en-US" dirty="0">
              <a:solidFill>
                <a:srgbClr val="1A1A1A">
                  <a:hueOff val="0"/>
                  <a:satOff val="0"/>
                  <a:lumOff val="0"/>
                  <a:alphaOff val="0"/>
                </a:srgbClr>
              </a:solidFill>
              <a:latin typeface="Segoe UI"/>
              <a:ea typeface="+mn-ea"/>
              <a:cs typeface="+mn-cs"/>
            </a:rPr>
            <a:t>Infrastructure</a:t>
          </a:r>
        </a:p>
      </dgm:t>
    </dgm:pt>
    <dgm:pt modelId="{BD718AFA-0EC2-4116-AADF-78DC7883D0DC}" type="parTrans" cxnId="{509056EF-C315-4701-9DED-3B823305F190}">
      <dgm:prSet/>
      <dgm:spPr/>
      <dgm:t>
        <a:bodyPr/>
        <a:lstStyle/>
        <a:p>
          <a:endParaRPr lang="en-US"/>
        </a:p>
      </dgm:t>
    </dgm:pt>
    <dgm:pt modelId="{DEED2AE0-E500-40C1-AD4D-0268D7C6E37C}" type="sibTrans" cxnId="{509056EF-C315-4701-9DED-3B823305F190}">
      <dgm:prSet/>
      <dgm:spPr/>
      <dgm:t>
        <a:bodyPr/>
        <a:lstStyle/>
        <a:p>
          <a:endParaRPr lang="en-US"/>
        </a:p>
      </dgm:t>
    </dgm:pt>
    <dgm:pt modelId="{C0888F3E-DE0D-414A-8DB8-A8B8922D9D42}">
      <dgm:prSet phldrT="[Text]"/>
      <dgm:spPr>
        <a:xfrm>
          <a:off x="1020250" y="3930677"/>
          <a:ext cx="1049885" cy="524888"/>
        </a:xfrm>
        <a:prstGeom prst="rect">
          <a:avLst/>
        </a:prstGeom>
        <a:noFill/>
        <a:ln>
          <a:noFill/>
        </a:ln>
        <a:effectLst/>
      </dgm:spPr>
      <dgm:t>
        <a:bodyPr/>
        <a:lstStyle/>
        <a:p>
          <a:pPr>
            <a:buNone/>
          </a:pPr>
          <a:r>
            <a:rPr lang="en-US" dirty="0">
              <a:solidFill>
                <a:srgbClr val="1A1A1A">
                  <a:hueOff val="0"/>
                  <a:satOff val="0"/>
                  <a:lumOff val="0"/>
                  <a:alphaOff val="0"/>
                </a:srgbClr>
              </a:solidFill>
              <a:latin typeface="Segoe UI"/>
              <a:ea typeface="+mn-ea"/>
              <a:cs typeface="+mn-cs"/>
            </a:rPr>
            <a:t>Platform</a:t>
          </a:r>
        </a:p>
      </dgm:t>
    </dgm:pt>
    <dgm:pt modelId="{B6B9E19A-E1FF-4CE6-9DDC-456EA4A97031}" type="parTrans" cxnId="{A31CE28C-B744-4838-8ABA-2A216B838BCF}">
      <dgm:prSet/>
      <dgm:spPr/>
      <dgm:t>
        <a:bodyPr/>
        <a:lstStyle/>
        <a:p>
          <a:endParaRPr lang="en-US"/>
        </a:p>
      </dgm:t>
    </dgm:pt>
    <dgm:pt modelId="{3AE20600-BDF7-4AA0-BC2E-E22429D310E0}" type="sibTrans" cxnId="{A31CE28C-B744-4838-8ABA-2A216B838BCF}">
      <dgm:prSet/>
      <dgm:spPr/>
      <dgm:t>
        <a:bodyPr/>
        <a:lstStyle/>
        <a:p>
          <a:endParaRPr lang="en-US"/>
        </a:p>
      </dgm:t>
    </dgm:pt>
    <dgm:pt modelId="{8C5D3DF0-43BB-4F6C-8984-002B668E4E2E}" type="pres">
      <dgm:prSet presAssocID="{2CCF0337-41BF-4541-81AA-8D9BB09AB2ED}" presName="Name0" presStyleCnt="0">
        <dgm:presLayoutVars>
          <dgm:chMax val="7"/>
          <dgm:chPref val="7"/>
          <dgm:dir/>
          <dgm:animLvl val="lvl"/>
        </dgm:presLayoutVars>
      </dgm:prSet>
      <dgm:spPr/>
    </dgm:pt>
    <dgm:pt modelId="{290644C0-7F0F-453D-A2CE-F05049432EED}" type="pres">
      <dgm:prSet presAssocID="{F993A5D8-8F86-4759-8A91-883A63C98BE4}" presName="Accent1" presStyleCnt="0"/>
      <dgm:spPr/>
    </dgm:pt>
    <dgm:pt modelId="{FDC7EB7B-6F0E-47A5-869E-90B201126FBC}" type="pres">
      <dgm:prSet presAssocID="{F993A5D8-8F86-4759-8A91-883A63C98BE4}" presName="Accent" presStyleLbl="node1" presStyleIdx="0" presStyleCnt="4"/>
      <dgm:spPr>
        <a:xfrm>
          <a:off x="1129650" y="0"/>
          <a:ext cx="1881324" cy="1881516"/>
        </a:xfrm>
        <a:prstGeom prst="circularArrow">
          <a:avLst>
            <a:gd name="adj1" fmla="val 10980"/>
            <a:gd name="adj2" fmla="val 1142322"/>
            <a:gd name="adj3" fmla="val 4500000"/>
            <a:gd name="adj4" fmla="val 10800000"/>
            <a:gd name="adj5" fmla="val 12500"/>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gm:spPr>
    </dgm:pt>
    <dgm:pt modelId="{696CDCAC-58ED-4D58-915D-66351785D50B}" type="pres">
      <dgm:prSet presAssocID="{F993A5D8-8F86-4759-8A91-883A63C98BE4}" presName="Parent1" presStyleLbl="revTx" presStyleIdx="0" presStyleCnt="4">
        <dgm:presLayoutVars>
          <dgm:chMax val="1"/>
          <dgm:chPref val="1"/>
          <dgm:bulletEnabled val="1"/>
        </dgm:presLayoutVars>
      </dgm:prSet>
      <dgm:spPr/>
    </dgm:pt>
    <dgm:pt modelId="{715DAEDF-885D-408C-817A-974B190A7602}" type="pres">
      <dgm:prSet presAssocID="{C092D1EF-C458-49AF-9962-BDC27E9B38D8}" presName="Accent2" presStyleCnt="0"/>
      <dgm:spPr/>
    </dgm:pt>
    <dgm:pt modelId="{A967FB0C-6264-4904-8B6D-2403C6D57773}" type="pres">
      <dgm:prSet presAssocID="{C092D1EF-C458-49AF-9962-BDC27E9B38D8}" presName="Accent" presStyleLbl="node1" presStyleIdx="1" presStyleCnt="4"/>
      <dgm:spPr>
        <a:xfrm>
          <a:off x="607001" y="1081210"/>
          <a:ext cx="1881324" cy="1881516"/>
        </a:xfrm>
        <a:prstGeom prst="leftCircularArrow">
          <a:avLst>
            <a:gd name="adj1" fmla="val 10980"/>
            <a:gd name="adj2" fmla="val 1142322"/>
            <a:gd name="adj3" fmla="val 6300000"/>
            <a:gd name="adj4" fmla="val 18900000"/>
            <a:gd name="adj5" fmla="val 12500"/>
          </a:avLst>
        </a:prstGeom>
        <a:solidFill>
          <a:srgbClr val="002050">
            <a:hueOff val="-3996291"/>
            <a:satOff val="-304"/>
            <a:lumOff val="8954"/>
            <a:alphaOff val="0"/>
          </a:srgbClr>
        </a:solidFill>
        <a:ln w="10795" cap="flat" cmpd="sng" algn="ctr">
          <a:solidFill>
            <a:srgbClr val="FFFFFF">
              <a:hueOff val="0"/>
              <a:satOff val="0"/>
              <a:lumOff val="0"/>
              <a:alphaOff val="0"/>
            </a:srgbClr>
          </a:solidFill>
          <a:prstDash val="solid"/>
        </a:ln>
        <a:effectLst/>
      </dgm:spPr>
    </dgm:pt>
    <dgm:pt modelId="{E258718F-6651-4EF7-A03B-11F4AB92F10F}" type="pres">
      <dgm:prSet presAssocID="{C092D1EF-C458-49AF-9962-BDC27E9B38D8}" presName="Parent2" presStyleLbl="revTx" presStyleIdx="1" presStyleCnt="4">
        <dgm:presLayoutVars>
          <dgm:chMax val="1"/>
          <dgm:chPref val="1"/>
          <dgm:bulletEnabled val="1"/>
        </dgm:presLayoutVars>
      </dgm:prSet>
      <dgm:spPr/>
    </dgm:pt>
    <dgm:pt modelId="{B0B516C3-5316-4819-988D-5A347B21F755}" type="pres">
      <dgm:prSet presAssocID="{D127ACB5-343E-4439-8E10-8394AAB3452E}" presName="Accent3" presStyleCnt="0"/>
      <dgm:spPr/>
    </dgm:pt>
    <dgm:pt modelId="{7D0585C6-E5DB-4876-B0FB-087F9F997E32}" type="pres">
      <dgm:prSet presAssocID="{D127ACB5-343E-4439-8E10-8394AAB3452E}" presName="Accent" presStyleLbl="node1" presStyleIdx="2" presStyleCnt="4"/>
      <dgm:spPr>
        <a:xfrm>
          <a:off x="1129650" y="2166413"/>
          <a:ext cx="1881324" cy="1881516"/>
        </a:xfrm>
        <a:prstGeom prst="circularArrow">
          <a:avLst>
            <a:gd name="adj1" fmla="val 10980"/>
            <a:gd name="adj2" fmla="val 1142322"/>
            <a:gd name="adj3" fmla="val 4500000"/>
            <a:gd name="adj4" fmla="val 13500000"/>
            <a:gd name="adj5" fmla="val 12500"/>
          </a:avLst>
        </a:prstGeom>
        <a:solidFill>
          <a:srgbClr val="002050">
            <a:hueOff val="-7992581"/>
            <a:satOff val="-607"/>
            <a:lumOff val="17907"/>
            <a:alphaOff val="0"/>
          </a:srgbClr>
        </a:solidFill>
        <a:ln w="10795" cap="flat" cmpd="sng" algn="ctr">
          <a:solidFill>
            <a:srgbClr val="FFFFFF">
              <a:hueOff val="0"/>
              <a:satOff val="0"/>
              <a:lumOff val="0"/>
              <a:alphaOff val="0"/>
            </a:srgbClr>
          </a:solidFill>
          <a:prstDash val="solid"/>
        </a:ln>
        <a:effectLst/>
      </dgm:spPr>
    </dgm:pt>
    <dgm:pt modelId="{FB062B1C-E6FF-4899-B0D7-681B8AB7E690}" type="pres">
      <dgm:prSet presAssocID="{D127ACB5-343E-4439-8E10-8394AAB3452E}" presName="Parent3" presStyleLbl="revTx" presStyleIdx="2" presStyleCnt="4">
        <dgm:presLayoutVars>
          <dgm:chMax val="1"/>
          <dgm:chPref val="1"/>
          <dgm:bulletEnabled val="1"/>
        </dgm:presLayoutVars>
      </dgm:prSet>
      <dgm:spPr/>
    </dgm:pt>
    <dgm:pt modelId="{789F3E39-68EA-45BD-8C24-48BDA4C3129F}" type="pres">
      <dgm:prSet presAssocID="{C0888F3E-DE0D-414A-8DB8-A8B8922D9D42}" presName="Accent4" presStyleCnt="0"/>
      <dgm:spPr/>
    </dgm:pt>
    <dgm:pt modelId="{1343F0BD-9AC2-4FAB-A5C1-D8D976C5E393}" type="pres">
      <dgm:prSet presAssocID="{C0888F3E-DE0D-414A-8DB8-A8B8922D9D42}" presName="Accent" presStyleLbl="node1" presStyleIdx="3" presStyleCnt="4"/>
      <dgm:spPr>
        <a:xfrm>
          <a:off x="741104" y="3372359"/>
          <a:ext cx="1616294" cy="1617076"/>
        </a:xfrm>
        <a:prstGeom prst="blockArc">
          <a:avLst>
            <a:gd name="adj1" fmla="val 0"/>
            <a:gd name="adj2" fmla="val 18900000"/>
            <a:gd name="adj3" fmla="val 12740"/>
          </a:avLst>
        </a:prstGeom>
        <a:solidFill>
          <a:srgbClr val="002050">
            <a:hueOff val="-11988871"/>
            <a:satOff val="-911"/>
            <a:lumOff val="26861"/>
            <a:alphaOff val="0"/>
          </a:srgbClr>
        </a:solidFill>
        <a:ln w="10795" cap="flat" cmpd="sng" algn="ctr">
          <a:solidFill>
            <a:srgbClr val="FFFFFF">
              <a:hueOff val="0"/>
              <a:satOff val="0"/>
              <a:lumOff val="0"/>
              <a:alphaOff val="0"/>
            </a:srgbClr>
          </a:solidFill>
          <a:prstDash val="solid"/>
        </a:ln>
        <a:effectLst/>
      </dgm:spPr>
    </dgm:pt>
    <dgm:pt modelId="{3C5DEFBB-5895-4C01-8A46-F049456B1E28}" type="pres">
      <dgm:prSet presAssocID="{C0888F3E-DE0D-414A-8DB8-A8B8922D9D42}" presName="Parent4" presStyleLbl="revTx" presStyleIdx="3" presStyleCnt="4">
        <dgm:presLayoutVars>
          <dgm:chMax val="1"/>
          <dgm:chPref val="1"/>
          <dgm:bulletEnabled val="1"/>
        </dgm:presLayoutVars>
      </dgm:prSet>
      <dgm:spPr/>
    </dgm:pt>
  </dgm:ptLst>
  <dgm:cxnLst>
    <dgm:cxn modelId="{4757B44E-8852-44F6-9FAB-D7AB645D6B06}" type="presOf" srcId="{F993A5D8-8F86-4759-8A91-883A63C98BE4}" destId="{696CDCAC-58ED-4D58-915D-66351785D50B}" srcOrd="0" destOrd="0" presId="urn:microsoft.com/office/officeart/2009/layout/CircleArrowProcess"/>
    <dgm:cxn modelId="{437CA451-6BAC-4DEB-8CED-EE4D825B1BAF}" srcId="{2CCF0337-41BF-4541-81AA-8D9BB09AB2ED}" destId="{C092D1EF-C458-49AF-9962-BDC27E9B38D8}" srcOrd="1" destOrd="0" parTransId="{A96E1091-77F3-4B62-8AF7-2A29130D7624}" sibTransId="{46D12B1F-B426-4BBF-BAD7-6E3919C3886B}"/>
    <dgm:cxn modelId="{A31CE28C-B744-4838-8ABA-2A216B838BCF}" srcId="{2CCF0337-41BF-4541-81AA-8D9BB09AB2ED}" destId="{C0888F3E-DE0D-414A-8DB8-A8B8922D9D42}" srcOrd="3" destOrd="0" parTransId="{B6B9E19A-E1FF-4CE6-9DDC-456EA4A97031}" sibTransId="{3AE20600-BDF7-4AA0-BC2E-E22429D310E0}"/>
    <dgm:cxn modelId="{82D957C9-BA5C-442B-80F8-F45E4D1C270C}" type="presOf" srcId="{2CCF0337-41BF-4541-81AA-8D9BB09AB2ED}" destId="{8C5D3DF0-43BB-4F6C-8984-002B668E4E2E}" srcOrd="0" destOrd="0" presId="urn:microsoft.com/office/officeart/2009/layout/CircleArrowProcess"/>
    <dgm:cxn modelId="{49FAA8CE-C8CF-4844-9E70-D903D670B78D}" type="presOf" srcId="{D127ACB5-343E-4439-8E10-8394AAB3452E}" destId="{FB062B1C-E6FF-4899-B0D7-681B8AB7E690}" srcOrd="0" destOrd="0" presId="urn:microsoft.com/office/officeart/2009/layout/CircleArrowProcess"/>
    <dgm:cxn modelId="{135448E6-0D1F-49CF-B2A0-4EC5CB483C69}" type="presOf" srcId="{C0888F3E-DE0D-414A-8DB8-A8B8922D9D42}" destId="{3C5DEFBB-5895-4C01-8A46-F049456B1E28}" srcOrd="0" destOrd="0" presId="urn:microsoft.com/office/officeart/2009/layout/CircleArrowProcess"/>
    <dgm:cxn modelId="{E6C6B5EC-CAF6-4EB9-8917-4463FEA433E9}" type="presOf" srcId="{C092D1EF-C458-49AF-9962-BDC27E9B38D8}" destId="{E258718F-6651-4EF7-A03B-11F4AB92F10F}" srcOrd="0" destOrd="0" presId="urn:microsoft.com/office/officeart/2009/layout/CircleArrowProcess"/>
    <dgm:cxn modelId="{490514ED-86A7-4355-8967-732FA8CC2F9F}" srcId="{2CCF0337-41BF-4541-81AA-8D9BB09AB2ED}" destId="{F993A5D8-8F86-4759-8A91-883A63C98BE4}" srcOrd="0" destOrd="0" parTransId="{7CBA1E57-9F53-4729-B489-46F766854FEE}" sibTransId="{C50004F8-EE29-4AFC-A706-22D20C2C2066}"/>
    <dgm:cxn modelId="{509056EF-C315-4701-9DED-3B823305F190}" srcId="{2CCF0337-41BF-4541-81AA-8D9BB09AB2ED}" destId="{D127ACB5-343E-4439-8E10-8394AAB3452E}" srcOrd="2" destOrd="0" parTransId="{BD718AFA-0EC2-4116-AADF-78DC7883D0DC}" sibTransId="{DEED2AE0-E500-40C1-AD4D-0268D7C6E37C}"/>
    <dgm:cxn modelId="{DD431245-223E-4B38-B650-B543B227E0FE}" type="presParOf" srcId="{8C5D3DF0-43BB-4F6C-8984-002B668E4E2E}" destId="{290644C0-7F0F-453D-A2CE-F05049432EED}" srcOrd="0" destOrd="0" presId="urn:microsoft.com/office/officeart/2009/layout/CircleArrowProcess"/>
    <dgm:cxn modelId="{4FAAAE93-741C-4749-9962-3E7036E58403}" type="presParOf" srcId="{290644C0-7F0F-453D-A2CE-F05049432EED}" destId="{FDC7EB7B-6F0E-47A5-869E-90B201126FBC}" srcOrd="0" destOrd="0" presId="urn:microsoft.com/office/officeart/2009/layout/CircleArrowProcess"/>
    <dgm:cxn modelId="{1DEE0BC8-E434-4D18-B3EE-4CFA5D5CBC87}" type="presParOf" srcId="{8C5D3DF0-43BB-4F6C-8984-002B668E4E2E}" destId="{696CDCAC-58ED-4D58-915D-66351785D50B}" srcOrd="1" destOrd="0" presId="urn:microsoft.com/office/officeart/2009/layout/CircleArrowProcess"/>
    <dgm:cxn modelId="{03AFCEBF-34E6-46A0-AA48-DE576C6D4B9A}" type="presParOf" srcId="{8C5D3DF0-43BB-4F6C-8984-002B668E4E2E}" destId="{715DAEDF-885D-408C-817A-974B190A7602}" srcOrd="2" destOrd="0" presId="urn:microsoft.com/office/officeart/2009/layout/CircleArrowProcess"/>
    <dgm:cxn modelId="{B98EF118-8242-4D0A-8BC7-E1616415AC73}" type="presParOf" srcId="{715DAEDF-885D-408C-817A-974B190A7602}" destId="{A967FB0C-6264-4904-8B6D-2403C6D57773}" srcOrd="0" destOrd="0" presId="urn:microsoft.com/office/officeart/2009/layout/CircleArrowProcess"/>
    <dgm:cxn modelId="{3F2425F1-55C8-41F1-879C-641159155B1C}" type="presParOf" srcId="{8C5D3DF0-43BB-4F6C-8984-002B668E4E2E}" destId="{E258718F-6651-4EF7-A03B-11F4AB92F10F}" srcOrd="3" destOrd="0" presId="urn:microsoft.com/office/officeart/2009/layout/CircleArrowProcess"/>
    <dgm:cxn modelId="{830F4BAB-B4BD-4EDE-B458-7806629C793E}" type="presParOf" srcId="{8C5D3DF0-43BB-4F6C-8984-002B668E4E2E}" destId="{B0B516C3-5316-4819-988D-5A347B21F755}" srcOrd="4" destOrd="0" presId="urn:microsoft.com/office/officeart/2009/layout/CircleArrowProcess"/>
    <dgm:cxn modelId="{DC0A06C7-D065-42FE-8375-4AB92E325AE8}" type="presParOf" srcId="{B0B516C3-5316-4819-988D-5A347B21F755}" destId="{7D0585C6-E5DB-4876-B0FB-087F9F997E32}" srcOrd="0" destOrd="0" presId="urn:microsoft.com/office/officeart/2009/layout/CircleArrowProcess"/>
    <dgm:cxn modelId="{63476028-9A4D-4836-A0B8-0BF6203AE5C7}" type="presParOf" srcId="{8C5D3DF0-43BB-4F6C-8984-002B668E4E2E}" destId="{FB062B1C-E6FF-4899-B0D7-681B8AB7E690}" srcOrd="5" destOrd="0" presId="urn:microsoft.com/office/officeart/2009/layout/CircleArrowProcess"/>
    <dgm:cxn modelId="{12CCCDFB-EB2B-462F-A3D0-2C5C188B4B43}" type="presParOf" srcId="{8C5D3DF0-43BB-4F6C-8984-002B668E4E2E}" destId="{789F3E39-68EA-45BD-8C24-48BDA4C3129F}" srcOrd="6" destOrd="0" presId="urn:microsoft.com/office/officeart/2009/layout/CircleArrowProcess"/>
    <dgm:cxn modelId="{337D63CC-E40A-4D16-A27F-4261AF20B918}" type="presParOf" srcId="{789F3E39-68EA-45BD-8C24-48BDA4C3129F}" destId="{1343F0BD-9AC2-4FAB-A5C1-D8D976C5E393}" srcOrd="0" destOrd="0" presId="urn:microsoft.com/office/officeart/2009/layout/CircleArrowProcess"/>
    <dgm:cxn modelId="{BA55DB1F-C807-48AD-9D8D-6A9008008B2B}" type="presParOf" srcId="{8C5D3DF0-43BB-4F6C-8984-002B668E4E2E}" destId="{3C5DEFBB-5895-4C01-8A46-F049456B1E28}"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F23F7-0420-4803-85A8-B481C1A10B83}">
      <dsp:nvSpPr>
        <dsp:cNvPr id="0" name=""/>
        <dsp:cNvSpPr/>
      </dsp:nvSpPr>
      <dsp:spPr>
        <a:xfrm>
          <a:off x="3886" y="2143987"/>
          <a:ext cx="1489786" cy="5805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Strong</a:t>
          </a:r>
        </a:p>
      </dsp:txBody>
      <dsp:txXfrm>
        <a:off x="3886" y="2143987"/>
        <a:ext cx="1489786" cy="580547"/>
      </dsp:txXfrm>
    </dsp:sp>
    <dsp:sp modelId="{58E9B478-9075-4A53-9EA3-4739B25A526C}">
      <dsp:nvSpPr>
        <dsp:cNvPr id="0" name=""/>
        <dsp:cNvSpPr/>
      </dsp:nvSpPr>
      <dsp:spPr>
        <a:xfrm>
          <a:off x="3886" y="2724534"/>
          <a:ext cx="1489786" cy="6588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1A6049-85D3-4A00-B873-8BC7B5A87110}">
      <dsp:nvSpPr>
        <dsp:cNvPr id="0" name=""/>
        <dsp:cNvSpPr/>
      </dsp:nvSpPr>
      <dsp:spPr>
        <a:xfrm>
          <a:off x="1702242" y="2143987"/>
          <a:ext cx="1489786" cy="5805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Bounded Staleness</a:t>
          </a:r>
        </a:p>
      </dsp:txBody>
      <dsp:txXfrm>
        <a:off x="1702242" y="2143987"/>
        <a:ext cx="1489786" cy="580547"/>
      </dsp:txXfrm>
    </dsp:sp>
    <dsp:sp modelId="{BAEA2655-5513-46FD-8368-9FDCA2C54B1B}">
      <dsp:nvSpPr>
        <dsp:cNvPr id="0" name=""/>
        <dsp:cNvSpPr/>
      </dsp:nvSpPr>
      <dsp:spPr>
        <a:xfrm>
          <a:off x="1702242" y="2724534"/>
          <a:ext cx="1489786" cy="6588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03061-A489-41C3-B355-4ADBDB7A81A4}">
      <dsp:nvSpPr>
        <dsp:cNvPr id="0" name=""/>
        <dsp:cNvSpPr/>
      </dsp:nvSpPr>
      <dsp:spPr>
        <a:xfrm>
          <a:off x="3400598" y="2143987"/>
          <a:ext cx="1489786" cy="5805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Session</a:t>
          </a:r>
        </a:p>
      </dsp:txBody>
      <dsp:txXfrm>
        <a:off x="3400598" y="2143987"/>
        <a:ext cx="1489786" cy="580547"/>
      </dsp:txXfrm>
    </dsp:sp>
    <dsp:sp modelId="{4C9D7ED1-F937-4A83-BBE8-3D8AEA552BBA}">
      <dsp:nvSpPr>
        <dsp:cNvPr id="0" name=""/>
        <dsp:cNvSpPr/>
      </dsp:nvSpPr>
      <dsp:spPr>
        <a:xfrm>
          <a:off x="3400598" y="2724534"/>
          <a:ext cx="1489786" cy="6588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9EEFF4-FE43-4D32-8311-30EA99AEA227}">
      <dsp:nvSpPr>
        <dsp:cNvPr id="0" name=""/>
        <dsp:cNvSpPr/>
      </dsp:nvSpPr>
      <dsp:spPr>
        <a:xfrm>
          <a:off x="5098954" y="2143987"/>
          <a:ext cx="1489786" cy="5805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Consistent Prefix</a:t>
          </a:r>
          <a:endParaRPr lang="en-US" sz="1500" kern="1200" dirty="0"/>
        </a:p>
      </dsp:txBody>
      <dsp:txXfrm>
        <a:off x="5098954" y="2143987"/>
        <a:ext cx="1489786" cy="580547"/>
      </dsp:txXfrm>
    </dsp:sp>
    <dsp:sp modelId="{EEE83360-B670-40AC-9A30-F0E50EEA0B69}">
      <dsp:nvSpPr>
        <dsp:cNvPr id="0" name=""/>
        <dsp:cNvSpPr/>
      </dsp:nvSpPr>
      <dsp:spPr>
        <a:xfrm>
          <a:off x="5098954" y="2724534"/>
          <a:ext cx="1489786" cy="6588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76188A-BDE0-4C66-9DBE-149CC22B8794}">
      <dsp:nvSpPr>
        <dsp:cNvPr id="0" name=""/>
        <dsp:cNvSpPr/>
      </dsp:nvSpPr>
      <dsp:spPr>
        <a:xfrm>
          <a:off x="6797310" y="2143987"/>
          <a:ext cx="1489786" cy="5805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Eventual</a:t>
          </a:r>
        </a:p>
      </dsp:txBody>
      <dsp:txXfrm>
        <a:off x="6797310" y="2143987"/>
        <a:ext cx="1489786" cy="580547"/>
      </dsp:txXfrm>
    </dsp:sp>
    <dsp:sp modelId="{451BF065-0FBA-479C-85DF-A932806D4E42}">
      <dsp:nvSpPr>
        <dsp:cNvPr id="0" name=""/>
        <dsp:cNvSpPr/>
      </dsp:nvSpPr>
      <dsp:spPr>
        <a:xfrm>
          <a:off x="6797310" y="2724534"/>
          <a:ext cx="1489786" cy="6588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0003C-8F6C-4D6C-A124-B158FBF7C233}">
      <dsp:nvSpPr>
        <dsp:cNvPr id="0" name=""/>
        <dsp:cNvSpPr/>
      </dsp:nvSpPr>
      <dsp:spPr>
        <a:xfrm>
          <a:off x="1123387" y="2096"/>
          <a:ext cx="4215860" cy="2529516"/>
        </a:xfrm>
        <a:prstGeom prst="rect">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Activity </a:t>
          </a:r>
        </a:p>
        <a:p>
          <a:pPr marL="285750" lvl="1" indent="-285750" algn="l" defTabSz="1377950">
            <a:lnSpc>
              <a:spcPct val="90000"/>
            </a:lnSpc>
            <a:spcBef>
              <a:spcPct val="0"/>
            </a:spcBef>
            <a:spcAft>
              <a:spcPct val="15000"/>
            </a:spcAft>
            <a:buChar char="•"/>
          </a:pPr>
          <a:r>
            <a:rPr lang="en-US" sz="3100" kern="1200" dirty="0"/>
            <a:t>Sign-ins</a:t>
          </a:r>
        </a:p>
        <a:p>
          <a:pPr marL="285750" lvl="1" indent="-285750" algn="l" defTabSz="1377950">
            <a:lnSpc>
              <a:spcPct val="90000"/>
            </a:lnSpc>
            <a:spcBef>
              <a:spcPct val="0"/>
            </a:spcBef>
            <a:spcAft>
              <a:spcPct val="15000"/>
            </a:spcAft>
            <a:buChar char="•"/>
          </a:pPr>
          <a:r>
            <a:rPr lang="en-US" sz="3100" kern="1200" dirty="0"/>
            <a:t>Audit Logs</a:t>
          </a:r>
        </a:p>
      </dsp:txBody>
      <dsp:txXfrm>
        <a:off x="1123387" y="2096"/>
        <a:ext cx="4215860" cy="2529516"/>
      </dsp:txXfrm>
    </dsp:sp>
    <dsp:sp modelId="{E2A8610B-0D7E-4A94-927B-AA3B7B80A477}">
      <dsp:nvSpPr>
        <dsp:cNvPr id="0" name=""/>
        <dsp:cNvSpPr/>
      </dsp:nvSpPr>
      <dsp:spPr>
        <a:xfrm>
          <a:off x="1123387" y="2953199"/>
          <a:ext cx="4215860" cy="2529516"/>
        </a:xfrm>
        <a:prstGeom prst="rect">
          <a:avLst/>
        </a:prstGeom>
        <a:solidFill>
          <a:schemeClr val="accent3">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Security</a:t>
          </a:r>
        </a:p>
        <a:p>
          <a:pPr marL="285750" lvl="1" indent="-285750" algn="l" defTabSz="1377950">
            <a:lnSpc>
              <a:spcPct val="90000"/>
            </a:lnSpc>
            <a:spcBef>
              <a:spcPct val="0"/>
            </a:spcBef>
            <a:spcAft>
              <a:spcPct val="15000"/>
            </a:spcAft>
            <a:buChar char="•"/>
          </a:pPr>
          <a:r>
            <a:rPr lang="en-US" sz="3100" kern="1200" dirty="0"/>
            <a:t>Risky Sign-ins</a:t>
          </a:r>
        </a:p>
        <a:p>
          <a:pPr marL="285750" lvl="1" indent="-285750" algn="l" defTabSz="1377950">
            <a:lnSpc>
              <a:spcPct val="90000"/>
            </a:lnSpc>
            <a:spcBef>
              <a:spcPct val="0"/>
            </a:spcBef>
            <a:spcAft>
              <a:spcPct val="15000"/>
            </a:spcAft>
            <a:buChar char="•"/>
          </a:pPr>
          <a:r>
            <a:rPr lang="en-US" sz="3100" kern="1200" dirty="0"/>
            <a:t>Users flagged for risk</a:t>
          </a:r>
        </a:p>
      </dsp:txBody>
      <dsp:txXfrm>
        <a:off x="1123387" y="2953199"/>
        <a:ext cx="4215860" cy="2529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7EB7B-6F0E-47A5-869E-90B201126FBC}">
      <dsp:nvSpPr>
        <dsp:cNvPr id="0" name=""/>
        <dsp:cNvSpPr/>
      </dsp:nvSpPr>
      <dsp:spPr>
        <a:xfrm>
          <a:off x="1129650" y="0"/>
          <a:ext cx="1881324" cy="1881516"/>
        </a:xfrm>
        <a:prstGeom prst="circularArrow">
          <a:avLst>
            <a:gd name="adj1" fmla="val 10980"/>
            <a:gd name="adj2" fmla="val 1142322"/>
            <a:gd name="adj3" fmla="val 4500000"/>
            <a:gd name="adj4" fmla="val 10800000"/>
            <a:gd name="adj5" fmla="val 12500"/>
          </a:avLst>
        </a:prstGeom>
        <a:solidFill>
          <a:srgbClr val="002050">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696CDCAC-58ED-4D58-915D-66351785D50B}">
      <dsp:nvSpPr>
        <dsp:cNvPr id="0" name=""/>
        <dsp:cNvSpPr/>
      </dsp:nvSpPr>
      <dsp:spPr>
        <a:xfrm>
          <a:off x="1545017" y="681058"/>
          <a:ext cx="1049885" cy="524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1A1A1A">
                  <a:hueOff val="0"/>
                  <a:satOff val="0"/>
                  <a:lumOff val="0"/>
                  <a:alphaOff val="0"/>
                </a:srgbClr>
              </a:solidFill>
              <a:latin typeface="Segoe UI"/>
              <a:ea typeface="+mn-ea"/>
              <a:cs typeface="+mn-cs"/>
            </a:rPr>
            <a:t>Application</a:t>
          </a:r>
        </a:p>
      </dsp:txBody>
      <dsp:txXfrm>
        <a:off x="1545017" y="681058"/>
        <a:ext cx="1049885" cy="524888"/>
      </dsp:txXfrm>
    </dsp:sp>
    <dsp:sp modelId="{A967FB0C-6264-4904-8B6D-2403C6D57773}">
      <dsp:nvSpPr>
        <dsp:cNvPr id="0" name=""/>
        <dsp:cNvSpPr/>
      </dsp:nvSpPr>
      <dsp:spPr>
        <a:xfrm>
          <a:off x="607001" y="1081210"/>
          <a:ext cx="1881324" cy="1881516"/>
        </a:xfrm>
        <a:prstGeom prst="leftCircularArrow">
          <a:avLst>
            <a:gd name="adj1" fmla="val 10980"/>
            <a:gd name="adj2" fmla="val 1142322"/>
            <a:gd name="adj3" fmla="val 6300000"/>
            <a:gd name="adj4" fmla="val 18900000"/>
            <a:gd name="adj5" fmla="val 12500"/>
          </a:avLst>
        </a:prstGeom>
        <a:solidFill>
          <a:srgbClr val="002050">
            <a:hueOff val="-3996291"/>
            <a:satOff val="-304"/>
            <a:lumOff val="8954"/>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258718F-6651-4EF7-A03B-11F4AB92F10F}">
      <dsp:nvSpPr>
        <dsp:cNvPr id="0" name=""/>
        <dsp:cNvSpPr/>
      </dsp:nvSpPr>
      <dsp:spPr>
        <a:xfrm>
          <a:off x="1020250" y="1764264"/>
          <a:ext cx="1049885" cy="524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1A1A1A">
                  <a:hueOff val="0"/>
                  <a:satOff val="0"/>
                  <a:lumOff val="0"/>
                  <a:alphaOff val="0"/>
                </a:srgbClr>
              </a:solidFill>
              <a:latin typeface="Segoe UI"/>
              <a:ea typeface="+mn-ea"/>
              <a:cs typeface="+mn-cs"/>
            </a:rPr>
            <a:t>Host</a:t>
          </a:r>
        </a:p>
      </dsp:txBody>
      <dsp:txXfrm>
        <a:off x="1020250" y="1764264"/>
        <a:ext cx="1049885" cy="524888"/>
      </dsp:txXfrm>
    </dsp:sp>
    <dsp:sp modelId="{7D0585C6-E5DB-4876-B0FB-087F9F997E32}">
      <dsp:nvSpPr>
        <dsp:cNvPr id="0" name=""/>
        <dsp:cNvSpPr/>
      </dsp:nvSpPr>
      <dsp:spPr>
        <a:xfrm>
          <a:off x="1129650" y="2166413"/>
          <a:ext cx="1881324" cy="1881516"/>
        </a:xfrm>
        <a:prstGeom prst="circularArrow">
          <a:avLst>
            <a:gd name="adj1" fmla="val 10980"/>
            <a:gd name="adj2" fmla="val 1142322"/>
            <a:gd name="adj3" fmla="val 4500000"/>
            <a:gd name="adj4" fmla="val 13500000"/>
            <a:gd name="adj5" fmla="val 12500"/>
          </a:avLst>
        </a:prstGeom>
        <a:solidFill>
          <a:srgbClr val="002050">
            <a:hueOff val="-7992581"/>
            <a:satOff val="-607"/>
            <a:lumOff val="17907"/>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B062B1C-E6FF-4899-B0D7-681B8AB7E690}">
      <dsp:nvSpPr>
        <dsp:cNvPr id="0" name=""/>
        <dsp:cNvSpPr/>
      </dsp:nvSpPr>
      <dsp:spPr>
        <a:xfrm>
          <a:off x="1545017" y="2847471"/>
          <a:ext cx="1049885" cy="524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1A1A1A">
                  <a:hueOff val="0"/>
                  <a:satOff val="0"/>
                  <a:lumOff val="0"/>
                  <a:alphaOff val="0"/>
                </a:srgbClr>
              </a:solidFill>
              <a:latin typeface="Segoe UI"/>
              <a:ea typeface="+mn-ea"/>
              <a:cs typeface="+mn-cs"/>
            </a:rPr>
            <a:t>Infrastructure</a:t>
          </a:r>
        </a:p>
      </dsp:txBody>
      <dsp:txXfrm>
        <a:off x="1545017" y="2847471"/>
        <a:ext cx="1049885" cy="524888"/>
      </dsp:txXfrm>
    </dsp:sp>
    <dsp:sp modelId="{1343F0BD-9AC2-4FAB-A5C1-D8D976C5E393}">
      <dsp:nvSpPr>
        <dsp:cNvPr id="0" name=""/>
        <dsp:cNvSpPr/>
      </dsp:nvSpPr>
      <dsp:spPr>
        <a:xfrm>
          <a:off x="741104" y="3372359"/>
          <a:ext cx="1616294" cy="1617076"/>
        </a:xfrm>
        <a:prstGeom prst="blockArc">
          <a:avLst>
            <a:gd name="adj1" fmla="val 0"/>
            <a:gd name="adj2" fmla="val 18900000"/>
            <a:gd name="adj3" fmla="val 12740"/>
          </a:avLst>
        </a:prstGeom>
        <a:solidFill>
          <a:srgbClr val="002050">
            <a:hueOff val="-11988871"/>
            <a:satOff val="-911"/>
            <a:lumOff val="26861"/>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C5DEFBB-5895-4C01-8A46-F049456B1E28}">
      <dsp:nvSpPr>
        <dsp:cNvPr id="0" name=""/>
        <dsp:cNvSpPr/>
      </dsp:nvSpPr>
      <dsp:spPr>
        <a:xfrm>
          <a:off x="1020250" y="3930677"/>
          <a:ext cx="1049885" cy="524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1A1A1A">
                  <a:hueOff val="0"/>
                  <a:satOff val="0"/>
                  <a:lumOff val="0"/>
                  <a:alphaOff val="0"/>
                </a:srgbClr>
              </a:solidFill>
              <a:latin typeface="Segoe UI"/>
              <a:ea typeface="+mn-ea"/>
              <a:cs typeface="+mn-cs"/>
            </a:rPr>
            <a:t>Platform</a:t>
          </a:r>
        </a:p>
      </dsp:txBody>
      <dsp:txXfrm>
        <a:off x="1020250" y="3930677"/>
        <a:ext cx="1049885" cy="52488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2/11/2019 8:45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2/11/2019 8:45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pricing/details/virtual-machine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windows/security/information-protection/bitlocker/bitlocker-group-policy-settings" TargetMode="External"/><Relationship Id="rId5" Type="http://schemas.openxmlformats.org/officeDocument/2006/relationships/hyperlink" Target="https://docs.microsoft.com/windows/security/information-protection/bitlocker/bitlocker-group-policy-settings#a-href-idbkmk-unlockpol1arequire-additional-authentication-at-startup" TargetMode="External"/><Relationship Id="rId4" Type="http://schemas.openxmlformats.org/officeDocument/2006/relationships/hyperlink" Target="https://docs.microsoft.com/en-us/azure/key-vault/key-vault-access-behind-firewal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pn-gateway/vpn-gateway-plan-desig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ocs.microsoft.com/en-us/azure/virtual-machines/virtual-machines-windows-siz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ocker.com/engine/reference/commandline/push/"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ocs.docker.com/engine/reference/commandline/rmi/"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ools.ietf.org/html/rfc6749#section-1.3.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ctive-directory/governance/manage-user-access-with-access-reviews" TargetMode="External"/><Relationship Id="rId7" Type="http://schemas.openxmlformats.org/officeDocument/2006/relationships/hyperlink" Target="https://docs.microsoft.com/en-us/azure/active-directory/privileged-identity-management/pim-how-to-start-security-review"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microsoft.com/en-us/azure/active-directory/governance/create-access-review" TargetMode="External"/><Relationship Id="rId5" Type="http://schemas.openxmlformats.org/officeDocument/2006/relationships/hyperlink" Target="https://docs.microsoft.com/en-us/azure/active-directory/governance/manage-programs-controls" TargetMode="External"/><Relationship Id="rId4" Type="http://schemas.openxmlformats.org/officeDocument/2006/relationships/hyperlink" Target="https://docs.microsoft.com/en-us/azure/active-directory/governance/manage-guest-access-with-access-reviews"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ctive-directory/reports-monitoring/concept-sign-ins"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docs.microsoft.com/en-us/azure/active-directory/reports-monitoring/concept-user-at-risk" TargetMode="External"/><Relationship Id="rId4" Type="http://schemas.openxmlformats.org/officeDocument/2006/relationships/hyperlink" Target="https://docs.microsoft.com/en-us/azure/active-directory/reports-monitoring/concept-risky-sign-in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06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Create and configure a Virtual Machine (VM) for Windows and Linux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high availability; configure monitoring, networking, storage, and virtual machine size;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7101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Automate deployment of Virtual Machines (VMs)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Modify Azure Resource Manager (ARM) template; configure location of new VMs; configure VHD template; deploy from template; save a deployment as an ARM template; deploy Windows and Linux VMs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3196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Automate deployment of Virtual Machines (VMs)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Modify Azure Resource Manager (ARM) template; configure location of new VMs; configure VHD template; deploy from template; save a deployment as an ARM template; deploy Windows and Linux VMs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609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Azure Disk Encryption is available on standard tier VMs including </a:t>
            </a:r>
            <a:r>
              <a:rPr lang="en-US" sz="900" b="0" i="0" u="sng" kern="1200" dirty="0">
                <a:solidFill>
                  <a:schemeClr val="tx1"/>
                </a:solidFill>
                <a:effectLst/>
                <a:latin typeface="Segoe UI Light" pitchFamily="34" charset="0"/>
                <a:ea typeface="+mn-ea"/>
                <a:cs typeface="+mn-cs"/>
                <a:hlinkClick r:id="rId3"/>
              </a:rPr>
              <a:t>A, D, DS, G, GS, and F</a:t>
            </a:r>
            <a:r>
              <a:rPr lang="en-US" sz="900" b="0" i="0" u="none" strike="noStrike" kern="1200" dirty="0">
                <a:solidFill>
                  <a:schemeClr val="tx1"/>
                </a:solidFill>
                <a:effectLst/>
                <a:latin typeface="Segoe UI Light" pitchFamily="34" charset="0"/>
                <a:ea typeface="+mn-ea"/>
                <a:cs typeface="+mn-cs"/>
              </a:rPr>
              <a:t> series IaaS VMs. It's also available for VMs with premium storage. It isn't available on basic tier VMs.</a:t>
            </a:r>
          </a:p>
          <a:p>
            <a:endParaRPr lang="en-US" sz="900" b="0" i="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Networking and Group Policy</a:t>
            </a:r>
          </a:p>
          <a:p>
            <a:r>
              <a:rPr lang="en-US" sz="900" b="1" i="0" u="none" strike="noStrike" kern="1200" dirty="0">
                <a:solidFill>
                  <a:schemeClr val="tx1"/>
                </a:solidFill>
                <a:effectLst/>
                <a:latin typeface="Segoe UI Light" pitchFamily="34" charset="0"/>
                <a:ea typeface="+mn-ea"/>
                <a:cs typeface="+mn-cs"/>
              </a:rPr>
              <a:t>To enable the Azure Disk Encryption feature, the IaaS VMs must meet the following network endpoint configuration requirements:</a:t>
            </a:r>
            <a:endParaRPr lang="en-US" sz="900"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To get a token to connect to your key vault, the IaaS VM must be able to connect to an Azure Active Directory endpoint, [login.microsoftonline.com].</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To write the encryption keys to your key vault, the IaaS VM must be able to connect to the key vault endpoint.</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The IaaS VM must be able to connect to an Azure storage endpoint that hosts the Azure extension repository and an Azure storage account that hosts the VHD files.</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If your security policy limits access from Azure VMs to the Internet, you can resolve the preceding URI and configure a specific rule to allow outbound connectivity to the IPs. For more information, see </a:t>
            </a:r>
            <a:r>
              <a:rPr lang="en-US" sz="900" b="0" i="0" u="none" strike="noStrike" kern="1200" dirty="0">
                <a:solidFill>
                  <a:schemeClr val="tx1"/>
                </a:solidFill>
                <a:effectLst/>
                <a:latin typeface="Segoe UI Light" pitchFamily="34" charset="0"/>
                <a:ea typeface="+mn-ea"/>
                <a:cs typeface="+mn-cs"/>
                <a:hlinkClick r:id="rId4"/>
              </a:rPr>
              <a:t>Azure Key Vault behind a firewall</a:t>
            </a:r>
            <a:r>
              <a:rPr lang="en-US" sz="900" b="0" i="0" u="none" strike="noStrike" kern="1200" dirty="0">
                <a:solidFill>
                  <a:schemeClr val="tx1"/>
                </a:solidFill>
                <a:effectLst/>
                <a:latin typeface="Segoe UI Light" pitchFamily="34" charset="0"/>
                <a:ea typeface="+mn-ea"/>
                <a:cs typeface="+mn-cs"/>
              </a:rPr>
              <a:t>. </a:t>
            </a:r>
          </a:p>
          <a:p>
            <a:r>
              <a:rPr lang="en-US" sz="900" b="1" i="0" u="none" strike="noStrike" kern="1200" dirty="0">
                <a:solidFill>
                  <a:schemeClr val="tx1"/>
                </a:solidFill>
                <a:effectLst/>
                <a:latin typeface="Segoe UI Light" pitchFamily="34" charset="0"/>
                <a:ea typeface="+mn-ea"/>
                <a:cs typeface="+mn-cs"/>
              </a:rPr>
              <a:t>Group Policy:</a:t>
            </a:r>
            <a:endParaRPr lang="en-US" sz="900" b="0" i="0" u="none" strike="noStrike"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The Azure Disk Encryption solution uses the BitLocker external key protector for Windows IaaS VMs. For domain joined VMs, don't push any group policies that enforce TPM protectors. For information about the group policy for “Allow BitLocker without a compatible TPM,” see </a:t>
            </a:r>
            <a:r>
              <a:rPr lang="en-US" sz="900" b="0" i="0" u="none" strike="noStrike" kern="1200" dirty="0">
                <a:solidFill>
                  <a:schemeClr val="tx1"/>
                </a:solidFill>
                <a:effectLst/>
                <a:latin typeface="Segoe UI Light" pitchFamily="34" charset="0"/>
                <a:ea typeface="+mn-ea"/>
                <a:cs typeface="+mn-cs"/>
                <a:hlinkClick r:id="rId5"/>
              </a:rPr>
              <a:t>BitLocker Group Policy Reference</a:t>
            </a:r>
            <a:r>
              <a:rPr lang="en-US" sz="900" b="0" i="0" u="none" strike="noStrike"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BitLocker policy on domain joined virtual machines with custom group policy must include the following setting: </a:t>
            </a:r>
            <a:r>
              <a:rPr lang="en-US" sz="900" b="0" i="0" u="none" strike="noStrike" kern="1200" dirty="0">
                <a:solidFill>
                  <a:schemeClr val="tx1"/>
                </a:solidFill>
                <a:effectLst/>
                <a:latin typeface="Segoe UI Light" pitchFamily="34" charset="0"/>
                <a:ea typeface="+mn-ea"/>
                <a:cs typeface="+mn-cs"/>
                <a:hlinkClick r:id="rId6"/>
              </a:rPr>
              <a:t>Configure user storage of </a:t>
            </a:r>
            <a:r>
              <a:rPr lang="en-US" sz="900" b="0" i="0" u="none" strike="noStrike" kern="1200" dirty="0" err="1">
                <a:solidFill>
                  <a:schemeClr val="tx1"/>
                </a:solidFill>
                <a:effectLst/>
                <a:latin typeface="Segoe UI Light" pitchFamily="34" charset="0"/>
                <a:ea typeface="+mn-ea"/>
                <a:cs typeface="+mn-cs"/>
                <a:hlinkClick r:id="rId6"/>
              </a:rPr>
              <a:t>bitlocker</a:t>
            </a:r>
            <a:r>
              <a:rPr lang="en-US" sz="900" b="0" i="0" u="none" strike="noStrike" kern="1200" dirty="0">
                <a:solidFill>
                  <a:schemeClr val="tx1"/>
                </a:solidFill>
                <a:effectLst/>
                <a:latin typeface="Segoe UI Light" pitchFamily="34" charset="0"/>
                <a:ea typeface="+mn-ea"/>
                <a:cs typeface="+mn-cs"/>
                <a:hlinkClick r:id="rId6"/>
              </a:rPr>
              <a:t> recovery information -&gt; Allow 256-bit recovery key</a:t>
            </a:r>
            <a:r>
              <a:rPr lang="en-US" sz="900" b="0" i="0" u="none" strike="noStrike" kern="1200" dirty="0">
                <a:solidFill>
                  <a:schemeClr val="tx1"/>
                </a:solidFill>
                <a:effectLst/>
                <a:latin typeface="Segoe UI Light" pitchFamily="34" charset="0"/>
                <a:ea typeface="+mn-ea"/>
                <a:cs typeface="+mn-cs"/>
              </a:rPr>
              <a:t>. Azure Disk Encryption will fail when custom group policy settings for BitLocker are incompatible. On machines that didn't have the correct policy setting, apply the new policy, force the new policy to update (gpupdate.exe /force), and then restarting may be required.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49223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Create connectivity between virtual networks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and configure VNET peering; create and configure VNET to VNET; verify virtual network connectivity; create virtual network gateway</a:t>
            </a:r>
          </a:p>
          <a:p>
            <a:pPr lvl="1" fontAlgn="base"/>
            <a:r>
              <a:rPr lang="en-US" sz="900" u="none" strike="noStrike" kern="1200" dirty="0">
                <a:solidFill>
                  <a:schemeClr val="tx1"/>
                </a:solidFill>
                <a:effectLst/>
                <a:latin typeface="Segoe UI Light" pitchFamily="34" charset="0"/>
                <a:ea typeface="+mn-ea"/>
                <a:cs typeface="+mn-cs"/>
              </a:rPr>
              <a:t>\</a:t>
            </a:r>
            <a:r>
              <a:rPr lang="en-US" sz="900" b="0" i="0" u="none" strike="noStrike" kern="1200" dirty="0">
                <a:solidFill>
                  <a:schemeClr val="tx1"/>
                </a:solidFill>
                <a:effectLst/>
                <a:latin typeface="Segoe UI Light" pitchFamily="34" charset="0"/>
                <a:ea typeface="+mn-ea"/>
                <a:cs typeface="+mn-cs"/>
              </a:rPr>
              <a:t>When you create a VNet-to-VNet connection, the local network gateway address space is automatically created and populated. If you update the address space for one VNet, the other VNet automatically routes to the updated address space. It's typically faster and easier to create a VNet-to-VNet connection than a Site-to-Site connection.</a:t>
            </a:r>
          </a:p>
          <a:p>
            <a:pPr lvl="1" fontAlgn="base"/>
            <a:r>
              <a:rPr lang="en-US" sz="900" b="0" i="0" u="none" strike="noStrike" kern="1200" dirty="0">
                <a:solidFill>
                  <a:schemeClr val="tx1"/>
                </a:solidFill>
                <a:effectLst/>
                <a:latin typeface="Segoe UI Light" pitchFamily="34" charset="0"/>
                <a:ea typeface="+mn-ea"/>
                <a:cs typeface="+mn-cs"/>
              </a:rPr>
              <a:t>Before creating a virtual network gateway for your virtual network, you first need to create the gateway subnet. The gateway subnet contains the IP addresses that are used by the virtual network gateway. If possible, it's best to create a gateway subnet by using a CIDR block of /28 or /27 to provide enough IP addresses to accommodate future additional configuration requirements.</a:t>
            </a:r>
          </a:p>
          <a:p>
            <a:pPr lvl="1" fontAlgn="base"/>
            <a:r>
              <a:rPr lang="en-US" sz="900" b="0" i="0" u="none" strike="noStrike" kern="1200" dirty="0">
                <a:solidFill>
                  <a:schemeClr val="tx1"/>
                </a:solidFill>
                <a:effectLst/>
                <a:latin typeface="Segoe UI Light" pitchFamily="34" charset="0"/>
                <a:ea typeface="+mn-ea"/>
                <a:cs typeface="+mn-cs"/>
              </a:rPr>
              <a:t>DNS isn't required for VNet-to-VNet connections. However, if you want to have name resolution for resources that are deployed to your virtual network, specify a DNS server</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7284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Implement and manage virtual networking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a:t>
            </a:r>
            <a:r>
              <a:rPr lang="en-US" sz="900" b="1" u="none" strike="noStrike" kern="1200" dirty="0">
                <a:solidFill>
                  <a:schemeClr val="tx1"/>
                </a:solidFill>
                <a:effectLst/>
                <a:latin typeface="Segoe UI Light" pitchFamily="34" charset="0"/>
                <a:ea typeface="+mn-ea"/>
                <a:cs typeface="+mn-cs"/>
              </a:rPr>
              <a:t>Configure private and public IP addresses</a:t>
            </a:r>
            <a:r>
              <a:rPr lang="en-US" sz="900" u="none" strike="noStrike" kern="1200" dirty="0">
                <a:solidFill>
                  <a:schemeClr val="tx1"/>
                </a:solidFill>
                <a:effectLst/>
                <a:latin typeface="Segoe UI Light" pitchFamily="34" charset="0"/>
                <a:ea typeface="+mn-ea"/>
                <a:cs typeface="+mn-cs"/>
              </a:rPr>
              <a:t>, network routes, network interface, subnets, and virtual network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5620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Manage Azure Active Directory (AD)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Add custom domains; configure Azure AD Identity Protection, Azure AD Join, and Enterprise State Roaming; configure self-service password reset; implement conditional access policies; manage multiple directories; perform an access review</a:t>
            </a:r>
          </a:p>
          <a:p>
            <a:pPr lvl="1" fontAlgn="base"/>
            <a:endParaRPr lang="en-US" sz="90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Checks to see if the user’s password is managed on-premises (federated, pass-through authentication, or password hash synchronized). If writeback is deployed and the user’s password is managed on-premises, then the user is allowed to proceed to authenticate and reset their password.</a:t>
            </a:r>
          </a:p>
          <a:p>
            <a:r>
              <a:rPr lang="en-US" sz="900" b="0" i="0" u="none" strike="noStrike" kern="1200" dirty="0">
                <a:solidFill>
                  <a:schemeClr val="tx1"/>
                </a:solidFill>
                <a:effectLst/>
                <a:latin typeface="Segoe UI Light" pitchFamily="34" charset="0"/>
                <a:ea typeface="+mn-ea"/>
                <a:cs typeface="+mn-cs"/>
              </a:rPr>
              <a:t>If writeback is not deployed and the user’s password is managed on-premises, then the user is asked to contact their administrator to reset their password.</a:t>
            </a:r>
          </a:p>
          <a:p>
            <a:r>
              <a:rPr lang="en-US" sz="900" b="0" i="0" u="none" strike="noStrike" kern="1200" dirty="0">
                <a:solidFill>
                  <a:schemeClr val="tx1"/>
                </a:solidFill>
                <a:effectLst/>
                <a:latin typeface="Segoe UI Light" pitchFamily="34" charset="0"/>
                <a:ea typeface="+mn-ea"/>
                <a:cs typeface="+mn-cs"/>
              </a:rPr>
              <a:t>GATES  Mobile app notification (preview)</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Know Versions / Features</a:t>
            </a:r>
          </a:p>
          <a:p>
            <a:r>
              <a:rPr lang="en-US" sz="900" b="0" i="0" u="none" strike="noStrike" kern="1200" dirty="0">
                <a:solidFill>
                  <a:schemeClr val="tx1"/>
                </a:solidFill>
                <a:effectLst/>
                <a:latin typeface="Segoe UI Light" pitchFamily="34" charset="0"/>
                <a:ea typeface="+mn-ea"/>
                <a:cs typeface="+mn-cs"/>
              </a:rPr>
              <a:t>https://azure.microsoft.com/en-us/pricing/details/active-directory/</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 </a:t>
            </a:r>
          </a:p>
          <a:p>
            <a:endParaRPr lang="en-US" sz="900" b="0" i="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9449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Implement and manage hybrid identities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Install and configure Azure AD Connect; configure federation and single sign-on; manage Azure AD Connect; </a:t>
            </a:r>
            <a:r>
              <a:rPr lang="en-US" sz="900" b="1" u="none" strike="noStrike" kern="1200" dirty="0">
                <a:solidFill>
                  <a:schemeClr val="tx1"/>
                </a:solidFill>
                <a:effectLst/>
                <a:latin typeface="Segoe UI Light" pitchFamily="34" charset="0"/>
                <a:ea typeface="+mn-ea"/>
                <a:cs typeface="+mn-cs"/>
              </a:rPr>
              <a:t>manage password sync and writeback</a:t>
            </a:r>
          </a:p>
          <a:p>
            <a:endParaRPr lang="en-US" dirty="0"/>
          </a:p>
          <a:p>
            <a:r>
              <a:rPr lang="en-US" dirty="0"/>
              <a:t>Read more</a:t>
            </a:r>
          </a:p>
          <a:p>
            <a:r>
              <a:rPr lang="en-US" dirty="0"/>
              <a:t>https://docs.microsoft.com/en-us/azure/active-directory/authentication/howto-sspr-deployment</a:t>
            </a:r>
          </a:p>
          <a:p>
            <a:r>
              <a:rPr lang="en-US" dirty="0"/>
              <a:t>Know custom installation options also</a:t>
            </a:r>
          </a:p>
          <a:p>
            <a:r>
              <a:rPr lang="en-US" dirty="0"/>
              <a:t>https://docs.microsoft.com/en-us/azure/active-directory/hybrid/how-to-connect-install-custom</a:t>
            </a:r>
          </a:p>
          <a:p>
            <a:endParaRPr lang="en-US" dirty="0"/>
          </a:p>
          <a:p>
            <a:r>
              <a:rPr lang="en-US" b="1" dirty="0">
                <a:effectLst/>
              </a:rPr>
              <a:t>View the selected scenario</a:t>
            </a:r>
            <a:r>
              <a:rPr lang="en-US" dirty="0"/>
              <a:t> </a:t>
            </a:r>
            <a:r>
              <a:rPr lang="en-US" dirty="0">
                <a:effectLst/>
              </a:rPr>
              <a:t>View your current Azure AD Connect solution. This includes general settings, synchronized directories, and sync settings.</a:t>
            </a:r>
            <a:r>
              <a:rPr lang="en-US" dirty="0"/>
              <a:t> </a:t>
            </a:r>
          </a:p>
          <a:p>
            <a:r>
              <a:rPr lang="en-US" b="1" dirty="0">
                <a:effectLst/>
              </a:rPr>
              <a:t>Customize synchronization options</a:t>
            </a:r>
            <a:r>
              <a:rPr lang="en-US" dirty="0"/>
              <a:t> </a:t>
            </a:r>
            <a:r>
              <a:rPr lang="en-US" dirty="0">
                <a:effectLst/>
              </a:rPr>
              <a:t>Change the current configuration like adding additional Active Directory forests to the configuration, or enabling sync options such as user, group, device, or password write-back.</a:t>
            </a:r>
            <a:r>
              <a:rPr lang="en-US" dirty="0"/>
              <a:t> </a:t>
            </a:r>
          </a:p>
          <a:p>
            <a:r>
              <a:rPr lang="en-US" b="1" dirty="0">
                <a:effectLst/>
              </a:rPr>
              <a:t>Enable Staging Mode</a:t>
            </a:r>
            <a:r>
              <a:rPr lang="en-US" dirty="0"/>
              <a:t> </a:t>
            </a:r>
            <a:r>
              <a:rPr lang="en-US" dirty="0">
                <a:effectLst/>
              </a:rPr>
              <a:t>Stage information that is not immediately synchronized and is not exported to Azure AD or on-premises Active Directory. With this feature, you can preview the synchronizations before they occur.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30733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a:p>
            <a:endParaRPr lang="en-US" dirty="0"/>
          </a:p>
          <a:p>
            <a:pPr fontAlgn="base"/>
            <a:r>
              <a:rPr lang="en-US" sz="900" u="none" strike="noStrike" kern="1200" dirty="0">
                <a:solidFill>
                  <a:schemeClr val="tx1"/>
                </a:solidFill>
                <a:effectLst/>
                <a:latin typeface="Segoe UI Light" pitchFamily="34" charset="0"/>
                <a:ea typeface="+mn-ea"/>
                <a:cs typeface="+mn-cs"/>
              </a:rPr>
              <a:t>Migrate servers to Azure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Migrate by using Azure Site Recovery (ASR); migrate using P2V; configure storage; create a backup vault; prepare source and target environments; backup and restore data; deploy Azure Site Recovery (ASR) agent; prepare virtual network</a:t>
            </a:r>
          </a:p>
          <a:p>
            <a:pPr fontAlgn="base"/>
            <a:r>
              <a:rPr lang="en-US" sz="900" u="none" strike="noStrike" kern="1200" dirty="0">
                <a:solidFill>
                  <a:schemeClr val="tx1"/>
                </a:solidFill>
                <a:effectLst/>
                <a:latin typeface="Segoe UI Light" pitchFamily="34" charset="0"/>
                <a:ea typeface="+mn-ea"/>
                <a:cs typeface="+mn-cs"/>
              </a:rPr>
              <a:t>Configure serverless computing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and manage objects; manage a Logic App resource; manage Azure Function app settings; manage Event Grid; manage Service Bus</a:t>
            </a:r>
          </a:p>
          <a:p>
            <a:pPr fontAlgn="base"/>
            <a:r>
              <a:rPr lang="en-US" sz="900" u="none" strike="noStrike" kern="1200" dirty="0">
                <a:solidFill>
                  <a:schemeClr val="tx1"/>
                </a:solidFill>
                <a:effectLst/>
                <a:latin typeface="Segoe UI Light" pitchFamily="34" charset="0"/>
                <a:ea typeface="+mn-ea"/>
                <a:cs typeface="+mn-cs"/>
              </a:rPr>
              <a:t>Implement application load balancing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application gateway and load balancing rules; implement front end IP configurations; manage application load balancing</a:t>
            </a:r>
          </a:p>
          <a:p>
            <a:pPr fontAlgn="base"/>
            <a:r>
              <a:rPr lang="en-US" sz="900" u="none" strike="noStrike" kern="1200" dirty="0">
                <a:solidFill>
                  <a:schemeClr val="tx1"/>
                </a:solidFill>
                <a:effectLst/>
                <a:latin typeface="Segoe UI Light" pitchFamily="34" charset="0"/>
                <a:ea typeface="+mn-ea"/>
                <a:cs typeface="+mn-cs"/>
              </a:rPr>
              <a:t>Integrate on premises network with Azure virtual network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and configure Azure VPN Gateway; create and configure site to site VPN; configure Express Route; verify on premises connectivity; manage on-premise connectivity with Azure</a:t>
            </a:r>
          </a:p>
          <a:p>
            <a:pPr fontAlgn="base"/>
            <a:r>
              <a:rPr lang="en-US" sz="900" u="none" strike="noStrike" kern="1200" dirty="0">
                <a:solidFill>
                  <a:schemeClr val="tx1"/>
                </a:solidFill>
                <a:effectLst/>
                <a:latin typeface="Segoe UI Light" pitchFamily="34" charset="0"/>
                <a:ea typeface="+mn-ea"/>
                <a:cs typeface="+mn-cs"/>
              </a:rPr>
              <a:t>Manage role-based access control (RBAC)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 custom role; configure access to Azure resources by assigning roles; configure management access to Azure; troubleshoot RBAC; implement RBAC policies; assign RBAC roles</a:t>
            </a:r>
          </a:p>
          <a:p>
            <a:pPr fontAlgn="base"/>
            <a:r>
              <a:rPr lang="en-US" sz="900" u="none" strike="noStrike" kern="1200" dirty="0">
                <a:solidFill>
                  <a:schemeClr val="tx1"/>
                </a:solidFill>
                <a:effectLst/>
                <a:latin typeface="Segoe UI Light" pitchFamily="34" charset="0"/>
                <a:ea typeface="+mn-ea"/>
                <a:cs typeface="+mn-cs"/>
              </a:rPr>
              <a:t>Implement Multi-Factor Authentication (MFA)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Enable MFA for an Azure tenant; configure user accounts for MFA; configure fraud alerts; configure bypass options; configure trusted IPs; configure verification methods; manage role-based access control (RBAC); implement RBAC policies; assign RBAC Roles; create a custom role; configure access to Azure resources by assigning roles; configure management access to Azure</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240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Migrate servers to Azure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Migrate by using Azure Site Recovery (ASR); migrate using P2V; configure storage; create a backup vault; prepare source and target environments; backup and restore data; deploy Azure Site Recovery (ASR) agent; prepare virtual network</a:t>
            </a:r>
          </a:p>
          <a:p>
            <a:pPr lvl="1" fontAlgn="base"/>
            <a:endParaRPr lang="en-US" sz="90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Select what to replicate, and to replicate it to.</a:t>
            </a:r>
          </a:p>
          <a:p>
            <a:r>
              <a:rPr lang="en-US" sz="900" b="0" i="0" u="none" strike="noStrike" kern="1200" dirty="0">
                <a:solidFill>
                  <a:schemeClr val="tx1"/>
                </a:solidFill>
                <a:effectLst/>
                <a:latin typeface="Segoe UI Light" pitchFamily="34" charset="0"/>
                <a:ea typeface="+mn-ea"/>
                <a:cs typeface="+mn-cs"/>
              </a:rPr>
              <a:t>Click </a:t>
            </a:r>
            <a:r>
              <a:rPr lang="en-US" sz="900" b="1" i="0" u="none" strike="noStrike" kern="1200" dirty="0">
                <a:solidFill>
                  <a:schemeClr val="tx1"/>
                </a:solidFill>
                <a:effectLst/>
                <a:latin typeface="Segoe UI Light" pitchFamily="34" charset="0"/>
                <a:ea typeface="+mn-ea"/>
                <a:cs typeface="+mn-cs"/>
              </a:rPr>
              <a:t>Recovery Services vaults</a:t>
            </a:r>
            <a:r>
              <a:rPr lang="en-US" sz="900" b="0" i="0" u="none" strike="noStrike" kern="1200" dirty="0">
                <a:solidFill>
                  <a:schemeClr val="tx1"/>
                </a:solidFill>
                <a:effectLst/>
                <a:latin typeface="Segoe UI Light" pitchFamily="34" charset="0"/>
                <a:ea typeface="+mn-ea"/>
                <a:cs typeface="+mn-cs"/>
              </a:rPr>
              <a:t> &gt; vault.</a:t>
            </a:r>
          </a:p>
          <a:p>
            <a:r>
              <a:rPr lang="en-US" sz="900" b="0" i="0" u="none" strike="noStrike" kern="1200" dirty="0">
                <a:solidFill>
                  <a:schemeClr val="tx1"/>
                </a:solidFill>
                <a:effectLst/>
                <a:latin typeface="Segoe UI Light" pitchFamily="34" charset="0"/>
                <a:ea typeface="+mn-ea"/>
                <a:cs typeface="+mn-cs"/>
              </a:rPr>
              <a:t>In the Resource Menu, click </a:t>
            </a:r>
            <a:r>
              <a:rPr lang="en-US" sz="900" b="1" i="0" u="none" strike="noStrike" kern="1200" dirty="0">
                <a:solidFill>
                  <a:schemeClr val="tx1"/>
                </a:solidFill>
                <a:effectLst/>
                <a:latin typeface="Segoe UI Light" pitchFamily="34" charset="0"/>
                <a:ea typeface="+mn-ea"/>
                <a:cs typeface="+mn-cs"/>
              </a:rPr>
              <a:t>Site Recovery</a:t>
            </a:r>
            <a:r>
              <a:rPr lang="en-US" sz="900" b="0" i="0" u="none" strike="noStrike" kern="1200" dirty="0">
                <a:solidFill>
                  <a:schemeClr val="tx1"/>
                </a:solidFill>
                <a:effectLst/>
                <a:latin typeface="Segoe UI Light" pitchFamily="34" charset="0"/>
                <a:ea typeface="+mn-ea"/>
                <a:cs typeface="+mn-cs"/>
              </a:rPr>
              <a:t> &gt; </a:t>
            </a:r>
            <a:r>
              <a:rPr lang="en-US" sz="900" b="1" i="0" u="none" strike="noStrike" kern="1200" dirty="0">
                <a:solidFill>
                  <a:schemeClr val="tx1"/>
                </a:solidFill>
                <a:effectLst/>
                <a:latin typeface="Segoe UI Light" pitchFamily="34" charset="0"/>
                <a:ea typeface="+mn-ea"/>
                <a:cs typeface="+mn-cs"/>
              </a:rPr>
              <a:t>Prepare Infrastructure</a:t>
            </a:r>
            <a:r>
              <a:rPr lang="en-US" sz="900" b="0" i="0" u="none" strike="noStrike" kern="1200" dirty="0">
                <a:solidFill>
                  <a:schemeClr val="tx1"/>
                </a:solidFill>
                <a:effectLst/>
                <a:latin typeface="Segoe UI Light" pitchFamily="34" charset="0"/>
                <a:ea typeface="+mn-ea"/>
                <a:cs typeface="+mn-cs"/>
              </a:rPr>
              <a:t> &gt; </a:t>
            </a:r>
            <a:r>
              <a:rPr lang="en-US" sz="900" b="1" i="0" u="none" strike="noStrike" kern="1200" dirty="0">
                <a:solidFill>
                  <a:schemeClr val="tx1"/>
                </a:solidFill>
                <a:effectLst/>
                <a:latin typeface="Segoe UI Light" pitchFamily="34" charset="0"/>
                <a:ea typeface="+mn-ea"/>
                <a:cs typeface="+mn-cs"/>
              </a:rPr>
              <a:t>Protection goal</a:t>
            </a:r>
            <a:r>
              <a:rPr lang="en-US" sz="900" b="0" i="0" u="none" strike="noStrike" kern="1200" dirty="0">
                <a:solidFill>
                  <a:schemeClr val="tx1"/>
                </a:solidFill>
                <a:effectLst/>
                <a:latin typeface="Segoe UI Light" pitchFamily="34" charset="0"/>
                <a:ea typeface="+mn-ea"/>
                <a:cs typeface="+mn-cs"/>
              </a:rPr>
              <a:t>.</a:t>
            </a:r>
          </a:p>
          <a:p>
            <a:r>
              <a:rPr lang="en-US" sz="900" b="0" i="0" u="none" strike="noStrike" kern="1200" dirty="0">
                <a:solidFill>
                  <a:schemeClr val="tx1"/>
                </a:solidFill>
                <a:effectLst/>
                <a:latin typeface="Segoe UI Light" pitchFamily="34" charset="0"/>
                <a:ea typeface="+mn-ea"/>
                <a:cs typeface="+mn-cs"/>
              </a:rPr>
              <a:t>In </a:t>
            </a:r>
            <a:r>
              <a:rPr lang="en-US" sz="900" b="1" i="0" u="none" strike="noStrike" kern="1200" dirty="0">
                <a:solidFill>
                  <a:schemeClr val="tx1"/>
                </a:solidFill>
                <a:effectLst/>
                <a:latin typeface="Segoe UI Light" pitchFamily="34" charset="0"/>
                <a:ea typeface="+mn-ea"/>
                <a:cs typeface="+mn-cs"/>
              </a:rPr>
              <a:t>Protection goal</a:t>
            </a:r>
            <a:r>
              <a:rPr lang="en-US" sz="900" b="0" i="0" u="none" strike="noStrike" kern="1200" dirty="0">
                <a:solidFill>
                  <a:schemeClr val="tx1"/>
                </a:solidFill>
                <a:effectLst/>
                <a:latin typeface="Segoe UI Light" pitchFamily="34" charset="0"/>
                <a:ea typeface="+mn-ea"/>
                <a:cs typeface="+mn-cs"/>
              </a:rPr>
              <a:t>, select </a:t>
            </a:r>
            <a:r>
              <a:rPr lang="en-US" sz="900" b="1" i="0" u="none" strike="noStrike" kern="1200" dirty="0">
                <a:solidFill>
                  <a:schemeClr val="tx1"/>
                </a:solidFill>
                <a:effectLst/>
                <a:latin typeface="Segoe UI Light" pitchFamily="34" charset="0"/>
                <a:ea typeface="+mn-ea"/>
                <a:cs typeface="+mn-cs"/>
              </a:rPr>
              <a:t>To Azure</a:t>
            </a:r>
            <a:r>
              <a:rPr lang="en-US" sz="900" b="0" i="0" u="none" strike="noStrike" kern="1200" dirty="0">
                <a:solidFill>
                  <a:schemeClr val="tx1"/>
                </a:solidFill>
                <a:effectLst/>
                <a:latin typeface="Segoe UI Light" pitchFamily="34" charset="0"/>
                <a:ea typeface="+mn-ea"/>
                <a:cs typeface="+mn-cs"/>
              </a:rPr>
              <a:t> &gt; </a:t>
            </a:r>
            <a:r>
              <a:rPr lang="en-US" sz="900" b="1" i="0" u="none" strike="noStrike" kern="1200" dirty="0">
                <a:solidFill>
                  <a:schemeClr val="tx1"/>
                </a:solidFill>
                <a:effectLst/>
                <a:latin typeface="Segoe UI Light" pitchFamily="34" charset="0"/>
                <a:ea typeface="+mn-ea"/>
                <a:cs typeface="+mn-cs"/>
              </a:rPr>
              <a:t>Not virtualized/Other</a:t>
            </a:r>
            <a:r>
              <a:rPr lang="en-US" sz="900" b="0" i="0" u="none" strike="noStrike" kern="1200" dirty="0">
                <a:solidFill>
                  <a:schemeClr val="tx1"/>
                </a:solidFill>
                <a:effectLst/>
                <a:latin typeface="Segoe UI Light" pitchFamily="34" charset="0"/>
                <a:ea typeface="+mn-ea"/>
                <a:cs typeface="+mn-cs"/>
              </a:rPr>
              <a:t>.</a:t>
            </a:r>
          </a:p>
          <a:p>
            <a:pPr lvl="1" fontAlgn="base"/>
            <a:endParaRPr lang="en-US" sz="90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P2V</a:t>
            </a:r>
          </a:p>
          <a:p>
            <a:pPr lvl="1" fontAlgn="base"/>
            <a:r>
              <a:rPr lang="en-US" sz="900" u="none" strike="noStrike" kern="1200" dirty="0">
                <a:solidFill>
                  <a:schemeClr val="tx1"/>
                </a:solidFill>
                <a:effectLst/>
                <a:latin typeface="Segoe UI Light" pitchFamily="34" charset="0"/>
                <a:ea typeface="+mn-ea"/>
                <a:cs typeface="+mn-cs"/>
              </a:rPr>
              <a:t>https://docs.microsoft.com/en-us/azure/site-recovery/physical-azure-architecture</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Walk Through</a:t>
            </a:r>
          </a:p>
          <a:p>
            <a:pPr lvl="1" fontAlgn="base"/>
            <a:r>
              <a:rPr lang="en-US" sz="900" u="none" strike="noStrike" kern="1200" dirty="0">
                <a:solidFill>
                  <a:schemeClr val="tx1"/>
                </a:solidFill>
                <a:effectLst/>
                <a:latin typeface="Segoe UI Light" pitchFamily="34" charset="0"/>
                <a:ea typeface="+mn-ea"/>
                <a:cs typeface="+mn-cs"/>
              </a:rPr>
              <a:t>https://docs.microsoft.com/en-us/azure/site-recovery/physical-azure-disaster-recovery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4728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CE794F2F-2845-4F2F-BA4F-8CD7648ACC37}"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351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Migrate servers to Azure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Migrate by using Azure Site Recovery (ASR); migrate using P2V; configure storage; create a backup vault; prepare source and target environments; backup and restore data; deploy Azure Site Recovery (ASR) agent; prepare virtual network</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P2V</a:t>
            </a:r>
          </a:p>
          <a:p>
            <a:pPr lvl="1" fontAlgn="base"/>
            <a:r>
              <a:rPr lang="en-US" sz="900" u="none" strike="noStrike" kern="1200" dirty="0">
                <a:solidFill>
                  <a:schemeClr val="tx1"/>
                </a:solidFill>
                <a:effectLst/>
                <a:latin typeface="Segoe UI Light" pitchFamily="34" charset="0"/>
                <a:ea typeface="+mn-ea"/>
                <a:cs typeface="+mn-cs"/>
              </a:rPr>
              <a:t>https://docs.microsoft.com/en-us/azure/site-recovery/physical-azure-architecture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78716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Configure serverless computing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and manage objects; manage a Logic App resource; manage Azure Function app settings; manage Event Grid; manage Service Bus</a:t>
            </a:r>
          </a:p>
          <a:p>
            <a:pPr lvl="1" fontAlgn="base"/>
            <a:r>
              <a:rPr lang="en-US" sz="900" u="none" strike="noStrike" kern="1200" dirty="0">
                <a:solidFill>
                  <a:schemeClr val="tx1"/>
                </a:solidFill>
                <a:effectLst/>
                <a:latin typeface="Segoe UI Light" pitchFamily="34" charset="0"/>
                <a:ea typeface="+mn-ea"/>
                <a:cs typeface="+mn-cs"/>
              </a:rPr>
              <a:t>Event Grid Docs</a:t>
            </a:r>
          </a:p>
          <a:p>
            <a:pPr lvl="1" fontAlgn="base"/>
            <a:r>
              <a:rPr lang="en-US" sz="900" u="none" strike="noStrike" kern="1200" dirty="0">
                <a:solidFill>
                  <a:schemeClr val="tx1"/>
                </a:solidFill>
                <a:effectLst/>
                <a:latin typeface="Segoe UI Light" pitchFamily="34" charset="0"/>
                <a:ea typeface="+mn-ea"/>
                <a:cs typeface="+mn-cs"/>
              </a:rPr>
              <a:t>https://docs.microsoft.com/en-us/azure/opbuildpdf/event-grid/toc.pdf?branch=live</a:t>
            </a:r>
          </a:p>
          <a:p>
            <a:pPr lvl="1" fontAlgn="base"/>
            <a:r>
              <a:rPr lang="en-US" sz="900" u="none" strike="noStrike" kern="1200" dirty="0">
                <a:solidFill>
                  <a:schemeClr val="tx1"/>
                </a:solidFill>
                <a:effectLst/>
                <a:latin typeface="Segoe UI Light" pitchFamily="34" charset="0"/>
                <a:ea typeface="+mn-ea"/>
                <a:cs typeface="+mn-cs"/>
              </a:rPr>
              <a:t>Messaging Services Compare</a:t>
            </a:r>
          </a:p>
          <a:p>
            <a:pPr lvl="1" fontAlgn="base"/>
            <a:r>
              <a:rPr lang="en-US" sz="900" u="none" strike="noStrike" kern="1200" dirty="0">
                <a:solidFill>
                  <a:schemeClr val="tx1"/>
                </a:solidFill>
                <a:effectLst/>
                <a:latin typeface="Segoe UI Light" pitchFamily="34" charset="0"/>
                <a:ea typeface="+mn-ea"/>
                <a:cs typeface="+mn-cs"/>
              </a:rPr>
              <a:t>https://docs.microsoft.com/en-us/azure/event-grid/compare-messaging-services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54410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Implement application load balancing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application gateway and load balancing rules; implement front end IP configurations; manage application load balancing</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Read More</a:t>
            </a:r>
          </a:p>
          <a:p>
            <a:pPr lvl="1" fontAlgn="base"/>
            <a:r>
              <a:rPr lang="en-US" sz="900" u="none" strike="noStrike" kern="1200" dirty="0">
                <a:solidFill>
                  <a:schemeClr val="tx1"/>
                </a:solidFill>
                <a:effectLst/>
                <a:latin typeface="Segoe UI Light" pitchFamily="34" charset="0"/>
                <a:ea typeface="+mn-ea"/>
                <a:cs typeface="+mn-cs"/>
              </a:rPr>
              <a:t>https://docs.microsoft.com/en-us/azure/load-balancer/configure-load-balancer-outbound-cli</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63003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Integrate on premises network with Azure virtual network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and configure Azure VPN Gateway; </a:t>
            </a:r>
            <a:r>
              <a:rPr lang="en-US" sz="900" b="0" u="none" strike="noStrike" kern="1200" dirty="0">
                <a:solidFill>
                  <a:schemeClr val="tx1"/>
                </a:solidFill>
                <a:effectLst/>
                <a:latin typeface="Segoe UI Light" pitchFamily="34" charset="0"/>
                <a:ea typeface="+mn-ea"/>
                <a:cs typeface="+mn-cs"/>
              </a:rPr>
              <a:t>create and configure site to site VPN</a:t>
            </a:r>
            <a:r>
              <a:rPr lang="en-US" sz="900" b="1" u="none" strike="noStrike" kern="1200" dirty="0">
                <a:solidFill>
                  <a:schemeClr val="tx1"/>
                </a:solidFill>
                <a:effectLst/>
                <a:latin typeface="Segoe UI Light" pitchFamily="34" charset="0"/>
                <a:ea typeface="+mn-ea"/>
                <a:cs typeface="+mn-cs"/>
              </a:rPr>
              <a:t>; </a:t>
            </a:r>
            <a:r>
              <a:rPr lang="en-US" sz="900" u="none" strike="noStrike" kern="1200" dirty="0">
                <a:solidFill>
                  <a:schemeClr val="tx1"/>
                </a:solidFill>
                <a:effectLst/>
                <a:latin typeface="Segoe UI Light" pitchFamily="34" charset="0"/>
                <a:ea typeface="+mn-ea"/>
                <a:cs typeface="+mn-cs"/>
              </a:rPr>
              <a:t>configure Express Route; v</a:t>
            </a:r>
            <a:r>
              <a:rPr lang="en-US" sz="900" b="1" u="none" strike="noStrike" kern="1200" dirty="0">
                <a:solidFill>
                  <a:schemeClr val="tx1"/>
                </a:solidFill>
                <a:effectLst/>
                <a:latin typeface="Segoe UI Light" pitchFamily="34" charset="0"/>
                <a:ea typeface="+mn-ea"/>
                <a:cs typeface="+mn-cs"/>
              </a:rPr>
              <a:t>erify on premises connectivity; manage on-premise connectivity with Azure</a:t>
            </a:r>
          </a:p>
          <a:p>
            <a:pPr lvl="1" fontAlgn="base"/>
            <a:r>
              <a:rPr lang="en-US" sz="900" b="1" u="none" strike="noStrike" kern="1200" dirty="0" err="1">
                <a:solidFill>
                  <a:schemeClr val="tx1"/>
                </a:solidFill>
                <a:effectLst/>
                <a:latin typeface="Segoe UI Light" pitchFamily="34" charset="0"/>
                <a:ea typeface="+mn-ea"/>
                <a:cs typeface="+mn-cs"/>
              </a:rPr>
              <a:t>iPerf</a:t>
            </a:r>
            <a:endParaRPr lang="en-US" sz="900" b="1" u="none" strike="noStrike" kern="1200" dirty="0">
              <a:solidFill>
                <a:schemeClr val="tx1"/>
              </a:solidFill>
              <a:effectLst/>
              <a:latin typeface="Segoe UI Light" pitchFamily="34" charset="0"/>
              <a:ea typeface="+mn-ea"/>
              <a:cs typeface="+mn-cs"/>
            </a:endParaRPr>
          </a:p>
          <a:p>
            <a:pPr lvl="2" fontAlgn="base"/>
            <a:r>
              <a:rPr lang="en-US" sz="900" b="0" u="sng" strike="noStrike" kern="1200" dirty="0">
                <a:solidFill>
                  <a:schemeClr val="tx1"/>
                </a:solidFill>
                <a:effectLst/>
                <a:latin typeface="Segoe UI Light" pitchFamily="34" charset="0"/>
                <a:ea typeface="+mn-ea"/>
                <a:cs typeface="+mn-cs"/>
              </a:rPr>
              <a:t>It solely produces self-generated TCP traffic from one end to the other. It generated statistics based on experimentation that measures the bandwidth available between client and server nodes. When testing between two nodes, one acts as the server and the other as a client. Once this test is completed, we recommend that you reverse the roles to test both upload and download throughput on both nodes.</a:t>
            </a:r>
          </a:p>
          <a:p>
            <a:pPr lvl="2" fontAlgn="base"/>
            <a:r>
              <a:rPr lang="en-US" sz="900" b="0" u="sng" strike="noStrike" kern="1200" dirty="0">
                <a:solidFill>
                  <a:schemeClr val="tx1"/>
                </a:solidFill>
                <a:effectLst/>
                <a:latin typeface="Segoe UI Light" pitchFamily="34" charset="0"/>
                <a:ea typeface="+mn-ea"/>
                <a:cs typeface="+mn-cs"/>
              </a:rPr>
              <a:t>https://docs.microsoft.com/en-us/azure/vpn-gateway/vpn-gateway-troubleshoot-site-to-site-cannot-connect </a:t>
            </a:r>
          </a:p>
          <a:p>
            <a:pPr lvl="1" fontAlgn="base"/>
            <a:endParaRPr lang="en-US" sz="900" b="1"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Calculate the maximum expected ingress/egress</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Determine your application's baseline throughput requirements.</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Determine your Azure VPN gateway throughput limits. For help, see the "Aggregate throughput by SKU and VPN type" section of </a:t>
            </a:r>
            <a:r>
              <a:rPr lang="en-US" sz="900" b="0" i="0" u="none" strike="noStrike" kern="1200" dirty="0">
                <a:solidFill>
                  <a:schemeClr val="tx1"/>
                </a:solidFill>
                <a:effectLst/>
                <a:latin typeface="Segoe UI Light" pitchFamily="34" charset="0"/>
                <a:ea typeface="+mn-ea"/>
                <a:cs typeface="+mn-cs"/>
                <a:hlinkClick r:id="rId3"/>
              </a:rPr>
              <a:t>Planning and design for VPN Gateway</a:t>
            </a:r>
            <a:r>
              <a:rPr lang="en-US" sz="900" b="0" i="0" u="none" strike="noStrike" kern="1200" dirty="0">
                <a:solidFill>
                  <a:schemeClr val="tx1"/>
                </a:solidFill>
                <a:effectLst/>
                <a:latin typeface="Segoe UI Light" pitchFamily="34" charset="0"/>
                <a:ea typeface="+mn-ea"/>
                <a:cs typeface="+mn-cs"/>
              </a:rPr>
              <a:t>.</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Determine the </a:t>
            </a:r>
            <a:r>
              <a:rPr lang="en-US" sz="900" b="0" i="0" u="none" strike="noStrike" kern="1200" dirty="0">
                <a:solidFill>
                  <a:schemeClr val="tx1"/>
                </a:solidFill>
                <a:effectLst/>
                <a:latin typeface="Segoe UI Light" pitchFamily="34" charset="0"/>
                <a:ea typeface="+mn-ea"/>
                <a:cs typeface="+mn-cs"/>
                <a:hlinkClick r:id="rId4"/>
              </a:rPr>
              <a:t>Azure VM throughput guidance</a:t>
            </a:r>
            <a:r>
              <a:rPr lang="en-US" sz="900" b="0" i="0" u="none" strike="noStrike" kern="1200" dirty="0">
                <a:solidFill>
                  <a:schemeClr val="tx1"/>
                </a:solidFill>
                <a:effectLst/>
                <a:latin typeface="Segoe UI Light" pitchFamily="34" charset="0"/>
                <a:ea typeface="+mn-ea"/>
                <a:cs typeface="+mn-cs"/>
              </a:rPr>
              <a:t> for your VM size.</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Determine your Internet Service Provider (ISP) bandwidth.</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Calculate your expected throughput - Least bandwidth of (VM, Gateway, ISP) * 0.8.</a:t>
            </a:r>
          </a:p>
          <a:p>
            <a:pPr lvl="1" fontAlgn="base"/>
            <a:endParaRPr lang="en-US" sz="900" b="1"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Read more</a:t>
            </a:r>
          </a:p>
          <a:p>
            <a:pPr lvl="1" fontAlgn="base"/>
            <a:r>
              <a:rPr lang="en-US" sz="900" u="none" strike="noStrike" kern="1200" dirty="0">
                <a:solidFill>
                  <a:schemeClr val="tx1"/>
                </a:solidFill>
                <a:effectLst/>
                <a:latin typeface="Segoe UI Light" pitchFamily="34" charset="0"/>
                <a:ea typeface="+mn-ea"/>
                <a:cs typeface="+mn-cs"/>
              </a:rPr>
              <a:t>https://docs.microsoft.com/en-us/azure/vpn-gateway/vpn-gateway-howto-site-to-site-resource-manager-portal</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13892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Manage role-based access control (RBAC)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a custom role; configure access to Azure resources by assigning roles; configure management access to Azure; troubleshoot RBAC; implement RBAC policies; assign RBAC roles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89246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Implement Multi-Factor Authentication (MFA)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Enable MFA for an Azure tenant; configure user accounts for MFA; configure fraud alerts; configure bypass options; configure trusted IPs; configure verification methods; manage role-based access control (RBAC); implement RBAC policies; assign RBAC Roles; create a custom role; configure access to Azure resources by assigning roles; configure management access to Azure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272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91463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Create web apps by using PaaS </a:t>
            </a: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Create an Azure App Service Web App; create documentation for the API; create an App Service Web App for containers; create an App Service background task by using </a:t>
            </a:r>
            <a:r>
              <a:rPr lang="en-US" sz="900" u="none" strike="noStrike" kern="1200" dirty="0" err="1">
                <a:solidFill>
                  <a:schemeClr val="tx1"/>
                </a:solidFill>
                <a:effectLst/>
                <a:latin typeface="Segoe UI Light" pitchFamily="34" charset="0"/>
                <a:ea typeface="+mn-ea"/>
                <a:cs typeface="+mn-cs"/>
              </a:rPr>
              <a:t>WebJobs</a:t>
            </a:r>
            <a:r>
              <a:rPr lang="en-US" sz="900" u="none" strike="noStrike" kern="1200" dirty="0">
                <a:solidFill>
                  <a:schemeClr val="tx1"/>
                </a:solidFill>
                <a:effectLst/>
                <a:latin typeface="Segoe UI Light" pitchFamily="34" charset="0"/>
                <a:ea typeface="+mn-ea"/>
                <a:cs typeface="+mn-cs"/>
              </a:rPr>
              <a:t>; enable diagnostics logging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r>
              <a:rPr lang="en-US" sz="900" b="0" i="0" u="none" strike="noStrike" kern="1200" baseline="0" dirty="0" err="1">
                <a:solidFill>
                  <a:schemeClr val="tx1"/>
                </a:solidFill>
                <a:latin typeface="Segoe UI Light" pitchFamily="34" charset="0"/>
                <a:ea typeface="+mn-ea"/>
                <a:cs typeface="+mn-cs"/>
              </a:rPr>
              <a:t>WebJobs</a:t>
            </a:r>
            <a:r>
              <a:rPr lang="en-US" sz="900" b="0" i="0" u="none" strike="noStrike" kern="1200" baseline="0" dirty="0">
                <a:solidFill>
                  <a:schemeClr val="tx1"/>
                </a:solidFill>
                <a:latin typeface="Segoe UI Light" pitchFamily="34" charset="0"/>
                <a:ea typeface="+mn-ea"/>
                <a:cs typeface="+mn-cs"/>
              </a:rPr>
              <a:t> is a feature of Azure App Service that enables you to run a program or script in the same context as a</a:t>
            </a:r>
          </a:p>
          <a:p>
            <a:r>
              <a:rPr lang="en-US" sz="900" b="0" i="0" u="none" strike="noStrike" kern="1200" baseline="0" dirty="0">
                <a:solidFill>
                  <a:schemeClr val="tx1"/>
                </a:solidFill>
                <a:latin typeface="Segoe UI Light" pitchFamily="34" charset="0"/>
                <a:ea typeface="+mn-ea"/>
                <a:cs typeface="+mn-cs"/>
              </a:rPr>
              <a:t>web app, API app, or mobile app.</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Compare Flow, Logic Apps, Functions and </a:t>
            </a:r>
            <a:r>
              <a:rPr lang="en-US" sz="900" b="0" i="0" u="none" strike="noStrike" kern="1200" baseline="0" dirty="0" err="1">
                <a:solidFill>
                  <a:schemeClr val="tx1"/>
                </a:solidFill>
                <a:latin typeface="Segoe UI Light" pitchFamily="34" charset="0"/>
                <a:ea typeface="+mn-ea"/>
                <a:cs typeface="+mn-cs"/>
              </a:rPr>
              <a:t>Webjobs</a:t>
            </a:r>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https://docs.microsoft.com/en-us/azure/azure-functions/functions-compare-logic-apps-ms-flow-webjobs</a:t>
            </a:r>
          </a:p>
          <a:p>
            <a:endParaRPr lang="en-US" sz="900" b="0" i="0" u="none" strike="noStrike" kern="1200" baseline="0" dirty="0">
              <a:solidFill>
                <a:schemeClr val="tx1"/>
              </a:solidFill>
              <a:effectLst/>
              <a:latin typeface="Segoe UI Light" pitchFamily="34" charset="0"/>
              <a:ea typeface="+mn-ea"/>
              <a:cs typeface="+mn-cs"/>
            </a:endParaRPr>
          </a:p>
          <a:p>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7688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Design and develop apps that run in containers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diagnostic settings on resources; create a container image by using a Docker file; create an Azure Container Service (ACS/AKS); publish an image to the Azure Container Registry; implement an application that runs on an Azure Container Instance; manage container settings by using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An Azure container registry is a private Docker registry in Azure where you can store and manage your private Docker container images.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u="none" strike="noStrike" kern="1200" dirty="0">
                <a:solidFill>
                  <a:schemeClr val="tx1"/>
                </a:solidFill>
                <a:effectLst/>
                <a:latin typeface="Segoe UI Light" pitchFamily="34" charset="0"/>
                <a:ea typeface="+mn-ea"/>
                <a:cs typeface="+mn-cs"/>
              </a:rPr>
              <a:t>Before pushing and pulling container images, you must </a:t>
            </a:r>
            <a:r>
              <a:rPr lang="en-US" sz="900" b="1" u="none" strike="noStrike" kern="1200" dirty="0">
                <a:solidFill>
                  <a:schemeClr val="tx1"/>
                </a:solidFill>
                <a:effectLst/>
                <a:latin typeface="Segoe UI Light" pitchFamily="34" charset="0"/>
                <a:ea typeface="+mn-ea"/>
                <a:cs typeface="+mn-cs"/>
              </a:rPr>
              <a:t>log in to the ACR instance</a:t>
            </a:r>
            <a:r>
              <a:rPr lang="en-US" sz="900" u="none" strike="noStrike" kern="1200" dirty="0">
                <a:solidFill>
                  <a:schemeClr val="tx1"/>
                </a:solidFill>
                <a:effectLst/>
                <a:latin typeface="Segoe UI Light" pitchFamily="34" charset="0"/>
                <a:ea typeface="+mn-ea"/>
                <a:cs typeface="+mn-cs"/>
              </a:rPr>
              <a: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u="none" strike="noStrike" kern="1200" dirty="0">
                <a:solidFill>
                  <a:schemeClr val="tx1"/>
                </a:solidFill>
                <a:effectLst/>
                <a:latin typeface="Segoe UI Light" pitchFamily="34" charset="0"/>
                <a:ea typeface="+mn-ea"/>
                <a:cs typeface="+mn-cs"/>
              </a:rPr>
              <a:t>To </a:t>
            </a:r>
            <a:r>
              <a:rPr lang="en-US" sz="900" b="1" u="none" strike="noStrike" kern="1200" dirty="0">
                <a:solidFill>
                  <a:schemeClr val="tx1"/>
                </a:solidFill>
                <a:effectLst/>
                <a:latin typeface="Segoe UI Light" pitchFamily="34" charset="0"/>
                <a:ea typeface="+mn-ea"/>
                <a:cs typeface="+mn-cs"/>
              </a:rPr>
              <a:t>push an image</a:t>
            </a:r>
            <a:r>
              <a:rPr lang="en-US" sz="900" u="none" strike="noStrike" kern="1200" dirty="0">
                <a:solidFill>
                  <a:schemeClr val="tx1"/>
                </a:solidFill>
                <a:effectLst/>
                <a:latin typeface="Segoe UI Light" pitchFamily="34" charset="0"/>
                <a:ea typeface="+mn-ea"/>
                <a:cs typeface="+mn-cs"/>
              </a:rPr>
              <a:t> to an Azure Container registry, you must first have an image. If you don't yet have any local container images, run the following docker pull command to pull an existing image from Docker Hub. For this example, pull the hello-world image.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1" u="none" strike="noStrike" kern="1200" dirty="0">
                <a:solidFill>
                  <a:schemeClr val="tx1"/>
                </a:solidFill>
                <a:effectLst/>
                <a:latin typeface="Segoe UI Light" pitchFamily="34" charset="0"/>
                <a:ea typeface="+mn-ea"/>
                <a:cs typeface="+mn-cs"/>
              </a:rPr>
              <a:t>Tag the image</a:t>
            </a:r>
            <a:r>
              <a:rPr lang="en-US" sz="900" u="none" strike="noStrike" kern="1200" dirty="0">
                <a:solidFill>
                  <a:schemeClr val="tx1"/>
                </a:solidFill>
                <a:effectLst/>
                <a:latin typeface="Segoe UI Light" pitchFamily="34" charset="0"/>
                <a:ea typeface="+mn-ea"/>
                <a:cs typeface="+mn-cs"/>
              </a:rPr>
              <a:t> using the docker tag command. Replace &lt;</a:t>
            </a:r>
            <a:r>
              <a:rPr lang="en-US" sz="900" u="none" strike="noStrike" kern="1200" dirty="0" err="1">
                <a:solidFill>
                  <a:schemeClr val="tx1"/>
                </a:solidFill>
                <a:effectLst/>
                <a:latin typeface="Segoe UI Light" pitchFamily="34" charset="0"/>
                <a:ea typeface="+mn-ea"/>
                <a:cs typeface="+mn-cs"/>
              </a:rPr>
              <a:t>acrLoginServer</a:t>
            </a:r>
            <a:r>
              <a:rPr lang="en-US" sz="900" u="none" strike="noStrike" kern="1200" dirty="0">
                <a:solidFill>
                  <a:schemeClr val="tx1"/>
                </a:solidFill>
                <a:effectLst/>
                <a:latin typeface="Segoe UI Light" pitchFamily="34" charset="0"/>
                <a:ea typeface="+mn-ea"/>
                <a:cs typeface="+mn-cs"/>
              </a:rPr>
              <a:t>&gt; with the login server name of your ACR instance.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i="0" u="none" strike="noStrike" kern="1200" dirty="0">
                <a:solidFill>
                  <a:schemeClr val="tx1"/>
                </a:solidFill>
                <a:effectLst/>
                <a:latin typeface="Segoe UI Light" pitchFamily="34" charset="0"/>
                <a:ea typeface="+mn-ea"/>
                <a:cs typeface="+mn-cs"/>
              </a:rPr>
              <a:t>Finally, use </a:t>
            </a:r>
            <a:r>
              <a:rPr lang="en-US" sz="900" b="0" i="0" u="sng" kern="1200" dirty="0">
                <a:solidFill>
                  <a:schemeClr val="tx1"/>
                </a:solidFill>
                <a:effectLst/>
                <a:latin typeface="Segoe UI Light" pitchFamily="34" charset="0"/>
                <a:ea typeface="+mn-ea"/>
                <a:cs typeface="+mn-cs"/>
                <a:hlinkClick r:id="rId3"/>
              </a:rPr>
              <a:t>docker push</a:t>
            </a:r>
            <a:r>
              <a:rPr lang="en-US" sz="900" b="0" i="0" u="none" strike="noStrike" kern="1200" dirty="0">
                <a:solidFill>
                  <a:schemeClr val="tx1"/>
                </a:solidFill>
                <a:effectLst/>
                <a:latin typeface="Segoe UI Light" pitchFamily="34" charset="0"/>
                <a:ea typeface="+mn-ea"/>
                <a:cs typeface="+mn-cs"/>
              </a:rPr>
              <a:t> to push the image to the ACR instance</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900" b="0" i="0" u="none" strike="noStrike" kern="1200" dirty="0">
                <a:solidFill>
                  <a:schemeClr val="tx1"/>
                </a:solidFill>
                <a:effectLst/>
                <a:latin typeface="Segoe UI Light" pitchFamily="34" charset="0"/>
                <a:ea typeface="+mn-ea"/>
                <a:cs typeface="+mn-cs"/>
              </a:rPr>
              <a:t>After pushing the image to your container registry, r</a:t>
            </a:r>
            <a:r>
              <a:rPr lang="en-US" sz="900" b="1" i="0" u="none" strike="noStrike" kern="1200" dirty="0">
                <a:solidFill>
                  <a:schemeClr val="tx1"/>
                </a:solidFill>
                <a:effectLst/>
                <a:latin typeface="Segoe UI Light" pitchFamily="34" charset="0"/>
                <a:ea typeface="+mn-ea"/>
                <a:cs typeface="+mn-cs"/>
              </a:rPr>
              <a:t>emove the </a:t>
            </a:r>
            <a:r>
              <a:rPr lang="en-US" b="1" dirty="0"/>
              <a:t>hello-world:v1</a:t>
            </a:r>
            <a:r>
              <a:rPr lang="en-US" sz="900" b="1" i="0" u="none" strike="noStrike" kern="1200" dirty="0">
                <a:solidFill>
                  <a:schemeClr val="tx1"/>
                </a:solidFill>
                <a:effectLst/>
                <a:latin typeface="Segoe UI Light" pitchFamily="34" charset="0"/>
                <a:ea typeface="+mn-ea"/>
                <a:cs typeface="+mn-cs"/>
              </a:rPr>
              <a:t> image from your local Docker environment</a:t>
            </a:r>
            <a:r>
              <a:rPr lang="en-US" sz="900" b="0" i="0" u="none" strike="noStrike" kern="1200" dirty="0">
                <a:solidFill>
                  <a:schemeClr val="tx1"/>
                </a:solidFill>
                <a:effectLst/>
                <a:latin typeface="Segoe UI Light" pitchFamily="34" charset="0"/>
                <a:ea typeface="+mn-ea"/>
                <a:cs typeface="+mn-cs"/>
              </a:rPr>
              <a:t>. (Note that this </a:t>
            </a:r>
            <a:r>
              <a:rPr lang="en-US" sz="900" b="0" i="0" u="sng" kern="1200" dirty="0">
                <a:solidFill>
                  <a:schemeClr val="tx1"/>
                </a:solidFill>
                <a:effectLst/>
                <a:latin typeface="Segoe UI Light" pitchFamily="34" charset="0"/>
                <a:ea typeface="+mn-ea"/>
                <a:cs typeface="+mn-cs"/>
                <a:hlinkClick r:id="rId4"/>
              </a:rPr>
              <a:t>docker </a:t>
            </a:r>
            <a:r>
              <a:rPr lang="en-US" sz="900" b="0" i="0" u="sng" kern="1200" dirty="0" err="1">
                <a:solidFill>
                  <a:schemeClr val="tx1"/>
                </a:solidFill>
                <a:effectLst/>
                <a:latin typeface="Segoe UI Light" pitchFamily="34" charset="0"/>
                <a:ea typeface="+mn-ea"/>
                <a:cs typeface="+mn-cs"/>
                <a:hlinkClick r:id="rId4"/>
              </a:rPr>
              <a:t>rmi</a:t>
            </a:r>
            <a:r>
              <a:rPr lang="en-US" sz="900" b="0" i="0" u="none" strike="noStrike" kern="1200" dirty="0">
                <a:solidFill>
                  <a:schemeClr val="tx1"/>
                </a:solidFill>
                <a:effectLst/>
                <a:latin typeface="Segoe UI Light" pitchFamily="34" charset="0"/>
                <a:ea typeface="+mn-ea"/>
                <a:cs typeface="+mn-cs"/>
              </a:rPr>
              <a:t> command does not remove the image from the </a:t>
            </a:r>
            <a:r>
              <a:rPr lang="en-US" sz="900" b="1" i="0" u="none" strike="noStrike" kern="1200" dirty="0">
                <a:solidFill>
                  <a:schemeClr val="tx1"/>
                </a:solidFill>
                <a:effectLst/>
                <a:latin typeface="Segoe UI Light" pitchFamily="34" charset="0"/>
                <a:ea typeface="+mn-ea"/>
                <a:cs typeface="+mn-cs"/>
              </a:rPr>
              <a:t>hello-world</a:t>
            </a:r>
            <a:r>
              <a:rPr lang="en-US" sz="900" b="0" i="0" u="none" strike="noStrike" kern="1200" dirty="0">
                <a:solidFill>
                  <a:schemeClr val="tx1"/>
                </a:solidFill>
                <a:effectLst/>
                <a:latin typeface="Segoe UI Light" pitchFamily="34" charset="0"/>
                <a:ea typeface="+mn-ea"/>
                <a:cs typeface="+mn-cs"/>
              </a:rPr>
              <a:t> repository in your Azure container registry.)</a:t>
            </a:r>
            <a:endParaRPr lang="en-US" sz="900" u="none" strike="noStrike" kern="1200" dirty="0">
              <a:solidFill>
                <a:schemeClr val="tx1"/>
              </a:solidFill>
              <a:effectLst/>
              <a:latin typeface="Segoe UI Light" pitchFamily="34" charset="0"/>
              <a:ea typeface="+mn-ea"/>
              <a:cs typeface="+mn-cs"/>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4249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5842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introducing performance-based testing because you asked for it!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Performance Based Labs will be introduced after the exam comes out of beta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Demonstrate skills rather than just answering questions about them</a:t>
            </a:r>
          </a:p>
          <a:p>
            <a:pPr marL="171450" lvl="0" indent="-171450">
              <a:buFont typeface="Arial" panose="020B0604020202020204" pitchFamily="34" charset="0"/>
              <a:buChar char="•"/>
            </a:pPr>
            <a:r>
              <a:rPr lang="en-CA" sz="900" kern="1200" dirty="0">
                <a:solidFill>
                  <a:schemeClr val="tx1"/>
                </a:solidFill>
                <a:effectLst/>
                <a:latin typeface="Segoe UI Light" pitchFamily="34" charset="0"/>
                <a:ea typeface="+mn-ea"/>
                <a:cs typeface="+mn-cs"/>
              </a:rPr>
              <a:t>introduces Performance Based Testing (all certifications will include Performance testing at some point, right now, its included in </a:t>
            </a:r>
            <a:r>
              <a:rPr lang="en-CA" sz="900" b="1" kern="1200" dirty="0">
                <a:solidFill>
                  <a:schemeClr val="tx1"/>
                </a:solidFill>
                <a:effectLst/>
                <a:latin typeface="Segoe UI Light" pitchFamily="34" charset="0"/>
                <a:ea typeface="+mn-ea"/>
                <a:cs typeface="+mn-cs"/>
              </a:rPr>
              <a:t>AZ-100/101/300</a:t>
            </a:r>
            <a:r>
              <a:rPr lang="en-CA" sz="900" kern="1200" dirty="0">
                <a:solidFill>
                  <a:schemeClr val="tx1"/>
                </a:solidFill>
                <a:effectLst/>
                <a:latin typeface="Segoe UI Light" pitchFamily="34" charset="0"/>
                <a:ea typeface="+mn-ea"/>
                <a:cs typeface="+mn-cs"/>
              </a:rPr>
              <a:t>, but soon in MS-100,201,500 and MD-100). </a:t>
            </a: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5206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Implement authentication </a:t>
            </a: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Implement authentication by using certificates, forms-based authentication, tokens, or Windows-integrated authentication; implement multi-factor authentication by using Azure AD; </a:t>
            </a:r>
            <a:r>
              <a:rPr lang="en-US" sz="900" b="1" u="none" strike="noStrike" kern="1200" dirty="0">
                <a:solidFill>
                  <a:schemeClr val="tx1"/>
                </a:solidFill>
                <a:effectLst/>
                <a:latin typeface="Segoe UI Light" pitchFamily="34" charset="0"/>
                <a:ea typeface="+mn-ea"/>
                <a:cs typeface="+mn-cs"/>
              </a:rPr>
              <a:t>implement OAuth2 authentication; </a:t>
            </a:r>
            <a:r>
              <a:rPr lang="en-US" sz="900" u="none" strike="noStrike" kern="1200" dirty="0">
                <a:solidFill>
                  <a:schemeClr val="tx1"/>
                </a:solidFill>
                <a:effectLst/>
                <a:latin typeface="Segoe UI Light" pitchFamily="34" charset="0"/>
                <a:ea typeface="+mn-ea"/>
                <a:cs typeface="+mn-cs"/>
              </a:rPr>
              <a:t>implement Managed Service Identity (MSI) Service Principal authentication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The consent framework is built on OAuth 2.0 and its various flows, such as authorization code grant and client credentials grant, using public or confidential clients. By using OAuth 2.0, Azure AD makes it possible to build many different types of client applications--such as on a phone, tablet, server, or a web application--and gain access to the required resources.</a:t>
            </a: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The quintessential </a:t>
            </a:r>
            <a:r>
              <a:rPr lang="en-US" sz="900" b="0" i="0" u="sng" kern="1200" dirty="0">
                <a:solidFill>
                  <a:schemeClr val="tx1"/>
                </a:solidFill>
                <a:effectLst/>
                <a:latin typeface="Segoe UI Light" pitchFamily="34" charset="0"/>
                <a:ea typeface="+mn-ea"/>
                <a:cs typeface="+mn-cs"/>
                <a:hlinkClick r:id="rId3"/>
              </a:rPr>
              <a:t>OAuth2 authorization code grant</a:t>
            </a:r>
            <a:r>
              <a:rPr lang="en-US" sz="900" b="0" i="0" u="none" strike="noStrike" kern="1200" dirty="0">
                <a:solidFill>
                  <a:schemeClr val="tx1"/>
                </a:solidFill>
                <a:effectLst/>
                <a:latin typeface="Segoe UI Light" pitchFamily="34" charset="0"/>
                <a:ea typeface="+mn-ea"/>
                <a:cs typeface="+mn-cs"/>
              </a:rPr>
              <a:t> is the authorization grant that uses two separate endpoints. The authorization endpoint is used for the user interaction phase, which results in an authorization code. The token endpoint is then used by the client for exchanging the code for an access token, and often a refresh token as well. </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46239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Implement secure data solutions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 </a:t>
            </a: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Encrypt and decrypt data at rest and in transit; encrypt data with Always Encrypted; implement Azure Confidential Compute and SSL/TLS communications; create, read, update, and delete keys, secrets, and certificates by using the </a:t>
            </a:r>
            <a:r>
              <a:rPr lang="en-US" sz="900" u="none" strike="noStrike" kern="1200" dirty="0" err="1">
                <a:solidFill>
                  <a:schemeClr val="tx1"/>
                </a:solidFill>
                <a:effectLst/>
                <a:latin typeface="Segoe UI Light" pitchFamily="34" charset="0"/>
                <a:ea typeface="+mn-ea"/>
                <a:cs typeface="+mn-cs"/>
              </a:rPr>
              <a:t>KeyVault</a:t>
            </a:r>
            <a:r>
              <a:rPr lang="en-US" sz="900" u="none" strike="noStrike" kern="1200" dirty="0">
                <a:solidFill>
                  <a:schemeClr val="tx1"/>
                </a:solidFill>
                <a:effectLst/>
                <a:latin typeface="Segoe UI Light" pitchFamily="34" charset="0"/>
                <a:ea typeface="+mn-ea"/>
                <a:cs typeface="+mn-cs"/>
              </a:rPr>
              <a:t> API</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spc="-20" dirty="0">
                <a:solidFill>
                  <a:srgbClr val="000000"/>
                </a:solidFill>
              </a:rPr>
              <a:t>SQL Server Engine delegates operations on encrypted to the SQL Enclave, where the data can be safely decrypted and processed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 secure enclave is a protected region of memory within the SQL Server process, and acts as a trusted execution environment for processing sensitive data inside the SQL Server engine. A secure enclave appears as a black box to the rest of the SQL Server and other processes on the hosting machine. There is no way to view any data or code inside the enclave from the outside, even with a debugger.</a:t>
            </a: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spc="-20" dirty="0">
                <a:solidFill>
                  <a:srgbClr val="000000"/>
                </a:solidFill>
              </a:rPr>
              <a:t>Read aka.ms/</a:t>
            </a:r>
            <a:r>
              <a:rPr lang="en-US" sz="900" spc="-20" dirty="0" err="1">
                <a:solidFill>
                  <a:srgbClr val="000000"/>
                </a:solidFill>
              </a:rPr>
              <a:t>SecureEnclaves</a:t>
            </a:r>
            <a:endParaRPr lang="en-US" sz="900" spc="-20" dirty="0">
              <a:solidFill>
                <a:srgbClr val="0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80258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058284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u="none" strike="noStrike"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Azure Cosmos DB is Microsoft's globally distributed, multi-model database service.</a:t>
            </a:r>
          </a:p>
          <a:p>
            <a:r>
              <a:rPr lang="en-US" sz="900" b="0" i="0" u="none" strike="noStrike" kern="1200" dirty="0">
                <a:solidFill>
                  <a:schemeClr val="tx1"/>
                </a:solidFill>
                <a:effectLst/>
                <a:latin typeface="Segoe UI Light" pitchFamily="34" charset="0"/>
                <a:ea typeface="+mn-ea"/>
                <a:cs typeface="+mn-cs"/>
              </a:rPr>
              <a:t>Cosmos DB enables you to build highly responsive and highly available applications worldwide. </a:t>
            </a:r>
          </a:p>
          <a:p>
            <a:r>
              <a:rPr lang="en-US" sz="900" b="0" i="0" u="none" strike="noStrike" kern="1200" dirty="0">
                <a:solidFill>
                  <a:schemeClr val="tx1"/>
                </a:solidFill>
                <a:effectLst/>
                <a:latin typeface="Segoe UI Light" pitchFamily="34" charset="0"/>
                <a:ea typeface="+mn-ea"/>
                <a:cs typeface="+mn-cs"/>
              </a:rPr>
              <a:t>Cosmos DB transparently replicates your data wherever your users are, so your users can interact with a replica of the data nearest to them.</a:t>
            </a:r>
          </a:p>
          <a:p>
            <a:r>
              <a:rPr lang="en-US" sz="900" b="0" i="0" u="none" strike="noStrike" kern="1200" dirty="0">
                <a:solidFill>
                  <a:schemeClr val="tx1"/>
                </a:solidFill>
                <a:effectLst/>
                <a:latin typeface="Segoe UI Light" pitchFamily="34" charset="0"/>
                <a:ea typeface="+mn-ea"/>
                <a:cs typeface="+mn-cs"/>
              </a:rPr>
              <a:t>Cosmos DB allows you to add or remove any of the Azure regions to your Cosmos account at any time, with a click of a button. </a:t>
            </a:r>
          </a:p>
          <a:p>
            <a:r>
              <a:rPr lang="en-US" sz="900" b="0" i="0" u="none" strike="noStrike" kern="1200" dirty="0">
                <a:solidFill>
                  <a:schemeClr val="tx1"/>
                </a:solidFill>
                <a:effectLst/>
                <a:latin typeface="Segoe UI Light" pitchFamily="34" charset="0"/>
                <a:ea typeface="+mn-ea"/>
                <a:cs typeface="+mn-cs"/>
              </a:rPr>
              <a:t>Cosmos DB will seamlessly replicate your data to all the regions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34809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Develop solutions that use Cosmos DB storage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Create, read, update, and delete data by using appropriate APIs; implement partitioning schemes; set the appropriate consistency level for operations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u="none" strike="noStrike"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Azure Cosmos DB is Microsoft's globally distributed, multi-model database service.</a:t>
            </a:r>
          </a:p>
          <a:p>
            <a:r>
              <a:rPr lang="en-US" sz="900" b="0" i="0" u="none" strike="noStrike" kern="1200" dirty="0">
                <a:solidFill>
                  <a:schemeClr val="tx1"/>
                </a:solidFill>
                <a:effectLst/>
                <a:latin typeface="Segoe UI Light" pitchFamily="34" charset="0"/>
                <a:ea typeface="+mn-ea"/>
                <a:cs typeface="+mn-cs"/>
              </a:rPr>
              <a:t>Cosmos DB enables you to build highly responsive and highly available applications worldwide. Cosmos DB transparently replicates your data wherever your users are, so your users can interact with a replica of the data nearest to them.</a:t>
            </a:r>
          </a:p>
          <a:p>
            <a:r>
              <a:rPr lang="en-US" sz="900" b="0" i="0" u="none" strike="noStrike" kern="1200" dirty="0">
                <a:solidFill>
                  <a:schemeClr val="tx1"/>
                </a:solidFill>
                <a:effectLst/>
                <a:latin typeface="Segoe UI Light" pitchFamily="34" charset="0"/>
                <a:ea typeface="+mn-ea"/>
                <a:cs typeface="+mn-cs"/>
              </a:rPr>
              <a:t>Cosmos DB allows you to add or remove any of the Azure regions to your Cosmos account at any time, with a click of a button. Cosmos DB will seamlessly replicate your data to all the regions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u="none" strike="noStrike"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Most commercially available distributed databases ask developers to choose between the two extreme consistency models: strong consistency and eventual consistency. Azure Cosmos DB allows developers to choose among the five well-defined consistency models: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Strong</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bounded staleness</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Session</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consistent prefix</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eventual.</a:t>
            </a: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b="0" i="0" u="none" strike="noStrike" kern="1200" dirty="0">
              <a:solidFill>
                <a:schemeClr val="tx1"/>
              </a:solidFill>
              <a:effectLst/>
              <a:latin typeface="Segoe UI Light" pitchFamily="34" charset="0"/>
              <a:ea typeface="+mn-ea"/>
              <a:cs typeface="+mn-cs"/>
            </a:endParaRP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Read Tradeoffs</a:t>
            </a: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u="none" strike="noStrike" kern="1200" dirty="0">
                <a:solidFill>
                  <a:schemeClr val="tx1"/>
                </a:solidFill>
                <a:effectLst/>
                <a:latin typeface="Segoe UI Light" pitchFamily="34" charset="0"/>
                <a:ea typeface="+mn-ea"/>
                <a:cs typeface="+mn-cs"/>
              </a:rPr>
              <a:t>https://docs.microsoft.com/en-us/azure/cosmos-db/consistency-levels-tradeoffs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057956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Develop solutions that use a relational database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Provision and configure relational databases; </a:t>
            </a:r>
            <a:r>
              <a:rPr lang="en-US" sz="900" b="1" u="none" strike="noStrike" kern="1200" dirty="0">
                <a:solidFill>
                  <a:schemeClr val="tx1"/>
                </a:solidFill>
                <a:effectLst/>
                <a:latin typeface="Segoe UI Light" pitchFamily="34" charset="0"/>
                <a:ea typeface="+mn-ea"/>
                <a:cs typeface="+mn-cs"/>
              </a:rPr>
              <a:t>configure elastic pools for Azure SQL Database</a:t>
            </a:r>
            <a:r>
              <a:rPr lang="en-US" sz="900" u="none" strike="noStrike" kern="1200" dirty="0">
                <a:solidFill>
                  <a:schemeClr val="tx1"/>
                </a:solidFill>
                <a:effectLst/>
                <a:latin typeface="Segoe UI Light" pitchFamily="34" charset="0"/>
                <a:ea typeface="+mn-ea"/>
                <a:cs typeface="+mn-cs"/>
              </a:rPr>
              <a:t>; create, read, update, and delete data tables by using code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Manage Pools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https://docs.microsoft.com/en-us/azure/sql-database/sql-database-elastic-pool-manage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732685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Event Hubs is a big data streaming platform and event ingestion service. It can receive and process millions of events per second. Data sent to an event hub can be transformed and stored by using any real-time analytics provider or batching/storage adapters.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none" strike="noStrike" kern="1200" dirty="0">
                <a:solidFill>
                  <a:schemeClr val="tx1"/>
                </a:solidFill>
                <a:effectLst/>
                <a:latin typeface="Segoe UI Light" pitchFamily="34" charset="0"/>
                <a:ea typeface="+mn-ea"/>
                <a:cs typeface="+mn-cs"/>
              </a:rPr>
              <a:t>Configure a message-based integration architecture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an app or service to send emails, Event Grid, and the Azure Relay Service; create and configure Notification Hub, Event Hub, and Service Bus; configure queries across multiple products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27355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Event Hubs represents the "front door" for an event pipeline, often called an </a:t>
            </a:r>
            <a:r>
              <a:rPr lang="en-US" sz="900" b="0" i="1" u="none" strike="noStrike" kern="1200" dirty="0">
                <a:solidFill>
                  <a:schemeClr val="tx1"/>
                </a:solidFill>
                <a:effectLst/>
                <a:latin typeface="Segoe UI Light" pitchFamily="34" charset="0"/>
                <a:ea typeface="+mn-ea"/>
                <a:cs typeface="+mn-cs"/>
              </a:rPr>
              <a:t>event </a:t>
            </a:r>
            <a:r>
              <a:rPr lang="en-US" sz="900" b="0" i="1" u="none" strike="noStrike" kern="1200" dirty="0" err="1">
                <a:solidFill>
                  <a:schemeClr val="tx1"/>
                </a:solidFill>
                <a:effectLst/>
                <a:latin typeface="Segoe UI Light" pitchFamily="34" charset="0"/>
                <a:ea typeface="+mn-ea"/>
                <a:cs typeface="+mn-cs"/>
              </a:rPr>
              <a:t>ingestor</a:t>
            </a:r>
            <a:r>
              <a:rPr lang="en-US" sz="900" b="0" i="0" u="none" strike="noStrike" kern="1200" dirty="0">
                <a:solidFill>
                  <a:schemeClr val="tx1"/>
                </a:solidFill>
                <a:effectLst/>
                <a:latin typeface="Segoe UI Light" pitchFamily="34" charset="0"/>
                <a:ea typeface="+mn-ea"/>
                <a:cs typeface="+mn-cs"/>
              </a:rPr>
              <a:t> in solution architectures.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An event </a:t>
            </a:r>
            <a:r>
              <a:rPr lang="en-US" sz="900" b="0" i="0" u="none" strike="noStrike" kern="1200" dirty="0" err="1">
                <a:solidFill>
                  <a:schemeClr val="tx1"/>
                </a:solidFill>
                <a:effectLst/>
                <a:latin typeface="Segoe UI Light" pitchFamily="34" charset="0"/>
                <a:ea typeface="+mn-ea"/>
                <a:cs typeface="+mn-cs"/>
              </a:rPr>
              <a:t>ingestor</a:t>
            </a:r>
            <a:r>
              <a:rPr lang="en-US" sz="900" b="0" i="0" u="none" strike="noStrike" kern="1200" dirty="0">
                <a:solidFill>
                  <a:schemeClr val="tx1"/>
                </a:solidFill>
                <a:effectLst/>
                <a:latin typeface="Segoe UI Light" pitchFamily="34" charset="0"/>
                <a:ea typeface="+mn-ea"/>
                <a:cs typeface="+mn-cs"/>
              </a:rPr>
              <a:t> is a component or service that sits between event publishers and event consumers to decouple the production of an event stream from the consumption of those events. Event Hubs provides a unified streaming platform with time retention buffer, decoupling event producers from event consumers.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08419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Gather Information and Requirements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Identify compliance requirements, identity and access management infrastructure, and service-oriented architectures (e.g., integration patterns, service design, service discoverability); identify accessibility (e.g. Web Content Accessibility Guidelines), </a:t>
            </a:r>
            <a:r>
              <a:rPr lang="en-US" sz="900" b="1" u="none" strike="noStrike" kern="1200" dirty="0">
                <a:solidFill>
                  <a:schemeClr val="tx1"/>
                </a:solidFill>
                <a:effectLst/>
                <a:latin typeface="Segoe UI Light" pitchFamily="34" charset="0"/>
                <a:ea typeface="+mn-ea"/>
                <a:cs typeface="+mn-cs"/>
              </a:rPr>
              <a:t>availability (</a:t>
            </a:r>
            <a:r>
              <a:rPr lang="en-US" sz="900" u="none" strike="noStrike" kern="1200" dirty="0">
                <a:solidFill>
                  <a:schemeClr val="tx1"/>
                </a:solidFill>
                <a:effectLst/>
                <a:latin typeface="Segoe UI Light" pitchFamily="34" charset="0"/>
                <a:ea typeface="+mn-ea"/>
                <a:cs typeface="+mn-cs"/>
              </a:rPr>
              <a:t>e.g. Service Level Agreement), </a:t>
            </a:r>
            <a:r>
              <a:rPr lang="en-US" sz="900" b="0" u="none" strike="noStrike" kern="1200" dirty="0">
                <a:solidFill>
                  <a:schemeClr val="tx1"/>
                </a:solidFill>
                <a:effectLst/>
                <a:latin typeface="Segoe UI Light" pitchFamily="34" charset="0"/>
                <a:ea typeface="+mn-ea"/>
                <a:cs typeface="+mn-cs"/>
              </a:rPr>
              <a:t>capacity planning and scalability</a:t>
            </a:r>
            <a:r>
              <a:rPr lang="en-US" sz="900" u="none" strike="noStrike" kern="1200" dirty="0">
                <a:solidFill>
                  <a:schemeClr val="tx1"/>
                </a:solidFill>
                <a:effectLst/>
                <a:latin typeface="Segoe UI Light" pitchFamily="34" charset="0"/>
                <a:ea typeface="+mn-ea"/>
                <a:cs typeface="+mn-cs"/>
              </a:rPr>
              <a:t>, deploy-ability (e.g., repositories, failback, slot-based deployment), configurability, </a:t>
            </a:r>
            <a:r>
              <a:rPr lang="en-US" sz="900" b="0" u="none" strike="noStrike" kern="1200" dirty="0">
                <a:solidFill>
                  <a:schemeClr val="tx1"/>
                </a:solidFill>
                <a:effectLst/>
                <a:latin typeface="Segoe UI Light" pitchFamily="34" charset="0"/>
                <a:ea typeface="+mn-ea"/>
                <a:cs typeface="+mn-cs"/>
              </a:rPr>
              <a:t>governance</a:t>
            </a:r>
            <a:r>
              <a:rPr lang="en-US" sz="900" b="1" u="none" strike="noStrike" kern="1200" dirty="0">
                <a:solidFill>
                  <a:schemeClr val="tx1"/>
                </a:solidFill>
                <a:effectLst/>
                <a:latin typeface="Segoe UI Light" pitchFamily="34" charset="0"/>
                <a:ea typeface="+mn-ea"/>
                <a:cs typeface="+mn-cs"/>
              </a:rPr>
              <a:t>, </a:t>
            </a:r>
            <a:r>
              <a:rPr lang="en-US" sz="900" u="none" strike="noStrike" kern="1200" dirty="0">
                <a:solidFill>
                  <a:schemeClr val="tx1"/>
                </a:solidFill>
                <a:effectLst/>
                <a:latin typeface="Segoe UI Light" pitchFamily="34" charset="0"/>
                <a:ea typeface="+mn-ea"/>
                <a:cs typeface="+mn-cs"/>
              </a:rPr>
              <a:t>maintainability (e.g. logging, debugging, troubleshooting, recovery, training), security (e.g. authentication, authorization, attacks), and sizing (e.g. support costs, optimization) requirements; recommend changes during project execution (ongoing); evaluate products and services to align with solution; create testing scenarios</a:t>
            </a:r>
          </a:p>
          <a:p>
            <a:pPr lvl="1" fontAlgn="base"/>
            <a:endParaRPr lang="en-US" sz="90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1" i="0" u="none" strike="noStrike" kern="1200" dirty="0">
                <a:solidFill>
                  <a:schemeClr val="tx1"/>
                </a:solidFill>
                <a:effectLst/>
                <a:latin typeface="Segoe UI Light" pitchFamily="34" charset="0"/>
                <a:ea typeface="+mn-ea"/>
                <a:cs typeface="+mn-cs"/>
              </a:rPr>
              <a:t>Availability</a:t>
            </a:r>
            <a:r>
              <a:rPr lang="en-US" sz="900" b="0" i="0" u="none" strike="noStrike" kern="1200" dirty="0">
                <a:solidFill>
                  <a:schemeClr val="tx1"/>
                </a:solidFill>
                <a:effectLst/>
                <a:latin typeface="Segoe UI Light" pitchFamily="34" charset="0"/>
                <a:ea typeface="+mn-ea"/>
                <a:cs typeface="+mn-cs"/>
              </a:rPr>
              <a:t> is the proportion of time that the system is functional and working, usually measured as a percentage of uptime. It can be affected by system errors, infrastructure problems, malicious attacks, and system load. Cloud applications typically provide users with a service level agreement (SLA), so applications must be designed to maximize availability.</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154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Optimize Consumption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b="1" u="none" strike="noStrike" kern="1200" dirty="0">
                <a:solidFill>
                  <a:schemeClr val="tx1"/>
                </a:solidFill>
                <a:effectLst/>
                <a:latin typeface="Segoe UI Light" pitchFamily="34" charset="0"/>
                <a:ea typeface="+mn-ea"/>
                <a:cs typeface="+mn-cs"/>
              </a:rPr>
              <a:t> Optimize </a:t>
            </a:r>
            <a:r>
              <a:rPr lang="en-US" sz="900" u="none" strike="noStrike" kern="1200" dirty="0">
                <a:solidFill>
                  <a:schemeClr val="tx1"/>
                </a:solidFill>
                <a:effectLst/>
                <a:latin typeface="Segoe UI Light" pitchFamily="34" charset="0"/>
                <a:ea typeface="+mn-ea"/>
                <a:cs typeface="+mn-cs"/>
              </a:rPr>
              <a:t>app </a:t>
            </a:r>
            <a:r>
              <a:rPr lang="en-US" sz="900" i="1" u="sng" strike="noStrike" kern="1200" dirty="0">
                <a:solidFill>
                  <a:schemeClr val="tx1"/>
                </a:solidFill>
                <a:effectLst/>
                <a:latin typeface="Segoe UI Light" pitchFamily="34" charset="0"/>
                <a:ea typeface="+mn-ea"/>
                <a:cs typeface="+mn-cs"/>
              </a:rPr>
              <a:t>service, compute, identity, network, and </a:t>
            </a:r>
            <a:r>
              <a:rPr lang="en-US" sz="900" b="1" i="1" u="sng" strike="noStrike" kern="1200" dirty="0">
                <a:solidFill>
                  <a:schemeClr val="tx1"/>
                </a:solidFill>
                <a:effectLst/>
                <a:latin typeface="Segoe UI Light" pitchFamily="34" charset="0"/>
                <a:ea typeface="+mn-ea"/>
                <a:cs typeface="+mn-cs"/>
              </a:rPr>
              <a:t>storage costs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25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049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an Auditing and Monitoring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Define logical groupings (tags) for resources to be monitored; determine levels and storage locations for logs; plan for integration with monitoring tools; </a:t>
            </a:r>
            <a:r>
              <a:rPr lang="en-US" sz="900" b="1" u="none" strike="noStrike" kern="1200" dirty="0">
                <a:solidFill>
                  <a:schemeClr val="tx1"/>
                </a:solidFill>
                <a:effectLst/>
                <a:latin typeface="Segoe UI Light" pitchFamily="34" charset="0"/>
                <a:ea typeface="+mn-ea"/>
                <a:cs typeface="+mn-cs"/>
              </a:rPr>
              <a:t>recommend appropriate monitoring tool(s) for a solution;</a:t>
            </a:r>
            <a:r>
              <a:rPr lang="en-US" sz="900" u="none" strike="noStrike" kern="1200" dirty="0">
                <a:solidFill>
                  <a:schemeClr val="tx1"/>
                </a:solidFill>
                <a:effectLst/>
                <a:latin typeface="Segoe UI Light" pitchFamily="34" charset="0"/>
                <a:ea typeface="+mn-ea"/>
                <a:cs typeface="+mn-cs"/>
              </a:rPr>
              <a:t> specify mechanism for event routing and escalation; design auditing for compliance requirements; design auditing policies and traceability requirements </a:t>
            </a:r>
          </a:p>
          <a:p>
            <a:r>
              <a:rPr lang="en-US" sz="900" b="1" i="0" u="none" strike="noStrike" kern="1200" dirty="0">
                <a:solidFill>
                  <a:schemeClr val="tx1"/>
                </a:solidFill>
                <a:effectLst/>
                <a:latin typeface="Segoe UI Light" pitchFamily="34" charset="0"/>
                <a:ea typeface="+mn-ea"/>
                <a:cs typeface="+mn-cs"/>
              </a:rPr>
              <a:t>What data does Azure Monitor collect?</a:t>
            </a:r>
          </a:p>
          <a:p>
            <a:r>
              <a:rPr lang="en-US" sz="900" b="0" i="0" u="none" strike="noStrike" kern="1200" dirty="0">
                <a:solidFill>
                  <a:schemeClr val="tx1"/>
                </a:solidFill>
                <a:effectLst/>
                <a:latin typeface="Segoe UI Light" pitchFamily="34" charset="0"/>
                <a:ea typeface="+mn-ea"/>
                <a:cs typeface="+mn-cs"/>
              </a:rPr>
              <a:t>Azure Monitor can collect data from a variety of sources. You can think of monitoring data for your applications in tiers ranging from your application, any operating system and services it relies on, down to the platform itself. Azure Monitor collects data from each of the following tiers:</a:t>
            </a:r>
          </a:p>
          <a:p>
            <a:r>
              <a:rPr lang="en-US" sz="900" b="1" i="0" u="none" strike="noStrike" kern="1200" dirty="0">
                <a:solidFill>
                  <a:schemeClr val="tx1"/>
                </a:solidFill>
                <a:effectLst/>
                <a:latin typeface="Segoe UI Light" pitchFamily="34" charset="0"/>
                <a:ea typeface="+mn-ea"/>
                <a:cs typeface="+mn-cs"/>
              </a:rPr>
              <a:t>Application monitoring data</a:t>
            </a:r>
            <a:r>
              <a:rPr lang="en-US" sz="900" b="0" i="0" u="none" strike="noStrike" kern="1200" dirty="0">
                <a:solidFill>
                  <a:schemeClr val="tx1"/>
                </a:solidFill>
                <a:effectLst/>
                <a:latin typeface="Segoe UI Light" pitchFamily="34" charset="0"/>
                <a:ea typeface="+mn-ea"/>
                <a:cs typeface="+mn-cs"/>
              </a:rPr>
              <a:t>: Data about the performance and functionality of the code you have written, regardless of its platform.</a:t>
            </a:r>
          </a:p>
          <a:p>
            <a:r>
              <a:rPr lang="en-US" sz="900" b="1" i="0" u="none" strike="noStrike" kern="1200" dirty="0">
                <a:solidFill>
                  <a:schemeClr val="tx1"/>
                </a:solidFill>
                <a:effectLst/>
                <a:latin typeface="Segoe UI Light" pitchFamily="34" charset="0"/>
                <a:ea typeface="+mn-ea"/>
                <a:cs typeface="+mn-cs"/>
              </a:rPr>
              <a:t>Guest OS monitoring data</a:t>
            </a:r>
            <a:r>
              <a:rPr lang="en-US" sz="900" b="0" i="0" u="none" strike="noStrike" kern="1200" dirty="0">
                <a:solidFill>
                  <a:schemeClr val="tx1"/>
                </a:solidFill>
                <a:effectLst/>
                <a:latin typeface="Segoe UI Light" pitchFamily="34" charset="0"/>
                <a:ea typeface="+mn-ea"/>
                <a:cs typeface="+mn-cs"/>
              </a:rPr>
              <a:t>: Data about the operating system on which your application is running. This could be running in Azure, another cloud, or on-premises. </a:t>
            </a:r>
          </a:p>
          <a:p>
            <a:r>
              <a:rPr lang="en-US" sz="900" b="1" i="0" u="none" strike="noStrike" kern="1200" dirty="0">
                <a:solidFill>
                  <a:schemeClr val="tx1"/>
                </a:solidFill>
                <a:effectLst/>
                <a:latin typeface="Segoe UI Light" pitchFamily="34" charset="0"/>
                <a:ea typeface="+mn-ea"/>
                <a:cs typeface="+mn-cs"/>
              </a:rPr>
              <a:t>Azure resource monitoring data</a:t>
            </a:r>
            <a:r>
              <a:rPr lang="en-US" sz="900" b="0" i="0" u="none" strike="noStrike" kern="1200" dirty="0">
                <a:solidFill>
                  <a:schemeClr val="tx1"/>
                </a:solidFill>
                <a:effectLst/>
                <a:latin typeface="Segoe UI Light" pitchFamily="34" charset="0"/>
                <a:ea typeface="+mn-ea"/>
                <a:cs typeface="+mn-cs"/>
              </a:rPr>
              <a:t>: Data about the operation of an Azure resource.</a:t>
            </a:r>
          </a:p>
          <a:p>
            <a:r>
              <a:rPr lang="en-US" sz="900" b="1" i="0" u="none" strike="noStrike" kern="1200" dirty="0">
                <a:solidFill>
                  <a:schemeClr val="tx1"/>
                </a:solidFill>
                <a:effectLst/>
                <a:latin typeface="Segoe UI Light" pitchFamily="34" charset="0"/>
                <a:ea typeface="+mn-ea"/>
                <a:cs typeface="+mn-cs"/>
              </a:rPr>
              <a:t>Azure subscription monitoring data</a:t>
            </a:r>
            <a:r>
              <a:rPr lang="en-US" sz="900" b="0" i="0" u="none" strike="noStrike" kern="1200" dirty="0">
                <a:solidFill>
                  <a:schemeClr val="tx1"/>
                </a:solidFill>
                <a:effectLst/>
                <a:latin typeface="Segoe UI Light" pitchFamily="34" charset="0"/>
                <a:ea typeface="+mn-ea"/>
                <a:cs typeface="+mn-cs"/>
              </a:rPr>
              <a:t>: Data about the operation and management of an Azure subscription, as well as data about the health and operation of Azure itself. </a:t>
            </a:r>
          </a:p>
          <a:p>
            <a:r>
              <a:rPr lang="en-US" sz="900" b="1" i="0" u="none" strike="noStrike" kern="1200" dirty="0">
                <a:solidFill>
                  <a:schemeClr val="tx1"/>
                </a:solidFill>
                <a:effectLst/>
                <a:latin typeface="Segoe UI Light" pitchFamily="34" charset="0"/>
                <a:ea typeface="+mn-ea"/>
                <a:cs typeface="+mn-cs"/>
              </a:rPr>
              <a:t>Azure tenant monitoring data</a:t>
            </a:r>
            <a:r>
              <a:rPr lang="en-US" sz="900" b="0" i="0" u="none" strike="noStrike" kern="1200" dirty="0">
                <a:solidFill>
                  <a:schemeClr val="tx1"/>
                </a:solidFill>
                <a:effectLst/>
                <a:latin typeface="Segoe UI Light" pitchFamily="34" charset="0"/>
                <a:ea typeface="+mn-ea"/>
                <a:cs typeface="+mn-cs"/>
              </a:rPr>
              <a:t>: Data about the operation of tenant-level Azure services, such as Azure Active Directory.</a:t>
            </a: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3551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an Auditing and Monitoring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Define logical groupings (tags) for resources to be monitored; determine levels and storage locations for logs; plan for integration with monitoring tools; </a:t>
            </a:r>
            <a:r>
              <a:rPr lang="en-US" sz="900" b="1" u="none" strike="noStrike" kern="1200" dirty="0">
                <a:solidFill>
                  <a:schemeClr val="tx1"/>
                </a:solidFill>
                <a:effectLst/>
                <a:latin typeface="Segoe UI Light" pitchFamily="34" charset="0"/>
                <a:ea typeface="+mn-ea"/>
                <a:cs typeface="+mn-cs"/>
              </a:rPr>
              <a:t>recommend appropriate monitoring tool(s) for a solution;</a:t>
            </a:r>
            <a:r>
              <a:rPr lang="en-US" sz="900" u="none" strike="noStrike" kern="1200" dirty="0">
                <a:solidFill>
                  <a:schemeClr val="tx1"/>
                </a:solidFill>
                <a:effectLst/>
                <a:latin typeface="Segoe UI Light" pitchFamily="34" charset="0"/>
                <a:ea typeface="+mn-ea"/>
                <a:cs typeface="+mn-cs"/>
              </a:rPr>
              <a:t> specify mechanism for event routing and escalation; design auditing for compliance requirements; design auditing policies and traceability requirements </a:t>
            </a:r>
          </a:p>
          <a:p>
            <a:r>
              <a:rPr lang="en-US" sz="900" b="1" i="0" u="none" strike="noStrike" kern="1200" dirty="0">
                <a:solidFill>
                  <a:schemeClr val="tx1"/>
                </a:solidFill>
                <a:effectLst/>
                <a:latin typeface="Segoe UI Light" pitchFamily="34" charset="0"/>
                <a:ea typeface="+mn-ea"/>
                <a:cs typeface="+mn-cs"/>
              </a:rPr>
              <a:t>What data does Azure Monitor collect?</a:t>
            </a:r>
          </a:p>
          <a:p>
            <a:r>
              <a:rPr lang="en-US" sz="900" b="0" i="0" u="none" strike="noStrike" kern="1200" dirty="0">
                <a:solidFill>
                  <a:schemeClr val="tx1"/>
                </a:solidFill>
                <a:effectLst/>
                <a:latin typeface="Segoe UI Light" pitchFamily="34" charset="0"/>
                <a:ea typeface="+mn-ea"/>
                <a:cs typeface="+mn-cs"/>
              </a:rPr>
              <a:t>Azure Monitor can collect data from a variety of sources. You can think of monitoring data for your applications in tiers ranging from your application, any operating system and services it relies on, down to the platform itself. Azure Monitor collects data from each of the following tiers:</a:t>
            </a:r>
          </a:p>
          <a:p>
            <a:r>
              <a:rPr lang="en-US" sz="900" b="1" i="0" u="none" strike="noStrike" kern="1200" dirty="0">
                <a:solidFill>
                  <a:schemeClr val="tx1"/>
                </a:solidFill>
                <a:effectLst/>
                <a:latin typeface="Segoe UI Light" pitchFamily="34" charset="0"/>
                <a:ea typeface="+mn-ea"/>
                <a:cs typeface="+mn-cs"/>
              </a:rPr>
              <a:t>Application monitoring data</a:t>
            </a:r>
            <a:r>
              <a:rPr lang="en-US" sz="900" b="0" i="0" u="none" strike="noStrike" kern="1200" dirty="0">
                <a:solidFill>
                  <a:schemeClr val="tx1"/>
                </a:solidFill>
                <a:effectLst/>
                <a:latin typeface="Segoe UI Light" pitchFamily="34" charset="0"/>
                <a:ea typeface="+mn-ea"/>
                <a:cs typeface="+mn-cs"/>
              </a:rPr>
              <a:t>: Data about the performance and functionality of the code you have written, regardless of its platform.</a:t>
            </a:r>
          </a:p>
          <a:p>
            <a:r>
              <a:rPr lang="en-US" sz="900" b="1" i="0" u="none" strike="noStrike" kern="1200" dirty="0">
                <a:solidFill>
                  <a:schemeClr val="tx1"/>
                </a:solidFill>
                <a:effectLst/>
                <a:latin typeface="Segoe UI Light" pitchFamily="34" charset="0"/>
                <a:ea typeface="+mn-ea"/>
                <a:cs typeface="+mn-cs"/>
              </a:rPr>
              <a:t>Guest OS monitoring data</a:t>
            </a:r>
            <a:r>
              <a:rPr lang="en-US" sz="900" b="0" i="0" u="none" strike="noStrike" kern="1200" dirty="0">
                <a:solidFill>
                  <a:schemeClr val="tx1"/>
                </a:solidFill>
                <a:effectLst/>
                <a:latin typeface="Segoe UI Light" pitchFamily="34" charset="0"/>
                <a:ea typeface="+mn-ea"/>
                <a:cs typeface="+mn-cs"/>
              </a:rPr>
              <a:t>: Data about the operating system on which your application is running. This could be running in Azure, another cloud, or on-premises. </a:t>
            </a:r>
          </a:p>
          <a:p>
            <a:r>
              <a:rPr lang="en-US" sz="900" b="1" i="0" u="none" strike="noStrike" kern="1200" dirty="0">
                <a:solidFill>
                  <a:schemeClr val="tx1"/>
                </a:solidFill>
                <a:effectLst/>
                <a:latin typeface="Segoe UI Light" pitchFamily="34" charset="0"/>
                <a:ea typeface="+mn-ea"/>
                <a:cs typeface="+mn-cs"/>
              </a:rPr>
              <a:t>Azure resource monitoring data</a:t>
            </a:r>
            <a:r>
              <a:rPr lang="en-US" sz="900" b="0" i="0" u="none" strike="noStrike" kern="1200" dirty="0">
                <a:solidFill>
                  <a:schemeClr val="tx1"/>
                </a:solidFill>
                <a:effectLst/>
                <a:latin typeface="Segoe UI Light" pitchFamily="34" charset="0"/>
                <a:ea typeface="+mn-ea"/>
                <a:cs typeface="+mn-cs"/>
              </a:rPr>
              <a:t>: Data about the operation of an Azure resource.</a:t>
            </a:r>
          </a:p>
          <a:p>
            <a:r>
              <a:rPr lang="en-US" sz="900" b="1" i="0" u="none" strike="noStrike" kern="1200" dirty="0">
                <a:solidFill>
                  <a:schemeClr val="tx1"/>
                </a:solidFill>
                <a:effectLst/>
                <a:latin typeface="Segoe UI Light" pitchFamily="34" charset="0"/>
                <a:ea typeface="+mn-ea"/>
                <a:cs typeface="+mn-cs"/>
              </a:rPr>
              <a:t>Azure subscription monitoring data</a:t>
            </a:r>
            <a:r>
              <a:rPr lang="en-US" sz="900" b="0" i="0" u="none" strike="noStrike" kern="1200" dirty="0">
                <a:solidFill>
                  <a:schemeClr val="tx1"/>
                </a:solidFill>
                <a:effectLst/>
                <a:latin typeface="Segoe UI Light" pitchFamily="34" charset="0"/>
                <a:ea typeface="+mn-ea"/>
                <a:cs typeface="+mn-cs"/>
              </a:rPr>
              <a:t>: Data about the operation and management of an Azure subscription, as well as data about the health and operation of Azure itself. </a:t>
            </a:r>
          </a:p>
          <a:p>
            <a:r>
              <a:rPr lang="en-US" sz="900" b="1" i="0" u="none" strike="noStrike" kern="1200" dirty="0">
                <a:solidFill>
                  <a:schemeClr val="tx1"/>
                </a:solidFill>
                <a:effectLst/>
                <a:latin typeface="Segoe UI Light" pitchFamily="34" charset="0"/>
                <a:ea typeface="+mn-ea"/>
                <a:cs typeface="+mn-cs"/>
              </a:rPr>
              <a:t>Azure tenant monitoring data</a:t>
            </a:r>
            <a:r>
              <a:rPr lang="en-US" sz="900" b="0" i="0" u="none" strike="noStrike" kern="1200" dirty="0">
                <a:solidFill>
                  <a:schemeClr val="tx1"/>
                </a:solidFill>
                <a:effectLst/>
                <a:latin typeface="Segoe UI Light" pitchFamily="34" charset="0"/>
                <a:ea typeface="+mn-ea"/>
                <a:cs typeface="+mn-cs"/>
              </a:rPr>
              <a:t>: Data about the operation of tenant-level Azure services, such as Azure Active Directory.</a:t>
            </a: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838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1001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Identity Management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Choose an identity management approach; design an identity delegation strategy, identity repository (including directory, application, systems, etc.); design self-service </a:t>
            </a:r>
            <a:r>
              <a:rPr lang="en-US" sz="900" b="1" u="none" strike="noStrike" kern="1200" dirty="0">
                <a:solidFill>
                  <a:schemeClr val="tx1"/>
                </a:solidFill>
                <a:effectLst/>
                <a:latin typeface="Segoe UI Light" pitchFamily="34" charset="0"/>
                <a:ea typeface="+mn-ea"/>
                <a:cs typeface="+mn-cs"/>
              </a:rPr>
              <a:t>identity management and user and persona provisioning; define personas and roles; recommend appropriate access control strategy (e.g., attribute-based, discretionary access, history-based, identity-based, mandatory, organization-based, role-based, rule-based, responsibility-based)</a:t>
            </a:r>
            <a:endParaRPr lang="en-US" sz="900" b="0" u="none" strike="noStrike" kern="1200" dirty="0">
              <a:solidFill>
                <a:schemeClr val="tx1"/>
              </a:solidFill>
              <a:effectLst/>
              <a:latin typeface="Segoe UI Light" pitchFamily="34" charset="0"/>
              <a:ea typeface="+mn-ea"/>
              <a:cs typeface="+mn-cs"/>
            </a:endParaRPr>
          </a:p>
          <a:p>
            <a:pPr lvl="1" fontAlgn="base"/>
            <a:r>
              <a:rPr lang="en-US" sz="900" b="0" u="none" strike="noStrike" kern="1200" dirty="0">
                <a:solidFill>
                  <a:schemeClr val="tx1"/>
                </a:solidFill>
                <a:effectLst/>
                <a:latin typeface="Segoe UI Light" pitchFamily="34" charset="0"/>
                <a:ea typeface="+mn-ea"/>
                <a:cs typeface="+mn-cs"/>
              </a:rPr>
              <a:t>* requires P1 license</a:t>
            </a:r>
            <a:endParaRPr lang="en-US" sz="900" b="1"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4760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Authentication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Choose an authentication approach; design a single-sign on approach; design for IPSec, logon, multi-factor, network access, and remote authentication</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268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Authentication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Choose an authentication approach; design a single-sign on approach; design for IPSec, logon, multi-factor, network access, and remote authentication</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804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Authorization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Choose an authorization approach; define access permissions and privileges; design secure delegated access (e.g., </a:t>
            </a:r>
            <a:r>
              <a:rPr lang="en-US" sz="900" u="none" strike="noStrike" kern="1200" dirty="0" err="1">
                <a:solidFill>
                  <a:schemeClr val="tx1"/>
                </a:solidFill>
                <a:effectLst/>
                <a:latin typeface="Segoe UI Light" pitchFamily="34" charset="0"/>
                <a:ea typeface="+mn-ea"/>
                <a:cs typeface="+mn-cs"/>
              </a:rPr>
              <a:t>oAuth</a:t>
            </a:r>
            <a:r>
              <a:rPr lang="en-US" sz="900" u="none" strike="noStrike" kern="1200" dirty="0">
                <a:solidFill>
                  <a:schemeClr val="tx1"/>
                </a:solidFill>
                <a:effectLst/>
                <a:latin typeface="Segoe UI Light" pitchFamily="34" charset="0"/>
                <a:ea typeface="+mn-ea"/>
                <a:cs typeface="+mn-cs"/>
              </a:rPr>
              <a:t>, OpenID, etc.); recommend when </a:t>
            </a:r>
          </a:p>
          <a:p>
            <a:pPr marL="109306" lvl="1" indent="0" fontAlgn="base">
              <a:buNone/>
            </a:pPr>
            <a:r>
              <a:rPr lang="en-US" sz="900" u="none" strike="noStrike" kern="1200" dirty="0">
                <a:solidFill>
                  <a:schemeClr val="tx1"/>
                </a:solidFill>
                <a:effectLst/>
                <a:latin typeface="Segoe UI Light" pitchFamily="34" charset="0"/>
                <a:ea typeface="+mn-ea"/>
                <a:cs typeface="+mn-cs"/>
              </a:rPr>
              <a:t>and how to use API Keys.</a:t>
            </a:r>
          </a:p>
          <a:p>
            <a:pPr marL="109306" lvl="1" indent="0" fontAlgn="base">
              <a:buNone/>
            </a:pPr>
            <a:endParaRPr lang="en-US" sz="900" u="none" strike="noStrike" kern="1200" dirty="0">
              <a:solidFill>
                <a:schemeClr val="tx1"/>
              </a:solidFill>
              <a:effectLst/>
              <a:latin typeface="Segoe UI Light" pitchFamily="34" charset="0"/>
              <a:ea typeface="+mn-ea"/>
              <a:cs typeface="+mn-cs"/>
            </a:endParaRPr>
          </a:p>
          <a:p>
            <a:pPr marL="109306" lvl="1" indent="0" fontAlgn="base">
              <a:buNone/>
            </a:pPr>
            <a:r>
              <a:rPr lang="en-US" sz="900" b="0" i="1" u="none" strike="noStrike" kern="1200" dirty="0">
                <a:solidFill>
                  <a:schemeClr val="tx1"/>
                </a:solidFill>
                <a:effectLst/>
                <a:latin typeface="Segoe UI Light" pitchFamily="34" charset="0"/>
                <a:ea typeface="+mn-ea"/>
                <a:cs typeface="+mn-cs"/>
              </a:rPr>
              <a:t>Authorization</a:t>
            </a:r>
            <a:r>
              <a:rPr lang="en-US" sz="900" b="0" i="0" u="none" strike="noStrike" kern="1200" dirty="0">
                <a:solidFill>
                  <a:schemeClr val="tx1"/>
                </a:solidFill>
                <a:effectLst/>
                <a:latin typeface="Segoe UI Light" pitchFamily="34" charset="0"/>
                <a:ea typeface="+mn-ea"/>
                <a:cs typeface="+mn-cs"/>
              </a:rPr>
              <a:t> is the act of granting an authenticated security principal permission to do something. It specifies what data you're allowed to access and what you can do with it.</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799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for Risk Prevention for Identity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a risk assessment strategy (e.g., </a:t>
            </a:r>
            <a:r>
              <a:rPr lang="en-US" sz="900" b="1" u="none" strike="noStrike" kern="1200" dirty="0">
                <a:solidFill>
                  <a:schemeClr val="tx1"/>
                </a:solidFill>
                <a:effectLst/>
                <a:latin typeface="Segoe UI Light" pitchFamily="34" charset="0"/>
                <a:ea typeface="+mn-ea"/>
                <a:cs typeface="+mn-cs"/>
              </a:rPr>
              <a:t>access reviews</a:t>
            </a:r>
            <a:r>
              <a:rPr lang="en-US" sz="900" u="none" strike="noStrike" kern="1200" dirty="0">
                <a:solidFill>
                  <a:schemeClr val="tx1"/>
                </a:solidFill>
                <a:effectLst/>
                <a:latin typeface="Segoe UI Light" pitchFamily="34" charset="0"/>
                <a:ea typeface="+mn-ea"/>
                <a:cs typeface="+mn-cs"/>
              </a:rPr>
              <a:t>, RBAC policies, physical access); evaluate agreements involving services or products from vendors and contractors; update solution design to address and mitigate changes to existing security policies, standards, guidelines and procedures</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1" i="0" u="none" strike="noStrike" kern="1200" dirty="0">
                <a:solidFill>
                  <a:schemeClr val="tx1"/>
                </a:solidFill>
                <a:effectLst/>
                <a:latin typeface="Segoe UI Light" pitchFamily="34" charset="0"/>
                <a:ea typeface="+mn-ea"/>
                <a:cs typeface="+mn-cs"/>
              </a:rPr>
              <a:t>Azure Active Directory (Azure AD) Access Reviews </a:t>
            </a:r>
            <a:r>
              <a:rPr lang="en-US" sz="900" b="0" i="0" u="none" strike="noStrike" kern="1200" dirty="0">
                <a:solidFill>
                  <a:schemeClr val="tx1"/>
                </a:solidFill>
                <a:effectLst/>
                <a:latin typeface="Segoe UI Light" pitchFamily="34" charset="0"/>
                <a:ea typeface="+mn-ea"/>
                <a:cs typeface="+mn-cs"/>
              </a:rPr>
              <a:t>enable organizations to efficiently manage group memberships, access to enterprise applications, and role assignments. User's access can be reviewed on a regular basis to make sure only the right people have continued access.</a:t>
            </a:r>
            <a:endParaRPr lang="en-US" sz="90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u="none" strike="noStrike" kern="1200" dirty="0">
                <a:solidFill>
                  <a:schemeClr val="tx1"/>
                </a:solidFill>
                <a:effectLst/>
                <a:latin typeface="Segoe UI Light" pitchFamily="34" charset="0"/>
                <a:ea typeface="+mn-ea"/>
                <a:cs typeface="+mn-cs"/>
              </a:rPr>
              <a:t>THINGS you can do…</a:t>
            </a:r>
          </a:p>
          <a:p>
            <a:r>
              <a:rPr lang="en-US" sz="900" b="0" i="0" u="sng" strike="noStrike" kern="1200" dirty="0">
                <a:solidFill>
                  <a:schemeClr val="tx1"/>
                </a:solidFill>
                <a:effectLst/>
                <a:latin typeface="Segoe UI Light" pitchFamily="34" charset="0"/>
                <a:ea typeface="+mn-ea"/>
                <a:cs typeface="+mn-cs"/>
                <a:hlinkClick r:id="rId3"/>
              </a:rPr>
              <a:t>Manage user access with Azure AD access reviews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hlinkClick r:id="rId4"/>
              </a:rPr>
              <a:t>Manage guest access with Azure AD access reviews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hlinkClick r:id="rId5"/>
              </a:rPr>
              <a:t>Manage programs and controls for Azure AD access reviews</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hlinkClick r:id="rId6"/>
              </a:rPr>
              <a:t>Create an access review for members of a group or access to an application</a:t>
            </a:r>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hlinkClick r:id="rId7"/>
              </a:rPr>
              <a:t>Create an access review of users in an Azure AD administrative role</a:t>
            </a:r>
            <a:endParaRPr lang="en-US" sz="900" b="0" i="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588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Monitoring Strategy for Identity and Security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for alert notifications; design an alert and metrics strategy; </a:t>
            </a:r>
            <a:r>
              <a:rPr lang="en-US" sz="900" b="1" u="none" strike="noStrike" kern="1200" dirty="0">
                <a:solidFill>
                  <a:schemeClr val="tx1"/>
                </a:solidFill>
                <a:effectLst/>
                <a:latin typeface="Segoe UI Light" pitchFamily="34" charset="0"/>
                <a:ea typeface="+mn-ea"/>
                <a:cs typeface="+mn-cs"/>
              </a:rPr>
              <a:t>recommend authentication monitors</a:t>
            </a:r>
          </a:p>
          <a:p>
            <a:r>
              <a:rPr lang="en-US" sz="900" b="1" i="0" u="none" strike="noStrike" kern="1200" dirty="0">
                <a:solidFill>
                  <a:schemeClr val="tx1"/>
                </a:solidFill>
                <a:effectLst/>
                <a:latin typeface="Segoe UI Light" pitchFamily="34" charset="0"/>
                <a:ea typeface="+mn-ea"/>
                <a:cs typeface="+mn-cs"/>
              </a:rPr>
              <a:t>Activity</a:t>
            </a:r>
            <a:r>
              <a:rPr lang="en-US" sz="900" b="0" i="0" u="none" strike="noStrike" kern="1200" dirty="0">
                <a:solidFill>
                  <a:schemeClr val="tx1"/>
                </a:solidFill>
                <a:effectLst/>
                <a:latin typeface="Segoe UI Light" pitchFamily="34" charset="0"/>
                <a:ea typeface="+mn-ea"/>
                <a:cs typeface="+mn-cs"/>
              </a:rPr>
              <a:t> </a:t>
            </a:r>
          </a:p>
          <a:p>
            <a:pPr lvl="1"/>
            <a:r>
              <a:rPr lang="en-US" sz="900" b="1" i="0" u="none" strike="noStrike" kern="1200" dirty="0">
                <a:solidFill>
                  <a:schemeClr val="tx1"/>
                </a:solidFill>
                <a:effectLst/>
                <a:latin typeface="Segoe UI Light" pitchFamily="34" charset="0"/>
                <a:ea typeface="+mn-ea"/>
                <a:cs typeface="+mn-cs"/>
              </a:rPr>
              <a:t>Sign-ins</a:t>
            </a:r>
            <a:r>
              <a:rPr lang="en-US" sz="900" b="0" i="0" u="none" strike="noStrike" kern="1200" dirty="0">
                <a:solidFill>
                  <a:schemeClr val="tx1"/>
                </a:solidFill>
                <a:effectLst/>
                <a:latin typeface="Segoe UI Light" pitchFamily="34" charset="0"/>
                <a:ea typeface="+mn-ea"/>
                <a:cs typeface="+mn-cs"/>
              </a:rPr>
              <a:t> – The </a:t>
            </a:r>
            <a:r>
              <a:rPr lang="en-US" sz="900" b="0" i="0" u="none" strike="noStrike" kern="1200" dirty="0">
                <a:solidFill>
                  <a:schemeClr val="tx1"/>
                </a:solidFill>
                <a:effectLst/>
                <a:latin typeface="Segoe UI Light" pitchFamily="34" charset="0"/>
                <a:ea typeface="+mn-ea"/>
                <a:cs typeface="+mn-cs"/>
                <a:hlinkClick r:id="rId3"/>
              </a:rPr>
              <a:t>sign-ins report</a:t>
            </a:r>
            <a:r>
              <a:rPr lang="en-US" sz="900" b="0" i="0" u="none" strike="noStrike" kern="1200" dirty="0">
                <a:solidFill>
                  <a:schemeClr val="tx1"/>
                </a:solidFill>
                <a:effectLst/>
                <a:latin typeface="Segoe UI Light" pitchFamily="34" charset="0"/>
                <a:ea typeface="+mn-ea"/>
                <a:cs typeface="+mn-cs"/>
              </a:rPr>
              <a:t> provides information about the usage of managed applications and user sign-in activities.</a:t>
            </a:r>
          </a:p>
          <a:p>
            <a:pPr lvl="1"/>
            <a:r>
              <a:rPr lang="en-US" sz="900" b="1" i="0" u="none" strike="noStrike" kern="1200" dirty="0">
                <a:solidFill>
                  <a:schemeClr val="tx1"/>
                </a:solidFill>
                <a:effectLst/>
                <a:latin typeface="Segoe UI Light" pitchFamily="34" charset="0"/>
                <a:ea typeface="+mn-ea"/>
                <a:cs typeface="+mn-cs"/>
              </a:rPr>
              <a:t>Audit logs</a:t>
            </a:r>
            <a:r>
              <a:rPr lang="en-US" sz="900" b="0" i="0" u="none" strike="noStrike" kern="1200" dirty="0">
                <a:solidFill>
                  <a:schemeClr val="tx1"/>
                </a:solidFill>
                <a:effectLst/>
                <a:latin typeface="Segoe UI Light" pitchFamily="34" charset="0"/>
                <a:ea typeface="+mn-ea"/>
                <a:cs typeface="+mn-cs"/>
              </a:rPr>
              <a:t> - Provides traceability through logs for all changes done by various features within Azure AD. Examples of audit logs include changes made to any resources within Azure AD like adding or removing users, apps, groups, roles and policies.</a:t>
            </a:r>
          </a:p>
          <a:p>
            <a:r>
              <a:rPr lang="en-US" sz="900" b="1" i="0" u="none" strike="noStrike" kern="1200" dirty="0">
                <a:solidFill>
                  <a:schemeClr val="tx1"/>
                </a:solidFill>
                <a:effectLst/>
                <a:latin typeface="Segoe UI Light" pitchFamily="34" charset="0"/>
                <a:ea typeface="+mn-ea"/>
                <a:cs typeface="+mn-cs"/>
              </a:rPr>
              <a:t>Security</a:t>
            </a:r>
            <a:r>
              <a:rPr lang="en-US" sz="900" b="0" i="0" u="none" strike="noStrike" kern="1200" dirty="0">
                <a:solidFill>
                  <a:schemeClr val="tx1"/>
                </a:solidFill>
                <a:effectLst/>
                <a:latin typeface="Segoe UI Light" pitchFamily="34" charset="0"/>
                <a:ea typeface="+mn-ea"/>
                <a:cs typeface="+mn-cs"/>
              </a:rPr>
              <a:t> </a:t>
            </a:r>
          </a:p>
          <a:p>
            <a:pPr lvl="1"/>
            <a:r>
              <a:rPr lang="en-US" sz="900" b="1" i="0" u="none" strike="noStrike" kern="1200" dirty="0">
                <a:solidFill>
                  <a:schemeClr val="tx1"/>
                </a:solidFill>
                <a:effectLst/>
                <a:latin typeface="Segoe UI Light" pitchFamily="34" charset="0"/>
                <a:ea typeface="+mn-ea"/>
                <a:cs typeface="+mn-cs"/>
              </a:rPr>
              <a:t>Risky sign-ins</a:t>
            </a:r>
            <a:r>
              <a:rPr lang="en-US" sz="900" b="0" i="0" u="none" strike="noStrike" kern="1200" dirty="0">
                <a:solidFill>
                  <a:schemeClr val="tx1"/>
                </a:solidFill>
                <a:effectLst/>
                <a:latin typeface="Segoe UI Light" pitchFamily="34" charset="0"/>
                <a:ea typeface="+mn-ea"/>
                <a:cs typeface="+mn-cs"/>
              </a:rPr>
              <a:t> - A </a:t>
            </a:r>
            <a:r>
              <a:rPr lang="en-US" sz="900" b="0" i="0" u="none" strike="noStrike" kern="1200" dirty="0">
                <a:solidFill>
                  <a:schemeClr val="tx1"/>
                </a:solidFill>
                <a:effectLst/>
                <a:latin typeface="Segoe UI Light" pitchFamily="34" charset="0"/>
                <a:ea typeface="+mn-ea"/>
                <a:cs typeface="+mn-cs"/>
                <a:hlinkClick r:id="rId4"/>
              </a:rPr>
              <a:t>risky sign-in</a:t>
            </a:r>
            <a:r>
              <a:rPr lang="en-US" sz="900" b="0" i="0" u="none" strike="noStrike" kern="1200" dirty="0">
                <a:solidFill>
                  <a:schemeClr val="tx1"/>
                </a:solidFill>
                <a:effectLst/>
                <a:latin typeface="Segoe UI Light" pitchFamily="34" charset="0"/>
                <a:ea typeface="+mn-ea"/>
                <a:cs typeface="+mn-cs"/>
              </a:rPr>
              <a:t> is an indicator for a sign-in attempt that might have been performed by someone who is not the legitimate owner of a user account. </a:t>
            </a:r>
          </a:p>
          <a:p>
            <a:pPr lvl="1"/>
            <a:r>
              <a:rPr lang="en-US" sz="900" b="1" i="0" u="none" strike="noStrike" kern="1200" dirty="0">
                <a:solidFill>
                  <a:schemeClr val="tx1"/>
                </a:solidFill>
                <a:effectLst/>
                <a:latin typeface="Segoe UI Light" pitchFamily="34" charset="0"/>
                <a:ea typeface="+mn-ea"/>
                <a:cs typeface="+mn-cs"/>
              </a:rPr>
              <a:t>Users flagged for risk</a:t>
            </a:r>
            <a:r>
              <a:rPr lang="en-US" sz="900" b="0" i="0" u="none" strike="noStrike" kern="1200" dirty="0">
                <a:solidFill>
                  <a:schemeClr val="tx1"/>
                </a:solidFill>
                <a:effectLst/>
                <a:latin typeface="Segoe UI Light" pitchFamily="34" charset="0"/>
                <a:ea typeface="+mn-ea"/>
                <a:cs typeface="+mn-cs"/>
              </a:rPr>
              <a:t> - A </a:t>
            </a:r>
            <a:r>
              <a:rPr lang="en-US" sz="900" b="0" i="0" u="none" strike="noStrike" kern="1200" dirty="0">
                <a:solidFill>
                  <a:schemeClr val="tx1"/>
                </a:solidFill>
                <a:effectLst/>
                <a:latin typeface="Segoe UI Light" pitchFamily="34" charset="0"/>
                <a:ea typeface="+mn-ea"/>
                <a:cs typeface="+mn-cs"/>
                <a:hlinkClick r:id="rId5"/>
              </a:rPr>
              <a:t>risky user</a:t>
            </a:r>
            <a:r>
              <a:rPr lang="en-US" sz="900" b="0" i="0" u="none" strike="noStrike" kern="1200" dirty="0">
                <a:solidFill>
                  <a:schemeClr val="tx1"/>
                </a:solidFill>
                <a:effectLst/>
                <a:latin typeface="Segoe UI Light" pitchFamily="34" charset="0"/>
                <a:ea typeface="+mn-ea"/>
                <a:cs typeface="+mn-cs"/>
              </a:rPr>
              <a:t> is an indicator for a user account that might have been compromised.</a:t>
            </a:r>
          </a:p>
          <a:p>
            <a:r>
              <a:rPr lang="en-US" sz="900" b="1" i="0" u="none" strike="noStrike" kern="1200" dirty="0">
                <a:solidFill>
                  <a:schemeClr val="tx1"/>
                </a:solidFill>
                <a:effectLst/>
                <a:latin typeface="Segoe UI Light" pitchFamily="34" charset="0"/>
                <a:ea typeface="+mn-ea"/>
                <a:cs typeface="+mn-cs"/>
              </a:rPr>
              <a:t>Who can access the data?</a:t>
            </a:r>
          </a:p>
          <a:p>
            <a:r>
              <a:rPr lang="en-US" sz="900" b="0" i="0" u="none" strike="noStrike" kern="1200" dirty="0">
                <a:solidFill>
                  <a:schemeClr val="tx1"/>
                </a:solidFill>
                <a:effectLst/>
                <a:latin typeface="Segoe UI Light" pitchFamily="34" charset="0"/>
                <a:ea typeface="+mn-ea"/>
                <a:cs typeface="+mn-cs"/>
              </a:rPr>
              <a:t>Users in the </a:t>
            </a:r>
            <a:r>
              <a:rPr lang="en-US" sz="900" b="1" i="0" u="none" strike="noStrike" kern="1200" dirty="0">
                <a:solidFill>
                  <a:schemeClr val="tx1"/>
                </a:solidFill>
                <a:effectLst/>
                <a:latin typeface="Segoe UI Light" pitchFamily="34" charset="0"/>
                <a:ea typeface="+mn-ea"/>
                <a:cs typeface="+mn-cs"/>
              </a:rPr>
              <a:t>Security </a:t>
            </a:r>
            <a:r>
              <a:rPr lang="en-US" sz="900" b="1" i="0" u="none" strike="noStrike" kern="1200" dirty="0" err="1">
                <a:solidFill>
                  <a:schemeClr val="tx1"/>
                </a:solidFill>
                <a:effectLst/>
                <a:latin typeface="Segoe UI Light" pitchFamily="34" charset="0"/>
                <a:ea typeface="+mn-ea"/>
                <a:cs typeface="+mn-cs"/>
              </a:rPr>
              <a:t>Admininistrator</a:t>
            </a:r>
            <a:r>
              <a:rPr lang="en-US" sz="900" b="0" i="0" u="none" strike="noStrike" kern="1200" dirty="0">
                <a:solidFill>
                  <a:schemeClr val="tx1"/>
                </a:solidFill>
                <a:effectLst/>
                <a:latin typeface="Segoe UI Light" pitchFamily="34" charset="0"/>
                <a:ea typeface="+mn-ea"/>
                <a:cs typeface="+mn-cs"/>
              </a:rPr>
              <a:t>, </a:t>
            </a:r>
            <a:r>
              <a:rPr lang="en-US" sz="900" b="1" i="0" u="none" strike="noStrike" kern="1200" dirty="0">
                <a:solidFill>
                  <a:schemeClr val="tx1"/>
                </a:solidFill>
                <a:effectLst/>
                <a:latin typeface="Segoe UI Light" pitchFamily="34" charset="0"/>
                <a:ea typeface="+mn-ea"/>
                <a:cs typeface="+mn-cs"/>
              </a:rPr>
              <a:t>Security Reader</a:t>
            </a:r>
            <a:r>
              <a:rPr lang="en-US" sz="900" b="0" i="0" u="none" strike="noStrike" kern="1200" dirty="0">
                <a:solidFill>
                  <a:schemeClr val="tx1"/>
                </a:solidFill>
                <a:effectLst/>
                <a:latin typeface="Segoe UI Light" pitchFamily="34" charset="0"/>
                <a:ea typeface="+mn-ea"/>
                <a:cs typeface="+mn-cs"/>
              </a:rPr>
              <a:t> or </a:t>
            </a:r>
            <a:r>
              <a:rPr lang="en-US" sz="900" b="1" i="0" u="none" strike="noStrike" kern="1200" dirty="0">
                <a:solidFill>
                  <a:schemeClr val="tx1"/>
                </a:solidFill>
                <a:effectLst/>
                <a:latin typeface="Segoe UI Light" pitchFamily="34" charset="0"/>
                <a:ea typeface="+mn-ea"/>
                <a:cs typeface="+mn-cs"/>
              </a:rPr>
              <a:t>Global Administrator</a:t>
            </a:r>
            <a:r>
              <a:rPr lang="en-US" sz="900" b="0" i="0" u="none" strike="noStrike" kern="1200" dirty="0">
                <a:solidFill>
                  <a:schemeClr val="tx1"/>
                </a:solidFill>
                <a:effectLst/>
                <a:latin typeface="Segoe UI Light" pitchFamily="34" charset="0"/>
                <a:ea typeface="+mn-ea"/>
                <a:cs typeface="+mn-cs"/>
              </a:rPr>
              <a:t> roles</a:t>
            </a:r>
          </a:p>
          <a:p>
            <a:r>
              <a:rPr lang="en-US" sz="900" b="0" i="0" u="none" strike="noStrike" kern="1200" dirty="0">
                <a:solidFill>
                  <a:schemeClr val="tx1"/>
                </a:solidFill>
                <a:effectLst/>
                <a:latin typeface="Segoe UI Light" pitchFamily="34" charset="0"/>
                <a:ea typeface="+mn-ea"/>
                <a:cs typeface="+mn-cs"/>
              </a:rPr>
              <a:t>In addition, all users (non-administrators) can see their own audit activities</a:t>
            </a:r>
          </a:p>
          <a:p>
            <a:r>
              <a:rPr lang="en-US" dirty="0"/>
              <a:t>https://docs.microsoft.com/en-us/azure/active-directory/reports-monitoring/concept-audit-logs#who-can-access-the-data</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2812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97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0313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Data Management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Choose between managed and unmanaged data store; choose between relational and non-relational databases; design data auditing and caching strategies; identify data attributes (e.g., relevancy, structure, frequency, size, durability, etc.); recommend Database Transaction Unit (DTU) sizing; design a data retention policy; design for data availability, consistency, and durability; design a data warehouse strategy</a:t>
            </a:r>
          </a:p>
          <a:p>
            <a:pPr lvl="1" fontAlgn="base"/>
            <a:endParaRPr lang="en-US" sz="900" u="none"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Caching is most effective when </a:t>
            </a:r>
            <a:r>
              <a:rPr lang="en-US" sz="900" b="0" i="0" u="none" strike="noStrike" kern="1200" dirty="0">
                <a:solidFill>
                  <a:schemeClr val="tx1"/>
                </a:solidFill>
                <a:effectLst/>
                <a:latin typeface="Segoe UI Light" pitchFamily="34" charset="0"/>
                <a:ea typeface="+mn-ea"/>
                <a:cs typeface="+mn-cs"/>
              </a:rPr>
              <a:t>a client instance repeatedly reads the same data, especially if all the following conditions apply to the original data store:</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It remains relatively static.</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It's slow compared to the speed of the cache.</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It's subject to a high level of contention.</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It's far away when network latency can cause access to be slow.</a:t>
            </a: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11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Data Protection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Recommend geographic data storage; design an encryption strategy for data at rest, for data in transmission, and for data in use; design a scalability strategy for data; design secure access to data; design a data loss prevention (DLP) policy</a:t>
            </a:r>
          </a:p>
          <a:p>
            <a:pPr marL="109306" lvl="1" indent="0" fontAlgn="base">
              <a:buNone/>
            </a:pPr>
            <a:endParaRPr lang="en-US" sz="90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feature automatically encrypts data in:</a:t>
            </a:r>
          </a:p>
          <a:p>
            <a:r>
              <a:rPr lang="en-US" sz="900" b="0" i="0" u="none" strike="noStrike" kern="1200" dirty="0">
                <a:solidFill>
                  <a:schemeClr val="tx1"/>
                </a:solidFill>
                <a:effectLst/>
                <a:latin typeface="Segoe UI Light" pitchFamily="34" charset="0"/>
                <a:ea typeface="+mn-ea"/>
                <a:cs typeface="+mn-cs"/>
              </a:rPr>
              <a:t>Azure storage services:</a:t>
            </a:r>
          </a:p>
          <a:p>
            <a:pPr lvl="1"/>
            <a:r>
              <a:rPr lang="en-US" sz="900" b="0" i="0" u="none" strike="noStrike" kern="1200" dirty="0">
                <a:solidFill>
                  <a:schemeClr val="tx1"/>
                </a:solidFill>
                <a:effectLst/>
                <a:latin typeface="Segoe UI Light" pitchFamily="34" charset="0"/>
                <a:ea typeface="+mn-ea"/>
                <a:cs typeface="+mn-cs"/>
              </a:rPr>
              <a:t>Azure Managed Disks</a:t>
            </a:r>
          </a:p>
          <a:p>
            <a:pPr lvl="1"/>
            <a:r>
              <a:rPr lang="en-US" sz="900" b="0" i="0" u="none" strike="noStrike" kern="1200" dirty="0">
                <a:solidFill>
                  <a:schemeClr val="tx1"/>
                </a:solidFill>
                <a:effectLst/>
                <a:latin typeface="Segoe UI Light" pitchFamily="34" charset="0"/>
                <a:ea typeface="+mn-ea"/>
                <a:cs typeface="+mn-cs"/>
              </a:rPr>
              <a:t>Azure Blob storage</a:t>
            </a:r>
          </a:p>
          <a:p>
            <a:pPr lvl="1"/>
            <a:r>
              <a:rPr lang="en-US" sz="900" b="0" i="0" u="none" strike="noStrike" kern="1200" dirty="0">
                <a:solidFill>
                  <a:schemeClr val="tx1"/>
                </a:solidFill>
                <a:effectLst/>
                <a:latin typeface="Segoe UI Light" pitchFamily="34" charset="0"/>
                <a:ea typeface="+mn-ea"/>
                <a:cs typeface="+mn-cs"/>
              </a:rPr>
              <a:t>Azure Files</a:t>
            </a:r>
          </a:p>
          <a:p>
            <a:pPr lvl="1"/>
            <a:r>
              <a:rPr lang="en-US" sz="900" b="0" i="0" u="none" strike="noStrike" kern="1200" dirty="0">
                <a:solidFill>
                  <a:schemeClr val="tx1"/>
                </a:solidFill>
                <a:effectLst/>
                <a:latin typeface="Segoe UI Light" pitchFamily="34" charset="0"/>
                <a:ea typeface="+mn-ea"/>
                <a:cs typeface="+mn-cs"/>
              </a:rPr>
              <a:t>Azure Queue storage</a:t>
            </a:r>
          </a:p>
          <a:p>
            <a:pPr lvl="1"/>
            <a:r>
              <a:rPr lang="en-US" sz="900" b="0" i="0" u="none" strike="noStrike" kern="1200" dirty="0">
                <a:solidFill>
                  <a:schemeClr val="tx1"/>
                </a:solidFill>
                <a:effectLst/>
                <a:latin typeface="Segoe UI Light" pitchFamily="34" charset="0"/>
                <a:ea typeface="+mn-ea"/>
                <a:cs typeface="+mn-cs"/>
              </a:rPr>
              <a:t>Azure Table storage. </a:t>
            </a:r>
          </a:p>
          <a:p>
            <a:r>
              <a:rPr lang="en-US" sz="900" b="0" i="0" u="none" strike="noStrike" kern="1200" dirty="0">
                <a:solidFill>
                  <a:schemeClr val="tx1"/>
                </a:solidFill>
                <a:effectLst/>
                <a:latin typeface="Segoe UI Light" pitchFamily="34" charset="0"/>
                <a:ea typeface="+mn-ea"/>
                <a:cs typeface="+mn-cs"/>
              </a:rPr>
              <a:t>Both performance tiers (Standard and Premium).</a:t>
            </a:r>
          </a:p>
          <a:p>
            <a:r>
              <a:rPr lang="en-US" sz="900" b="0" i="0" u="none" strike="noStrike" kern="1200" dirty="0">
                <a:solidFill>
                  <a:schemeClr val="tx1"/>
                </a:solidFill>
                <a:effectLst/>
                <a:latin typeface="Segoe UI Light" pitchFamily="34" charset="0"/>
                <a:ea typeface="+mn-ea"/>
                <a:cs typeface="+mn-cs"/>
              </a:rPr>
              <a:t>Both deployment models (Azure Resource Manager and classic).</a:t>
            </a:r>
          </a:p>
          <a:p>
            <a:r>
              <a:rPr lang="en-US" sz="900" b="0" i="0" u="none" strike="noStrike" kern="1200" dirty="0">
                <a:solidFill>
                  <a:schemeClr val="tx1"/>
                </a:solidFill>
                <a:effectLst/>
                <a:latin typeface="Segoe UI Light" pitchFamily="34" charset="0"/>
                <a:ea typeface="+mn-ea"/>
                <a:cs typeface="+mn-cs"/>
              </a:rPr>
              <a:t>Storage Service Encryption does not affect the performance of Azure storage services.</a:t>
            </a:r>
          </a:p>
          <a:p>
            <a:pPr lvl="1" fontAlgn="base"/>
            <a:endParaRPr lang="en-US" sz="90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03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and Document Data Flows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Identify data flow requirements; create a data flow diagram; design a data flow to meet business requirements; design a </a:t>
            </a:r>
            <a:r>
              <a:rPr lang="en-US" sz="900" b="1" u="none" strike="noStrike" kern="1200" dirty="0">
                <a:solidFill>
                  <a:schemeClr val="tx1"/>
                </a:solidFill>
                <a:effectLst/>
                <a:latin typeface="Segoe UI Light" pitchFamily="34" charset="0"/>
                <a:ea typeface="+mn-ea"/>
                <a:cs typeface="+mn-cs"/>
              </a:rPr>
              <a:t>data import and export strategy</a:t>
            </a:r>
          </a:p>
          <a:p>
            <a:pPr lvl="1" fontAlgn="base"/>
            <a:endParaRPr lang="en-US" sz="900" b="1" u="none" strike="noStrike" kern="1200" dirty="0">
              <a:solidFill>
                <a:schemeClr val="tx1"/>
              </a:solidFill>
              <a:effectLst/>
              <a:latin typeface="Segoe UI Light" pitchFamily="34" charset="0"/>
              <a:ea typeface="+mn-ea"/>
              <a:cs typeface="+mn-cs"/>
            </a:endParaRPr>
          </a:p>
          <a:p>
            <a:pPr lvl="1" fontAlgn="base"/>
            <a:r>
              <a:rPr lang="en-US" sz="900" b="1" u="none" strike="noStrike" kern="1200" dirty="0">
                <a:solidFill>
                  <a:schemeClr val="tx1"/>
                </a:solidFill>
                <a:effectLst/>
                <a:latin typeface="Segoe UI Light" pitchFamily="34" charset="0"/>
                <a:ea typeface="+mn-ea"/>
                <a:cs typeface="+mn-cs"/>
              </a:rPr>
              <a:t>DATA BOX</a:t>
            </a:r>
            <a:r>
              <a:rPr lang="en-US" sz="900" b="0" u="none" strike="noStrike" kern="1200" dirty="0">
                <a:solidFill>
                  <a:schemeClr val="tx1"/>
                </a:solidFill>
                <a:effectLst/>
                <a:latin typeface="Segoe UI Light" pitchFamily="34" charset="0"/>
                <a:ea typeface="+mn-ea"/>
                <a:cs typeface="+mn-cs"/>
              </a:rPr>
              <a:t>  </a:t>
            </a:r>
          </a:p>
          <a:p>
            <a:pPr lvl="1" fontAlgn="base"/>
            <a:r>
              <a:rPr lang="en-US" sz="900" b="0" i="0" u="none" strike="noStrike" kern="1200" dirty="0">
                <a:solidFill>
                  <a:schemeClr val="tx1"/>
                </a:solidFill>
                <a:effectLst/>
                <a:latin typeface="Segoe UI Light" pitchFamily="34" charset="0"/>
                <a:ea typeface="+mn-ea"/>
                <a:cs typeface="+mn-cs"/>
              </a:rPr>
              <a:t>Microsoft Azure Data Box cloud solution lets you send terabytes of data into Azure in a quick, inexpensive, and reliable way. The secure data transfer is accelerated by shipping you a proprietary Data Box storage device. Each storage device has a maximum usable storage capacity of 80 TB and is transported to your datacenter through a regional carrier</a:t>
            </a:r>
            <a:endParaRPr lang="en-US" sz="900" b="1" u="none" strike="noStrike"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742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Monitoring Strategy for the Data Platform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for alert notifications; design an </a:t>
            </a:r>
            <a:r>
              <a:rPr lang="en-US" sz="900" b="1" u="none" strike="noStrike" kern="1200" dirty="0">
                <a:solidFill>
                  <a:schemeClr val="tx1"/>
                </a:solidFill>
                <a:effectLst/>
                <a:latin typeface="Segoe UI Light" pitchFamily="34" charset="0"/>
                <a:ea typeface="+mn-ea"/>
                <a:cs typeface="+mn-cs"/>
              </a:rPr>
              <a:t>alert and metrics </a:t>
            </a:r>
            <a:r>
              <a:rPr lang="en-US" sz="900" u="none" strike="noStrike" kern="1200" dirty="0">
                <a:solidFill>
                  <a:schemeClr val="tx1"/>
                </a:solidFill>
                <a:effectLst/>
                <a:latin typeface="Segoe UI Light" pitchFamily="34" charset="0"/>
                <a:ea typeface="+mn-ea"/>
                <a:cs typeface="+mn-cs"/>
              </a:rPr>
              <a:t>strategy</a:t>
            </a:r>
          </a:p>
          <a:p>
            <a:pPr lvl="1" fontAlgn="base"/>
            <a:endParaRPr lang="en-US" sz="90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0" i="0" u="none" strike="noStrike" kern="1200" dirty="0">
                <a:solidFill>
                  <a:schemeClr val="tx1"/>
                </a:solidFill>
                <a:effectLst/>
                <a:latin typeface="Segoe UI Light" pitchFamily="34" charset="0"/>
                <a:ea typeface="+mn-ea"/>
                <a:cs typeface="+mn-cs"/>
              </a:rPr>
              <a:t>Across the Azure platform, we are bringing together monitoring data in a single place with the Azure Monitor pipeline, but practically acknowledge that today not all monitoring data is available in that pipeline yet. In this article, we will summarize the various ways you can programmatically access monitoring data from Azure services.</a:t>
            </a:r>
          </a:p>
          <a:p>
            <a:pPr lvl="1" fontAlgn="base"/>
            <a:endParaRPr lang="en-US" sz="900" b="0" i="0" u="none" strike="noStrike" kern="1200" dirty="0">
              <a:solidFill>
                <a:schemeClr val="tx1"/>
              </a:solidFill>
              <a:effectLst/>
              <a:latin typeface="Segoe UI Light" pitchFamily="34" charset="0"/>
              <a:ea typeface="+mn-ea"/>
              <a:cs typeface="+mn-cs"/>
            </a:endParaRPr>
          </a:p>
          <a:p>
            <a:pPr marL="109306" lvl="1" indent="0" fontAlgn="base">
              <a:buNone/>
            </a:pPr>
            <a:r>
              <a:rPr lang="en-US" sz="900" u="none" strike="noStrike" kern="1200" dirty="0">
                <a:solidFill>
                  <a:schemeClr val="tx1"/>
                </a:solidFill>
                <a:effectLst/>
                <a:latin typeface="Segoe UI Light" pitchFamily="34" charset="0"/>
                <a:ea typeface="+mn-ea"/>
                <a:cs typeface="+mn-cs"/>
              </a:rPr>
              <a:t>MSIT -Be as close to Native Azure as Possible</a:t>
            </a:r>
          </a:p>
          <a:p>
            <a:pPr marL="109306" lvl="1" indent="0" fontAlgn="base">
              <a:buNone/>
            </a:pPr>
            <a:r>
              <a:rPr lang="en-US" sz="900" u="none" strike="noStrike" kern="1200" dirty="0">
                <a:solidFill>
                  <a:schemeClr val="tx1"/>
                </a:solidFill>
                <a:effectLst/>
                <a:latin typeface="Segoe UI Light" pitchFamily="34" charset="0"/>
                <a:ea typeface="+mn-ea"/>
                <a:cs typeface="+mn-cs"/>
              </a:rPr>
              <a:t>1. Make Stuff Go Away - really using it, or get rid of it</a:t>
            </a:r>
          </a:p>
          <a:p>
            <a:pPr marL="109306" lvl="1" indent="0" fontAlgn="base">
              <a:buNone/>
            </a:pPr>
            <a:r>
              <a:rPr lang="en-US" sz="900" u="none" strike="noStrike" kern="1200" dirty="0">
                <a:solidFill>
                  <a:schemeClr val="tx1"/>
                </a:solidFill>
                <a:effectLst/>
                <a:latin typeface="Segoe UI Light" pitchFamily="34" charset="0"/>
                <a:ea typeface="+mn-ea"/>
                <a:cs typeface="+mn-cs"/>
              </a:rPr>
              <a:t>2. Move to SaaS</a:t>
            </a:r>
          </a:p>
          <a:p>
            <a:pPr marL="109306" lvl="1" indent="0" fontAlgn="base">
              <a:buNone/>
            </a:pPr>
            <a:r>
              <a:rPr lang="en-US" sz="900" u="none" strike="noStrike" kern="1200" dirty="0">
                <a:solidFill>
                  <a:schemeClr val="tx1"/>
                </a:solidFill>
                <a:effectLst/>
                <a:latin typeface="Segoe UI Light" pitchFamily="34" charset="0"/>
                <a:ea typeface="+mn-ea"/>
                <a:cs typeface="+mn-cs"/>
              </a:rPr>
              <a:t>3. Move to PaaS</a:t>
            </a:r>
          </a:p>
          <a:p>
            <a:pPr marL="109306" lvl="1" indent="0" fontAlgn="base">
              <a:buNone/>
            </a:pPr>
            <a:r>
              <a:rPr lang="en-US" sz="900" u="none" strike="noStrike" kern="1200" dirty="0">
                <a:solidFill>
                  <a:schemeClr val="tx1"/>
                </a:solidFill>
                <a:effectLst/>
                <a:latin typeface="Segoe UI Light" pitchFamily="34" charset="0"/>
                <a:ea typeface="+mn-ea"/>
                <a:cs typeface="+mn-cs"/>
              </a:rPr>
              <a:t>4. Move to IaaS</a:t>
            </a:r>
          </a:p>
          <a:p>
            <a:pPr marL="109306" lvl="1" indent="0" fontAlgn="base">
              <a:buNone/>
            </a:pPr>
            <a:r>
              <a:rPr lang="en-US" sz="900" u="none" strike="noStrike" kern="1200" dirty="0">
                <a:solidFill>
                  <a:schemeClr val="tx1"/>
                </a:solidFill>
                <a:effectLst/>
                <a:latin typeface="Segoe UI Light" pitchFamily="34" charset="0"/>
                <a:ea typeface="+mn-ea"/>
                <a:cs typeface="+mn-cs"/>
              </a:rPr>
              <a:t>5. Leave on-prem</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764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33682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Site Recovery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a recovery solution; design a site recovery replication policy; design for site recovery capacity and for storage replication; design site failover and failback (planned/unplanned); design the site recovery network; recommend recovery objectives (e.g., Azure, on-prem, hybrid, Recovery Time Objective (RTO), Recovery Level Objective (RLO), Recovery Point Objective (RPO)); identify resources that require site recovery; identify supported and unsupported workloads; recommend a geographical distribution strategy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38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for High Availability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for application redundancy, autoscaling, data center and fault domain redundancy, and network redundancy; identify resources that require high availability; identify storage types for high availability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927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for High Availability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for application redundancy, autoscaling, data center and fault domain redundancy, and network redundancy; identify resources that require high availability; identify storage types for high availability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5705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disaster recovery strategy for individual workloads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failover/failback scenario(s); document recovery requirements; identify resources that require backup; recommend a geographic availability strategy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754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Data Archiving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Recommend storage types and methodology for data archiving; identify requirements for data archiving and business compliance requirements for data archiving; identify SLA(s) for data archiving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735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7969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47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Deployments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a compute, container, data platform, messaging solution, storage, and web app and service deployment strategy</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0" i="1" u="none" strike="noStrike" kern="1200" dirty="0">
                <a:solidFill>
                  <a:schemeClr val="tx1"/>
                </a:solidFill>
                <a:effectLst/>
                <a:latin typeface="Segoe UI Light" pitchFamily="34" charset="0"/>
                <a:ea typeface="+mn-ea"/>
                <a:cs typeface="+mn-cs"/>
              </a:rPr>
              <a:t>Azure App Service</a:t>
            </a:r>
            <a:r>
              <a:rPr lang="en-US" sz="900" b="0" i="0" u="none" strike="noStrike" kern="1200" dirty="0">
                <a:solidFill>
                  <a:schemeClr val="tx1"/>
                </a:solidFill>
                <a:effectLst/>
                <a:latin typeface="Segoe UI Light" pitchFamily="34" charset="0"/>
                <a:ea typeface="+mn-ea"/>
                <a:cs typeface="+mn-cs"/>
              </a:rPr>
              <a:t> is a service for hosting web applications, REST APIs, and mobile back ends. You can develop in your favorite language, be it .NET, .NET Core, Java, Ruby, Node.js, PHP, or Python. Applications run and scale with ease on both Windows and Linux-based environments. </a:t>
            </a:r>
          </a:p>
          <a:p>
            <a:pPr lvl="1" fontAlgn="base"/>
            <a:r>
              <a:rPr lang="en-US" sz="900" b="0" i="0" u="none" strike="noStrike" kern="1200" dirty="0">
                <a:solidFill>
                  <a:schemeClr val="tx1"/>
                </a:solidFill>
                <a:effectLst/>
                <a:latin typeface="Segoe UI Light" pitchFamily="34" charset="0"/>
                <a:ea typeface="+mn-ea"/>
                <a:cs typeface="+mn-cs"/>
              </a:rPr>
              <a:t>App Service not only adds the power of Microsoft Azure to your application, such as security, load balancing, autoscaling, and automated management. You can also take advantage of its DevOps capabilities, such as continuous deployment from Azure DevOps, GitHub, Docker Hub, and other sources, package management, staging environments, custom domain, and SSL certificates. </a:t>
            </a:r>
          </a:p>
          <a:p>
            <a:pPr lvl="1" fontAlgn="base"/>
            <a:r>
              <a:rPr lang="en-US" sz="900" b="0" i="0" u="none" strike="noStrike" kern="1200" dirty="0">
                <a:solidFill>
                  <a:schemeClr val="tx1"/>
                </a:solidFill>
                <a:effectLst/>
                <a:latin typeface="Segoe UI Light" pitchFamily="34" charset="0"/>
                <a:ea typeface="+mn-ea"/>
                <a:cs typeface="+mn-cs"/>
              </a:rPr>
              <a:t>With App Service, you pay for the Azure compute resources you use. The compute resources you use is determined by the </a:t>
            </a:r>
            <a:r>
              <a:rPr lang="en-US" sz="900" b="0" i="1" u="none" strike="noStrike" kern="1200" dirty="0">
                <a:solidFill>
                  <a:schemeClr val="tx1"/>
                </a:solidFill>
                <a:effectLst/>
                <a:latin typeface="Segoe UI Light" pitchFamily="34" charset="0"/>
                <a:ea typeface="+mn-ea"/>
                <a:cs typeface="+mn-cs"/>
              </a:rPr>
              <a:t>App Service plan</a:t>
            </a:r>
            <a:r>
              <a:rPr lang="en-US" sz="900" b="0" i="0" u="none" strike="noStrike" kern="1200" dirty="0">
                <a:solidFill>
                  <a:schemeClr val="tx1"/>
                </a:solidFill>
                <a:effectLst/>
                <a:latin typeface="Segoe UI Light" pitchFamily="34" charset="0"/>
                <a:ea typeface="+mn-ea"/>
                <a:cs typeface="+mn-cs"/>
              </a:rPr>
              <a:t> that you run your apps on. F</a:t>
            </a:r>
            <a:endParaRPr lang="en-US" sz="900" u="none" strike="noStrike"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2388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Migrations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Recommend a migration strategy; design data import/export strategies during migration; determine the appropriate application migration, data transfer, and network connectivity method; </a:t>
            </a:r>
            <a:r>
              <a:rPr lang="en-US" sz="900" b="1" u="none" strike="noStrike" kern="1200" dirty="0">
                <a:solidFill>
                  <a:schemeClr val="tx1"/>
                </a:solidFill>
                <a:effectLst/>
                <a:latin typeface="Segoe UI Light" pitchFamily="34" charset="0"/>
                <a:ea typeface="+mn-ea"/>
                <a:cs typeface="+mn-cs"/>
              </a:rPr>
              <a:t>determine migration scope</a:t>
            </a:r>
            <a:r>
              <a:rPr lang="en-US" sz="900" u="none" strike="noStrike" kern="1200" dirty="0">
                <a:solidFill>
                  <a:schemeClr val="tx1"/>
                </a:solidFill>
                <a:effectLst/>
                <a:latin typeface="Segoe UI Light" pitchFamily="34" charset="0"/>
                <a:ea typeface="+mn-ea"/>
                <a:cs typeface="+mn-cs"/>
              </a:rPr>
              <a:t>, including redundant, related, trivial, and outdated data; determine application and data compatibility</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31178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an API Integration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a:t>
            </a:r>
            <a:r>
              <a:rPr lang="en-US" sz="900" b="1" u="none" strike="noStrike" kern="1200" dirty="0">
                <a:solidFill>
                  <a:schemeClr val="tx1"/>
                </a:solidFill>
                <a:effectLst/>
                <a:latin typeface="Segoe UI Light" pitchFamily="34" charset="0"/>
                <a:ea typeface="+mn-ea"/>
                <a:cs typeface="+mn-cs"/>
              </a:rPr>
              <a:t>Design an API gateway strategy</a:t>
            </a:r>
            <a:r>
              <a:rPr lang="en-US" sz="900" u="none" strike="noStrike" kern="1200" dirty="0">
                <a:solidFill>
                  <a:schemeClr val="tx1"/>
                </a:solidFill>
                <a:effectLst/>
                <a:latin typeface="Segoe UI Light" pitchFamily="34" charset="0"/>
                <a:ea typeface="+mn-ea"/>
                <a:cs typeface="+mn-cs"/>
              </a:rPr>
              <a:t>; determine policies for internal and external consumption of APIs; recommend a hosting structure for API management</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0" i="0" u="none" strike="noStrike" kern="1200" dirty="0">
                <a:solidFill>
                  <a:schemeClr val="tx1"/>
                </a:solidFill>
                <a:effectLst/>
                <a:latin typeface="Segoe UI Light" pitchFamily="34" charset="0"/>
                <a:ea typeface="+mn-ea"/>
                <a:cs typeface="+mn-cs"/>
              </a:rPr>
              <a:t>API Management provides the core competencies to ensure a successful API program through developer engagement, business insights, analytics, security, and protection. You can use Azure API Management to take any backend and launch a full-fledged API program based on it.</a:t>
            </a:r>
          </a:p>
          <a:p>
            <a:r>
              <a:rPr lang="en-US" sz="900" b="0" i="0" u="none" strike="noStrike" kern="1200" dirty="0">
                <a:solidFill>
                  <a:schemeClr val="tx1"/>
                </a:solidFill>
                <a:effectLst/>
                <a:latin typeface="Segoe UI Light" pitchFamily="34" charset="0"/>
                <a:ea typeface="+mn-ea"/>
                <a:cs typeface="+mn-cs"/>
              </a:rPr>
              <a:t>To use API Management, administrators create APIs. Each API consists of one or more operations, and each API can be added to one or more products. To use an API, developers subscribe to a product that contains that API, and then they can call the API's operation, subject to any usage policies that may be in effect. Common scenarios include:</a:t>
            </a:r>
          </a:p>
          <a:p>
            <a:r>
              <a:rPr lang="en-US" sz="900" b="1" i="0" u="none" strike="noStrike" kern="1200" dirty="0">
                <a:solidFill>
                  <a:schemeClr val="tx1"/>
                </a:solidFill>
                <a:effectLst/>
                <a:latin typeface="Segoe UI Light" pitchFamily="34" charset="0"/>
                <a:ea typeface="+mn-ea"/>
                <a:cs typeface="+mn-cs"/>
              </a:rPr>
              <a:t>Securing mobile infrastructure</a:t>
            </a:r>
            <a:r>
              <a:rPr lang="en-US" sz="900" b="0" i="0" u="none" strike="noStrike" kern="1200" dirty="0">
                <a:solidFill>
                  <a:schemeClr val="tx1"/>
                </a:solidFill>
                <a:effectLst/>
                <a:latin typeface="Segoe UI Light" pitchFamily="34" charset="0"/>
                <a:ea typeface="+mn-ea"/>
                <a:cs typeface="+mn-cs"/>
              </a:rPr>
              <a:t> by gating access with API keys, preventing DOS attacks by using throttling, or using advanced security policies like JWT token validation.</a:t>
            </a:r>
          </a:p>
          <a:p>
            <a:r>
              <a:rPr lang="en-US" sz="900" b="1" i="0" u="none" strike="noStrike" kern="1200" dirty="0">
                <a:solidFill>
                  <a:schemeClr val="tx1"/>
                </a:solidFill>
                <a:effectLst/>
                <a:latin typeface="Segoe UI Light" pitchFamily="34" charset="0"/>
                <a:ea typeface="+mn-ea"/>
                <a:cs typeface="+mn-cs"/>
              </a:rPr>
              <a:t>Enabling ISV partner ecosystems</a:t>
            </a:r>
            <a:r>
              <a:rPr lang="en-US" sz="900" b="0" i="0" u="none" strike="noStrike" kern="1200" dirty="0">
                <a:solidFill>
                  <a:schemeClr val="tx1"/>
                </a:solidFill>
                <a:effectLst/>
                <a:latin typeface="Segoe UI Light" pitchFamily="34" charset="0"/>
                <a:ea typeface="+mn-ea"/>
                <a:cs typeface="+mn-cs"/>
              </a:rPr>
              <a:t> by offering fast partner onboarding through the developer portal and building an API facade to decouple from internal implementations that are not ripe for partner consumption.</a:t>
            </a:r>
          </a:p>
          <a:p>
            <a:r>
              <a:rPr lang="en-US" sz="900" b="1" i="0" u="none" strike="noStrike" kern="1200" dirty="0">
                <a:solidFill>
                  <a:schemeClr val="tx1"/>
                </a:solidFill>
                <a:effectLst/>
                <a:latin typeface="Segoe UI Light" pitchFamily="34" charset="0"/>
                <a:ea typeface="+mn-ea"/>
                <a:cs typeface="+mn-cs"/>
              </a:rPr>
              <a:t>Running an internal API program</a:t>
            </a:r>
            <a:r>
              <a:rPr lang="en-US" sz="900" b="0" i="0" u="none" strike="noStrike" kern="1200" dirty="0">
                <a:solidFill>
                  <a:schemeClr val="tx1"/>
                </a:solidFill>
                <a:effectLst/>
                <a:latin typeface="Segoe UI Light" pitchFamily="34" charset="0"/>
                <a:ea typeface="+mn-ea"/>
                <a:cs typeface="+mn-cs"/>
              </a:rPr>
              <a:t> by offering a centralized location for the organization to communicate about the availability and latest changes to APIs, gating access based on organizational accounts, all based on a secured channel between the API gateway and the backend.</a:t>
            </a:r>
          </a:p>
          <a:p>
            <a:r>
              <a:rPr lang="en-US" sz="900" b="0" i="0" u="none" strike="noStrike" kern="1200" dirty="0">
                <a:solidFill>
                  <a:schemeClr val="tx1"/>
                </a:solidFill>
                <a:effectLst/>
                <a:latin typeface="Segoe UI Light" pitchFamily="34" charset="0"/>
                <a:ea typeface="+mn-ea"/>
                <a:cs typeface="+mn-cs"/>
              </a:rPr>
              <a:t>The system is made up of the following components:</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API gateway</a:t>
            </a:r>
            <a:r>
              <a:rPr lang="en-US" sz="900" b="0" i="0" u="none" strike="noStrike" kern="1200" dirty="0">
                <a:solidFill>
                  <a:schemeClr val="tx1"/>
                </a:solidFill>
                <a:effectLst/>
                <a:latin typeface="Segoe UI Light" pitchFamily="34" charset="0"/>
                <a:ea typeface="+mn-ea"/>
                <a:cs typeface="+mn-cs"/>
              </a:rPr>
              <a:t> is the endpoint that:</a:t>
            </a:r>
          </a:p>
          <a:p>
            <a:pPr lvl="1"/>
            <a:r>
              <a:rPr lang="en-US" sz="900" b="0" i="0" u="none" strike="noStrike" kern="1200" dirty="0">
                <a:solidFill>
                  <a:schemeClr val="tx1"/>
                </a:solidFill>
                <a:effectLst/>
                <a:latin typeface="Segoe UI Light" pitchFamily="34" charset="0"/>
                <a:ea typeface="+mn-ea"/>
                <a:cs typeface="+mn-cs"/>
              </a:rPr>
              <a:t>Accepts API calls and routes them to your backends.</a:t>
            </a:r>
          </a:p>
          <a:p>
            <a:pPr lvl="1"/>
            <a:r>
              <a:rPr lang="en-US" sz="900" b="0" i="0" u="none" strike="noStrike" kern="1200" dirty="0">
                <a:solidFill>
                  <a:schemeClr val="tx1"/>
                </a:solidFill>
                <a:effectLst/>
                <a:latin typeface="Segoe UI Light" pitchFamily="34" charset="0"/>
                <a:ea typeface="+mn-ea"/>
                <a:cs typeface="+mn-cs"/>
              </a:rPr>
              <a:t>Verifies API keys, JWT tokens, certificates, and other credentials.</a:t>
            </a:r>
          </a:p>
          <a:p>
            <a:pPr lvl="1"/>
            <a:r>
              <a:rPr lang="en-US" sz="900" b="0" i="0" u="none" strike="noStrike" kern="1200" dirty="0">
                <a:solidFill>
                  <a:schemeClr val="tx1"/>
                </a:solidFill>
                <a:effectLst/>
                <a:latin typeface="Segoe UI Light" pitchFamily="34" charset="0"/>
                <a:ea typeface="+mn-ea"/>
                <a:cs typeface="+mn-cs"/>
              </a:rPr>
              <a:t>Enforces usage quotas and rate limits.</a:t>
            </a:r>
          </a:p>
          <a:p>
            <a:pPr lvl="1"/>
            <a:r>
              <a:rPr lang="en-US" sz="900" b="0" i="0" u="none" strike="noStrike" kern="1200" dirty="0">
                <a:solidFill>
                  <a:schemeClr val="tx1"/>
                </a:solidFill>
                <a:effectLst/>
                <a:latin typeface="Segoe UI Light" pitchFamily="34" charset="0"/>
                <a:ea typeface="+mn-ea"/>
                <a:cs typeface="+mn-cs"/>
              </a:rPr>
              <a:t>Transforms your API on the fly without code modifications.</a:t>
            </a:r>
          </a:p>
          <a:p>
            <a:pPr lvl="1"/>
            <a:r>
              <a:rPr lang="en-US" sz="900" b="0" i="0" u="none" strike="noStrike" kern="1200" dirty="0">
                <a:solidFill>
                  <a:schemeClr val="tx1"/>
                </a:solidFill>
                <a:effectLst/>
                <a:latin typeface="Segoe UI Light" pitchFamily="34" charset="0"/>
                <a:ea typeface="+mn-ea"/>
                <a:cs typeface="+mn-cs"/>
              </a:rPr>
              <a:t>Caches backend responses where set up.</a:t>
            </a:r>
          </a:p>
          <a:p>
            <a:pPr lvl="1"/>
            <a:r>
              <a:rPr lang="en-US" sz="900" b="0" i="0" u="none" strike="noStrike" kern="1200" dirty="0">
                <a:solidFill>
                  <a:schemeClr val="tx1"/>
                </a:solidFill>
                <a:effectLst/>
                <a:latin typeface="Segoe UI Light" pitchFamily="34" charset="0"/>
                <a:ea typeface="+mn-ea"/>
                <a:cs typeface="+mn-cs"/>
              </a:rPr>
              <a:t>Logs call metadata for analytics purposes.</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Azure portal</a:t>
            </a:r>
            <a:r>
              <a:rPr lang="en-US" sz="900" b="0" i="0" u="none" strike="noStrike" kern="1200" dirty="0">
                <a:solidFill>
                  <a:schemeClr val="tx1"/>
                </a:solidFill>
                <a:effectLst/>
                <a:latin typeface="Segoe UI Light" pitchFamily="34" charset="0"/>
                <a:ea typeface="+mn-ea"/>
                <a:cs typeface="+mn-cs"/>
              </a:rPr>
              <a:t> is the administrative interface where you set up your API program. Use it to:</a:t>
            </a:r>
          </a:p>
          <a:p>
            <a:pPr lvl="1"/>
            <a:r>
              <a:rPr lang="en-US" sz="900" b="0" i="0" u="none" strike="noStrike" kern="1200" dirty="0">
                <a:solidFill>
                  <a:schemeClr val="tx1"/>
                </a:solidFill>
                <a:effectLst/>
                <a:latin typeface="Segoe UI Light" pitchFamily="34" charset="0"/>
                <a:ea typeface="+mn-ea"/>
                <a:cs typeface="+mn-cs"/>
              </a:rPr>
              <a:t>Define or import API schema.</a:t>
            </a:r>
          </a:p>
          <a:p>
            <a:pPr lvl="1"/>
            <a:r>
              <a:rPr lang="en-US" sz="900" b="0" i="0" u="none" strike="noStrike" kern="1200" dirty="0">
                <a:solidFill>
                  <a:schemeClr val="tx1"/>
                </a:solidFill>
                <a:effectLst/>
                <a:latin typeface="Segoe UI Light" pitchFamily="34" charset="0"/>
                <a:ea typeface="+mn-ea"/>
                <a:cs typeface="+mn-cs"/>
              </a:rPr>
              <a:t>Package APIs into products.</a:t>
            </a:r>
          </a:p>
          <a:p>
            <a:pPr lvl="1"/>
            <a:r>
              <a:rPr lang="en-US" sz="900" b="0" i="0" u="none" strike="noStrike" kern="1200" dirty="0">
                <a:solidFill>
                  <a:schemeClr val="tx1"/>
                </a:solidFill>
                <a:effectLst/>
                <a:latin typeface="Segoe UI Light" pitchFamily="34" charset="0"/>
                <a:ea typeface="+mn-ea"/>
                <a:cs typeface="+mn-cs"/>
              </a:rPr>
              <a:t>Set up policies like quotas or transformations on the APIs.</a:t>
            </a:r>
          </a:p>
          <a:p>
            <a:pPr lvl="1"/>
            <a:r>
              <a:rPr lang="en-US" sz="900" b="0" i="0" u="none" strike="noStrike" kern="1200" dirty="0">
                <a:solidFill>
                  <a:schemeClr val="tx1"/>
                </a:solidFill>
                <a:effectLst/>
                <a:latin typeface="Segoe UI Light" pitchFamily="34" charset="0"/>
                <a:ea typeface="+mn-ea"/>
                <a:cs typeface="+mn-cs"/>
              </a:rPr>
              <a:t>Get insights from analytics.</a:t>
            </a:r>
          </a:p>
          <a:p>
            <a:pPr lvl="1"/>
            <a:r>
              <a:rPr lang="en-US" sz="900" b="0" i="0" u="none" strike="noStrike" kern="1200" dirty="0">
                <a:solidFill>
                  <a:schemeClr val="tx1"/>
                </a:solidFill>
                <a:effectLst/>
                <a:latin typeface="Segoe UI Light" pitchFamily="34" charset="0"/>
                <a:ea typeface="+mn-ea"/>
                <a:cs typeface="+mn-cs"/>
              </a:rPr>
              <a:t>Manage users.</a:t>
            </a:r>
          </a:p>
          <a:p>
            <a:r>
              <a:rPr lang="en-US" sz="900" b="0" i="0" u="none" strike="noStrike" kern="1200" dirty="0">
                <a:solidFill>
                  <a:schemeClr val="tx1"/>
                </a:solidFill>
                <a:effectLst/>
                <a:latin typeface="Segoe UI Light" pitchFamily="34" charset="0"/>
                <a:ea typeface="+mn-ea"/>
                <a:cs typeface="+mn-cs"/>
              </a:rPr>
              <a:t>The </a:t>
            </a:r>
            <a:r>
              <a:rPr lang="en-US" sz="900" b="1" i="0" u="none" strike="noStrike" kern="1200" dirty="0">
                <a:solidFill>
                  <a:schemeClr val="tx1"/>
                </a:solidFill>
                <a:effectLst/>
                <a:latin typeface="Segoe UI Light" pitchFamily="34" charset="0"/>
                <a:ea typeface="+mn-ea"/>
                <a:cs typeface="+mn-cs"/>
              </a:rPr>
              <a:t>Developer portal</a:t>
            </a:r>
            <a:r>
              <a:rPr lang="en-US" sz="900" b="0" i="0" u="none" strike="noStrike" kern="1200" dirty="0">
                <a:solidFill>
                  <a:schemeClr val="tx1"/>
                </a:solidFill>
                <a:effectLst/>
                <a:latin typeface="Segoe UI Light" pitchFamily="34" charset="0"/>
                <a:ea typeface="+mn-ea"/>
                <a:cs typeface="+mn-cs"/>
              </a:rPr>
              <a:t> serves as the main web presence for developers, where they can:</a:t>
            </a:r>
          </a:p>
          <a:p>
            <a:pPr lvl="1"/>
            <a:r>
              <a:rPr lang="en-US" sz="900" b="0" i="0" u="none" strike="noStrike" kern="1200" dirty="0">
                <a:solidFill>
                  <a:schemeClr val="tx1"/>
                </a:solidFill>
                <a:effectLst/>
                <a:latin typeface="Segoe UI Light" pitchFamily="34" charset="0"/>
                <a:ea typeface="+mn-ea"/>
                <a:cs typeface="+mn-cs"/>
              </a:rPr>
              <a:t>Read API documentation.</a:t>
            </a:r>
          </a:p>
          <a:p>
            <a:pPr lvl="1"/>
            <a:r>
              <a:rPr lang="en-US" sz="900" b="0" i="0" u="none" strike="noStrike" kern="1200" dirty="0">
                <a:solidFill>
                  <a:schemeClr val="tx1"/>
                </a:solidFill>
                <a:effectLst/>
                <a:latin typeface="Segoe UI Light" pitchFamily="34" charset="0"/>
                <a:ea typeface="+mn-ea"/>
                <a:cs typeface="+mn-cs"/>
              </a:rPr>
              <a:t>Try out an API via the interactive console.</a:t>
            </a:r>
          </a:p>
          <a:p>
            <a:pPr lvl="1"/>
            <a:r>
              <a:rPr lang="en-US" sz="900" b="0" i="0" u="none" strike="noStrike" kern="1200" dirty="0">
                <a:solidFill>
                  <a:schemeClr val="tx1"/>
                </a:solidFill>
                <a:effectLst/>
                <a:latin typeface="Segoe UI Light" pitchFamily="34" charset="0"/>
                <a:ea typeface="+mn-ea"/>
                <a:cs typeface="+mn-cs"/>
              </a:rPr>
              <a:t>Create an account and subscribe to get API keys.</a:t>
            </a:r>
          </a:p>
          <a:p>
            <a:pPr lvl="1"/>
            <a:r>
              <a:rPr lang="en-US" sz="900" b="0" i="0" u="none" strike="noStrike" kern="1200" dirty="0">
                <a:solidFill>
                  <a:schemeClr val="tx1"/>
                </a:solidFill>
                <a:effectLst/>
                <a:latin typeface="Segoe UI Light" pitchFamily="34" charset="0"/>
                <a:ea typeface="+mn-ea"/>
                <a:cs typeface="+mn-cs"/>
              </a:rPr>
              <a:t>Access analytics on their own usage.</a:t>
            </a:r>
          </a:p>
          <a:p>
            <a:pPr lvl="1" fontAlgn="base"/>
            <a:endParaRPr lang="en-US" sz="900" b="0" i="0" u="none" strike="noStrike" kern="1200" dirty="0">
              <a:solidFill>
                <a:schemeClr val="tx1"/>
              </a:solidFill>
              <a:effectLst/>
              <a:latin typeface="Segoe UI Light" pitchFamily="34" charset="0"/>
              <a:ea typeface="+mn-ea"/>
              <a:cs typeface="+mn-cs"/>
            </a:endParaRP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522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4664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Storage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a storage provisioning strategy; design storage access strategy; identify storage requirements; recommend a storage solution </a:t>
            </a:r>
            <a:r>
              <a:rPr lang="en-US" sz="900" b="1" u="none" strike="noStrike" kern="1200" dirty="0">
                <a:solidFill>
                  <a:schemeClr val="tx1"/>
                </a:solidFill>
                <a:effectLst/>
                <a:latin typeface="Segoe UI Light" pitchFamily="34" charset="0"/>
                <a:ea typeface="+mn-ea"/>
                <a:cs typeface="+mn-cs"/>
              </a:rPr>
              <a:t>and storage management tools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39020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Compute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compute provisioning and secure compute strategies; determine appropriate compute technologies (e.g., virtual machines, functions, service fabric, container instances, etc.); </a:t>
            </a:r>
            <a:r>
              <a:rPr lang="en-US" sz="900" b="1" u="none" strike="noStrike" kern="1200" dirty="0">
                <a:solidFill>
                  <a:schemeClr val="tx1"/>
                </a:solidFill>
                <a:effectLst/>
                <a:latin typeface="Segoe UI Light" pitchFamily="34" charset="0"/>
                <a:ea typeface="+mn-ea"/>
                <a:cs typeface="+mn-cs"/>
              </a:rPr>
              <a:t>design an Azure HPC environment; </a:t>
            </a:r>
            <a:r>
              <a:rPr lang="en-US" sz="900" u="none" strike="noStrike" kern="1200" dirty="0">
                <a:solidFill>
                  <a:schemeClr val="tx1"/>
                </a:solidFill>
                <a:effectLst/>
                <a:latin typeface="Segoe UI Light" pitchFamily="34" charset="0"/>
                <a:ea typeface="+mn-ea"/>
                <a:cs typeface="+mn-cs"/>
              </a:rPr>
              <a:t>identify compute requirements; recommend management tools for </a:t>
            </a:r>
            <a:r>
              <a:rPr lang="en-US" sz="900" u="none" strike="noStrike" kern="1200" dirty="0" err="1">
                <a:solidFill>
                  <a:schemeClr val="tx1"/>
                </a:solidFill>
                <a:effectLst/>
                <a:latin typeface="Segoe UI Light" pitchFamily="34" charset="0"/>
                <a:ea typeface="+mn-ea"/>
                <a:cs typeface="+mn-cs"/>
              </a:rPr>
              <a:t>computeB</a:t>
            </a:r>
            <a:endParaRPr lang="en-US" sz="900" u="none" strike="noStrike" kern="1200" dirty="0">
              <a:solidFill>
                <a:schemeClr val="tx1"/>
              </a:solidFill>
              <a:effectLst/>
              <a:latin typeface="Segoe UI Light" pitchFamily="34" charset="0"/>
              <a:ea typeface="+mn-ea"/>
              <a:cs typeface="+mn-cs"/>
            </a:endParaRPr>
          </a:p>
          <a:p>
            <a:pPr lvl="1" fontAlgn="base"/>
            <a:endParaRPr lang="en-US" sz="900" b="1" u="none" strike="noStrike" kern="1200" dirty="0">
              <a:solidFill>
                <a:schemeClr val="tx1"/>
              </a:solidFill>
              <a:effectLst/>
              <a:latin typeface="Segoe UI Light" pitchFamily="34" charset="0"/>
              <a:ea typeface="+mn-ea"/>
              <a:cs typeface="+mn-cs"/>
            </a:endParaRPr>
          </a:p>
          <a:p>
            <a:pPr lvl="1" fontAlgn="base"/>
            <a:r>
              <a:rPr lang="en-US" sz="900" b="1" u="none" strike="noStrike" kern="1200" dirty="0">
                <a:solidFill>
                  <a:schemeClr val="tx1"/>
                </a:solidFill>
                <a:effectLst/>
                <a:latin typeface="Segoe UI Light" pitchFamily="34" charset="0"/>
                <a:ea typeface="+mn-ea"/>
                <a:cs typeface="+mn-cs"/>
              </a:rPr>
              <a:t>BIG compute with Azure Batch</a:t>
            </a:r>
          </a:p>
          <a:p>
            <a:pPr lvl="3" fontAlgn="base"/>
            <a:r>
              <a:rPr lang="en-US" sz="900" b="0" u="none" strike="noStrike" kern="1200" dirty="0">
                <a:solidFill>
                  <a:schemeClr val="tx1"/>
                </a:solidFill>
                <a:effectLst/>
                <a:latin typeface="Segoe UI Light" pitchFamily="34" charset="0"/>
                <a:ea typeface="+mn-ea"/>
                <a:cs typeface="+mn-cs"/>
              </a:rPr>
              <a:t>This solution is built on the Azure managed services—Virtual Machines, Storage, and Batch. These services run in a high-availability environment, patched and supported, allowing you to focus on your solution</a:t>
            </a:r>
          </a:p>
          <a:p>
            <a:pPr lvl="1" fontAlgn="base"/>
            <a:r>
              <a:rPr lang="en-US" sz="900" b="1" u="none" strike="noStrike" kern="1200" dirty="0">
                <a:solidFill>
                  <a:schemeClr val="tx1"/>
                </a:solidFill>
                <a:effectLst/>
                <a:latin typeface="Segoe UI Light" pitchFamily="34" charset="0"/>
                <a:ea typeface="+mn-ea"/>
                <a:cs typeface="+mn-cs"/>
              </a:rPr>
              <a:t>Hybrid HPC in Azure w/HPC Pack</a:t>
            </a:r>
          </a:p>
          <a:p>
            <a:pPr marL="506114" lvl="2"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Microsoft HPC Pack is a free high performance computing (HPC) solution built on Microsoft Azure and Windows Server technologies. HPC Pack combines a comprehensive set of deployment, administration, job scheduling, and monitoring tools for your Windows and Linux HPC cluster environment, providing a flexible platform for developing and running HPC applications on premises and in Azure.</a:t>
            </a:r>
          </a:p>
          <a:p>
            <a:r>
              <a:rPr lang="en-US" sz="900" b="0" i="0" u="none" strike="noStrike" kern="1200" dirty="0">
                <a:solidFill>
                  <a:schemeClr val="tx1"/>
                </a:solidFill>
                <a:effectLst/>
                <a:latin typeface="Segoe UI Light" pitchFamily="34" charset="0"/>
                <a:ea typeface="+mn-ea"/>
                <a:cs typeface="+mn-cs"/>
              </a:rPr>
              <a:t>This solution shows the process for using HPC Pack to create a hybrid (on-premises and Azure) HPC environment.</a:t>
            </a:r>
          </a:p>
          <a:p>
            <a:pPr lvl="1" fontAlgn="base"/>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9468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Networking Strategy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network provisioning and network security strategies; determine appropriate network connectivity technologies; identify networking requirements; recommend network management tools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985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Design a Monitoring Strategy for Infrastructure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Design for alert notifications; design an alert and metrics strategy</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556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8:45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328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aka.ms/az-300</a:t>
            </a:r>
          </a:p>
          <a:p>
            <a:r>
              <a:rPr lang="en-US" dirty="0"/>
              <a:t>aka.ms/az301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7896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a:t>Microsoft Management Summit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2/11/2019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934061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2713" y="758825"/>
            <a:ext cx="6735762" cy="37893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1" y="2"/>
            <a:ext cx="3016573" cy="505374"/>
          </a:xfrm>
          <a:prstGeom prst="rect">
            <a:avLst/>
          </a:prstGeom>
        </p:spPr>
        <p:txBody>
          <a:bodyPr lIns="93464" tIns="46732" rIns="93464" bIns="46732"/>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2/11/2019 8:45 PM</a:t>
            </a:fld>
            <a:endParaRPr lang="en-US" dirty="0"/>
          </a:p>
        </p:txBody>
      </p:sp>
      <p:sp>
        <p:nvSpPr>
          <p:cNvPr id="7" name="Slide Number Placeholder 6"/>
          <p:cNvSpPr>
            <a:spLocks noGrp="1"/>
          </p:cNvSpPr>
          <p:nvPr>
            <p:ph type="sldNum" sz="quarter" idx="13"/>
          </p:nvPr>
        </p:nvSpPr>
        <p:spPr>
          <a:xfrm>
            <a:off x="6265190" y="9600358"/>
            <a:ext cx="694522" cy="505374"/>
          </a:xfrm>
        </p:spPr>
        <p:txBody>
          <a:bodyPr/>
          <a:lstStyle/>
          <a:p>
            <a:fld id="{EC87E0CF-87F6-4B58-B8B8-DCAB2DAAF3CA}" type="slidenum">
              <a:rPr lang="en-US" smtClean="0"/>
              <a:pPr/>
              <a:t>90</a:t>
            </a:fld>
            <a:endParaRPr lang="en-US" dirty="0"/>
          </a:p>
        </p:txBody>
      </p:sp>
      <p:sp>
        <p:nvSpPr>
          <p:cNvPr id="8" name="Footer Placeholder 3"/>
          <p:cNvSpPr>
            <a:spLocks noGrp="1"/>
          </p:cNvSpPr>
          <p:nvPr>
            <p:ph type="ftr" sz="quarter" idx="4"/>
          </p:nvPr>
        </p:nvSpPr>
        <p:spPr>
          <a:xfrm>
            <a:off x="1" y="9600358"/>
            <a:ext cx="6342538" cy="505374"/>
          </a:xfrm>
          <a:prstGeom prst="rect">
            <a:avLst/>
          </a:prstGeom>
        </p:spPr>
        <p:txBody>
          <a:bodyPr vert="horz" lIns="93464" tIns="46732" rIns="93464" bIns="46732"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758681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extLst>
      <p:ext uri="{BB962C8B-B14F-4D97-AF65-F5344CB8AC3E}">
        <p14:creationId xmlns:p14="http://schemas.microsoft.com/office/powerpoint/2010/main" val="3204512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681242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Analyze resource utilization and consumption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Configure diagnostic settings on resources; create baseline for resources; create and rest alerts; analyze alerts across subscription; analyze metrics across subscription</a:t>
            </a:r>
            <a:r>
              <a:rPr lang="en-US" sz="900" b="1" u="none" strike="noStrike" kern="1200" dirty="0">
                <a:solidFill>
                  <a:schemeClr val="tx1"/>
                </a:solidFill>
                <a:effectLst/>
                <a:latin typeface="Segoe UI Light" pitchFamily="34" charset="0"/>
                <a:ea typeface="+mn-ea"/>
                <a:cs typeface="+mn-cs"/>
              </a:rPr>
              <a:t>; create action groups</a:t>
            </a:r>
            <a:r>
              <a:rPr lang="en-US" sz="900" u="none" strike="noStrike" kern="1200" dirty="0">
                <a:solidFill>
                  <a:schemeClr val="tx1"/>
                </a:solidFill>
                <a:effectLst/>
                <a:latin typeface="Segoe UI Light" pitchFamily="34" charset="0"/>
                <a:ea typeface="+mn-ea"/>
                <a:cs typeface="+mn-cs"/>
              </a:rPr>
              <a:t>; monitor for unused resources; monitor spend; report on spend; </a:t>
            </a:r>
            <a:r>
              <a:rPr lang="en-US" sz="900" b="1" u="none" strike="noStrike" kern="1200" dirty="0">
                <a:solidFill>
                  <a:schemeClr val="tx1"/>
                </a:solidFill>
                <a:effectLst/>
                <a:latin typeface="Segoe UI Light" pitchFamily="34" charset="0"/>
                <a:ea typeface="+mn-ea"/>
                <a:cs typeface="+mn-cs"/>
              </a:rPr>
              <a:t>utilize Log Search query functions</a:t>
            </a:r>
            <a:r>
              <a:rPr lang="en-US" sz="900" u="none" strike="noStrike" kern="1200" dirty="0">
                <a:solidFill>
                  <a:schemeClr val="tx1"/>
                </a:solidFill>
                <a:effectLst/>
                <a:latin typeface="Segoe UI Light" pitchFamily="34" charset="0"/>
                <a:ea typeface="+mn-ea"/>
                <a:cs typeface="+mn-cs"/>
              </a:rPr>
              <a:t>; view alerts in Log Analytics</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0" i="0" u="none" strike="noStrike" kern="1200" dirty="0">
                <a:solidFill>
                  <a:schemeClr val="tx1"/>
                </a:solidFill>
                <a:effectLst/>
                <a:latin typeface="Segoe UI Light" pitchFamily="34" charset="0"/>
                <a:ea typeface="+mn-ea"/>
                <a:cs typeface="+mn-cs"/>
              </a:rPr>
              <a:t>An </a:t>
            </a:r>
            <a:r>
              <a:rPr lang="en-US" sz="900" b="1" i="0" u="none" strike="noStrike" kern="1200" dirty="0">
                <a:solidFill>
                  <a:schemeClr val="tx1"/>
                </a:solidFill>
                <a:effectLst/>
                <a:latin typeface="Segoe UI Light" pitchFamily="34" charset="0"/>
                <a:ea typeface="+mn-ea"/>
                <a:cs typeface="+mn-cs"/>
              </a:rPr>
              <a:t>action group </a:t>
            </a:r>
            <a:r>
              <a:rPr lang="en-US" sz="900" b="0" i="0" u="none" strike="noStrike" kern="1200" dirty="0">
                <a:solidFill>
                  <a:schemeClr val="tx1"/>
                </a:solidFill>
                <a:effectLst/>
                <a:latin typeface="Segoe UI Light" pitchFamily="34" charset="0"/>
                <a:ea typeface="+mn-ea"/>
                <a:cs typeface="+mn-cs"/>
              </a:rPr>
              <a:t>is a collection of notification preferences defined by the owner of an Azure subscription. Azure Monitor and Service Health alerts use action groups to notify users that an alert has been triggered. Various alerts may use the same action group or different action groups depending on the user's requirements. You may configure up to 2,000 action groups in a subscription.</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52339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u="none" strike="noStrike" kern="1200" dirty="0">
                <a:solidFill>
                  <a:schemeClr val="tx1"/>
                </a:solidFill>
                <a:effectLst/>
                <a:latin typeface="Segoe UI Light" pitchFamily="34" charset="0"/>
                <a:ea typeface="+mn-ea"/>
                <a:cs typeface="+mn-cs"/>
              </a:rPr>
              <a:t>Create and configure storage accounts </a:t>
            </a:r>
          </a:p>
          <a:p>
            <a:pPr lvl="1" fontAlgn="base"/>
            <a:r>
              <a:rPr lang="en-US" sz="900" i="1" u="none" strike="noStrike" kern="1200" dirty="0">
                <a:solidFill>
                  <a:schemeClr val="tx1"/>
                </a:solidFill>
                <a:effectLst/>
                <a:latin typeface="Segoe UI Light" pitchFamily="34" charset="0"/>
                <a:ea typeface="+mn-ea"/>
                <a:cs typeface="+mn-cs"/>
              </a:rPr>
              <a:t>May include but not limited to:</a:t>
            </a:r>
            <a:r>
              <a:rPr lang="en-US" sz="900" u="none" strike="noStrike" kern="1200" dirty="0">
                <a:solidFill>
                  <a:schemeClr val="tx1"/>
                </a:solidFill>
                <a:effectLst/>
                <a:latin typeface="Segoe UI Light" pitchFamily="34" charset="0"/>
                <a:ea typeface="+mn-ea"/>
                <a:cs typeface="+mn-cs"/>
              </a:rPr>
              <a:t> </a:t>
            </a:r>
            <a:r>
              <a:rPr lang="en-US" sz="900" b="1" u="none" strike="noStrike" kern="1200" dirty="0">
                <a:solidFill>
                  <a:schemeClr val="tx1"/>
                </a:solidFill>
                <a:effectLst/>
                <a:latin typeface="Segoe UI Light" pitchFamily="34" charset="0"/>
                <a:ea typeface="+mn-ea"/>
                <a:cs typeface="+mn-cs"/>
              </a:rPr>
              <a:t>Configure network access to the storage account</a:t>
            </a:r>
            <a:r>
              <a:rPr lang="en-US" sz="900" u="none" strike="noStrike" kern="1200" dirty="0">
                <a:solidFill>
                  <a:schemeClr val="tx1"/>
                </a:solidFill>
                <a:effectLst/>
                <a:latin typeface="Segoe UI Light" pitchFamily="34" charset="0"/>
                <a:ea typeface="+mn-ea"/>
                <a:cs typeface="+mn-cs"/>
              </a:rPr>
              <a:t>; create and configure storage account; generate shared access signature; install and use Azure Storage Explorer; manage access keys; monitor activity log by using Log Analytics; implement Azure storage replication</a:t>
            </a:r>
          </a:p>
          <a:p>
            <a:pPr lvl="1" fontAlgn="base"/>
            <a:endParaRPr lang="en-US" sz="900" u="none" strike="noStrike" kern="1200" dirty="0">
              <a:solidFill>
                <a:schemeClr val="tx1"/>
              </a:solidFill>
              <a:effectLst/>
              <a:latin typeface="Segoe UI Light" pitchFamily="34" charset="0"/>
              <a:ea typeface="+mn-ea"/>
              <a:cs typeface="+mn-cs"/>
            </a:endParaRPr>
          </a:p>
          <a:p>
            <a:pPr lvl="1" fontAlgn="base"/>
            <a:r>
              <a:rPr lang="en-US" sz="900" b="0" i="0" u="none" strike="noStrike" kern="1200" dirty="0">
                <a:solidFill>
                  <a:schemeClr val="tx1"/>
                </a:solidFill>
                <a:effectLst/>
                <a:latin typeface="Segoe UI Light" pitchFamily="34" charset="0"/>
                <a:ea typeface="+mn-ea"/>
                <a:cs typeface="+mn-cs"/>
              </a:rPr>
              <a:t>Traffic from your VNet to the Azure service always remains on the Microsoft Azure backbone network.</a:t>
            </a:r>
          </a:p>
          <a:p>
            <a:pPr lvl="1" fontAlgn="base"/>
            <a:r>
              <a:rPr lang="en-US" sz="900" b="0" i="0" u="none" strike="noStrike" kern="1200" dirty="0">
                <a:solidFill>
                  <a:schemeClr val="tx1"/>
                </a:solidFill>
                <a:effectLst/>
                <a:latin typeface="Segoe UI Light" pitchFamily="34" charset="0"/>
                <a:ea typeface="+mn-ea"/>
                <a:cs typeface="+mn-cs"/>
              </a:rPr>
              <a:t>To apply a virtual network rule to a storage account, the user must have the appropriate permissions for the subnets being added. The permission needed is </a:t>
            </a:r>
            <a:r>
              <a:rPr lang="en-US" sz="900" b="0" i="1" u="none" strike="noStrike" kern="1200" dirty="0">
                <a:solidFill>
                  <a:schemeClr val="tx1"/>
                </a:solidFill>
                <a:effectLst/>
                <a:latin typeface="Segoe UI Light" pitchFamily="34" charset="0"/>
                <a:ea typeface="+mn-ea"/>
                <a:cs typeface="+mn-cs"/>
              </a:rPr>
              <a:t>Join Service to a Subnet</a:t>
            </a:r>
            <a:r>
              <a:rPr lang="en-US" sz="900" b="0" i="0" u="none" strike="noStrike" kern="1200" dirty="0">
                <a:solidFill>
                  <a:schemeClr val="tx1"/>
                </a:solidFill>
                <a:effectLst/>
                <a:latin typeface="Segoe UI Light" pitchFamily="34" charset="0"/>
                <a:ea typeface="+mn-ea"/>
                <a:cs typeface="+mn-cs"/>
              </a:rPr>
              <a:t> and is included in the </a:t>
            </a:r>
            <a:r>
              <a:rPr lang="en-US" sz="900" b="0" i="1" u="none" strike="noStrike" kern="1200" dirty="0">
                <a:solidFill>
                  <a:schemeClr val="tx1"/>
                </a:solidFill>
                <a:effectLst/>
                <a:latin typeface="Segoe UI Light" pitchFamily="34" charset="0"/>
                <a:ea typeface="+mn-ea"/>
                <a:cs typeface="+mn-cs"/>
              </a:rPr>
              <a:t>Storage Account Contributor</a:t>
            </a:r>
            <a:r>
              <a:rPr lang="en-US" sz="900" b="0" i="0" u="none" strike="noStrike" kern="1200" dirty="0">
                <a:solidFill>
                  <a:schemeClr val="tx1"/>
                </a:solidFill>
                <a:effectLst/>
                <a:latin typeface="Segoe UI Light" pitchFamily="34" charset="0"/>
                <a:ea typeface="+mn-ea"/>
                <a:cs typeface="+mn-cs"/>
              </a:rPr>
              <a:t> built-in role. It can also be added to custom role definitions.</a:t>
            </a:r>
            <a:endParaRPr lang="en-US" sz="90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2/11/2019 8:45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73781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5.xml"/><Relationship Id="rId4" Type="http://schemas.openxmlformats.org/officeDocument/2006/relationships/image" Target="../media/image19.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3" y="6118886"/>
            <a:ext cx="4722575" cy="627864"/>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6391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Square Photo body text">
    <p:spTree>
      <p:nvGrpSpPr>
        <p:cNvPr id="1" name=""/>
        <p:cNvGrpSpPr/>
        <p:nvPr/>
      </p:nvGrpSpPr>
      <p:grpSpPr>
        <a:xfrm>
          <a:off x="0" y="0"/>
          <a:ext cx="0" cy="0"/>
          <a:chOff x="0" y="0"/>
          <a:chExt cx="0" cy="0"/>
        </a:xfrm>
      </p:grpSpPr>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03700"/>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4358664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815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0601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E8E8E8"/>
        </a:solidFill>
        <a:effectLst/>
      </p:bgPr>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54129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23124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9643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08800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1337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831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12713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287647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4" y="466302"/>
            <a:ext cx="11179873"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6335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7B3F1E5F-698D-43D1-AB66-38795580B19C}"/>
              </a:ext>
            </a:extLst>
          </p:cNvPr>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5A98D2-4696-41B0-B4DA-4DF6C08AFD86}"/>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8335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22212113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145089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itle 4">
            <a:extLst>
              <a:ext uri="{FF2B5EF4-FFF2-40B4-BE49-F238E27FC236}">
                <a16:creationId xmlns:a16="http://schemas.microsoft.com/office/drawing/2014/main" id="{27EDB658-16F9-42B5-B69E-532663EC8F63}"/>
              </a:ext>
            </a:extLst>
          </p:cNvPr>
          <p:cNvSpPr>
            <a:spLocks noGrp="1"/>
          </p:cNvSpPr>
          <p:nvPr>
            <p:ph type="title"/>
          </p:nvPr>
        </p:nvSpPr>
        <p:spPr>
          <a:xfrm>
            <a:off x="600060" y="466302"/>
            <a:ext cx="4221329" cy="442604"/>
          </a:xfrm>
        </p:spPr>
        <p:txBody>
          <a:bodyPr vert="horz" wrap="square" lIns="0" tIns="64008" rIns="0" bIns="0" rtlCol="0" anchor="t">
            <a:spAutoFit/>
          </a:bodyPr>
          <a:lstStyle>
            <a:lvl1pPr>
              <a:defRPr lang="en-US" sz="2448" spc="0"/>
            </a:lvl1pPr>
          </a:lstStyle>
          <a:p>
            <a:pPr lvl="0"/>
            <a:r>
              <a:rPr lang="en-US"/>
              <a:t>Click to edit Master title style</a:t>
            </a:r>
          </a:p>
        </p:txBody>
      </p:sp>
      <p:sp>
        <p:nvSpPr>
          <p:cNvPr id="38" name="Text Placeholder 3">
            <a:extLst>
              <a:ext uri="{FF2B5EF4-FFF2-40B4-BE49-F238E27FC236}">
                <a16:creationId xmlns:a16="http://schemas.microsoft.com/office/drawing/2014/main" id="{CCE37802-0079-469F-B559-1C453A35F476}"/>
              </a:ext>
            </a:extLst>
          </p:cNvPr>
          <p:cNvSpPr>
            <a:spLocks noGrp="1"/>
          </p:cNvSpPr>
          <p:nvPr>
            <p:ph type="body" sz="quarter" idx="10"/>
          </p:nvPr>
        </p:nvSpPr>
        <p:spPr>
          <a:xfrm>
            <a:off x="595916" y="1329781"/>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504721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61721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0239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1703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1757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4355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97185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932208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9049898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1842876"/>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344244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553909"/>
          </a:xfrm>
        </p:spPr>
        <p:txBody>
          <a:bodyPr/>
          <a:lstStyle>
            <a:lvl1pPr>
              <a:defRPr sz="3599">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9" y="1212850"/>
            <a:ext cx="11887200" cy="1686316"/>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800"/>
            </a:lvl2pPr>
            <a:lvl3pPr marL="228557" indent="0">
              <a:buNone/>
              <a:defRPr sz="1800"/>
            </a:lvl3pPr>
            <a:lvl4pPr marL="457112" indent="0">
              <a:buNone/>
              <a:defRPr sz="1599"/>
            </a:lvl4pPr>
            <a:lvl5pPr marL="685669" indent="0">
              <a:buNone/>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948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021826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7490063" y="6118886"/>
            <a:ext cx="4722575" cy="627864"/>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26667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348010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4281699"/>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582630"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1486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838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4" y="466302"/>
            <a:ext cx="11179873"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8283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1"/>
            <a:ext cx="6400800" cy="1042416"/>
          </a:xfrm>
        </p:spPr>
        <p:txBody>
          <a:bodyPr lIns="182880" tIns="146304" rIns="182880" bIns="146304"/>
          <a:lstStyle>
            <a:lvl1pPr marL="0" indent="0">
              <a:buNone/>
              <a:defRPr sz="5400"/>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699"/>
            <a:ext cx="6400800" cy="1043363"/>
          </a:xfrm>
        </p:spPr>
        <p:txBody>
          <a:bodyPr lIns="182880" tIns="146304" rIns="182880" bIns="146304"/>
          <a:lstStyle>
            <a:lvl1pPr marL="0" indent="0">
              <a:buNone/>
              <a:defRPr sz="5400"/>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0"/>
            <a:ext cx="6400800" cy="1043363"/>
          </a:xfrm>
        </p:spPr>
        <p:txBody>
          <a:bodyPr lIns="182880" tIns="146304" rIns="182880" bIns="146304"/>
          <a:lstStyle>
            <a:lvl1pPr marL="0" indent="0">
              <a:buNone/>
              <a:defRPr sz="5400"/>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644366"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400"/>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699"/>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3" y="6118886"/>
            <a:ext cx="4722575" cy="627864"/>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05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1653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55CE2-6A30-4A54-B875-FDA3872AF03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4733616-B714-410C-AFD0-D10964857F5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40467147-7EBC-4D36-B0FC-486493B758E3}"/>
              </a:ext>
            </a:extLst>
          </p:cNvPr>
          <p:cNvSpPr>
            <a:spLocks noGrp="1"/>
          </p:cNvSpPr>
          <p:nvPr>
            <p:ph type="dt" sz="half" idx="10"/>
          </p:nvPr>
        </p:nvSpPr>
        <p:spPr/>
        <p:txBody>
          <a:bodyPr/>
          <a:lstStyle/>
          <a:p>
            <a:fld id="{A620CF70-B9D0-4A97-AF80-B126E63F0919}" type="datetimeFigureOut">
              <a:rPr lang="en-US" smtClean="0"/>
              <a:t>2/11/2019</a:t>
            </a:fld>
            <a:endParaRPr lang="en-US"/>
          </a:p>
        </p:txBody>
      </p:sp>
      <p:sp>
        <p:nvSpPr>
          <p:cNvPr id="5" name="Footer Placeholder 4">
            <a:extLst>
              <a:ext uri="{FF2B5EF4-FFF2-40B4-BE49-F238E27FC236}">
                <a16:creationId xmlns:a16="http://schemas.microsoft.com/office/drawing/2014/main" id="{6F6DCE72-0C81-4208-A6C1-4DA46A832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2A7D-E09A-4EBD-A882-7134CB9C8EF7}"/>
              </a:ext>
            </a:extLst>
          </p:cNvPr>
          <p:cNvSpPr>
            <a:spLocks noGrp="1"/>
          </p:cNvSpPr>
          <p:nvPr>
            <p:ph type="sldNum" sz="quarter" idx="12"/>
          </p:nvPr>
        </p:nvSpPr>
        <p:spPr/>
        <p:txBody>
          <a:bodyPr/>
          <a:lstStyle/>
          <a:p>
            <a:fld id="{EAE2B4C8-6584-4330-968C-3EC75ECD6A68}" type="slidenum">
              <a:rPr lang="en-US" smtClean="0"/>
              <a:t>‹#›</a:t>
            </a:fld>
            <a:endParaRPr lang="en-US"/>
          </a:p>
        </p:txBody>
      </p:sp>
    </p:spTree>
    <p:extLst>
      <p:ext uri="{BB962C8B-B14F-4D97-AF65-F5344CB8AC3E}">
        <p14:creationId xmlns:p14="http://schemas.microsoft.com/office/powerpoint/2010/main" val="3924095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94129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646097" y="2102767"/>
            <a:ext cx="6636346"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687866" y="3730416"/>
            <a:ext cx="6595721" cy="1720665"/>
          </a:xfrm>
        </p:spPr>
        <p:txBody>
          <a:bodyPr lIns="0" tIns="0" rIns="0" bIns="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7" hasCustomPrompt="1"/>
          </p:nvPr>
        </p:nvSpPr>
        <p:spPr>
          <a:xfrm>
            <a:off x="688058" y="633574"/>
            <a:ext cx="2342222" cy="387049"/>
          </a:xfrm>
        </p:spPr>
        <p:txBody>
          <a:bodyPr lIns="0" tIns="0" rIns="0" bIns="0" anchor="t"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1600" b="0" kern="1200" cap="all" spc="10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8"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
        <p:nvSpPr>
          <p:cNvPr id="6" name="Text Placeholder 2"/>
          <p:cNvSpPr>
            <a:spLocks noGrp="1"/>
          </p:cNvSpPr>
          <p:nvPr>
            <p:ph type="body" sz="quarter" idx="18" hasCustomPrompt="1"/>
          </p:nvPr>
        </p:nvSpPr>
        <p:spPr>
          <a:xfrm>
            <a:off x="687867" y="6034752"/>
            <a:ext cx="6255478" cy="313010"/>
          </a:xfrm>
        </p:spPr>
        <p:txBody>
          <a:bodyPr lIns="0" tIns="0" rIns="0" bIns="0" anchor="b" anchorCtr="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8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Source</a:t>
            </a:r>
          </a:p>
        </p:txBody>
      </p:sp>
    </p:spTree>
    <p:extLst>
      <p:ext uri="{BB962C8B-B14F-4D97-AF65-F5344CB8AC3E}">
        <p14:creationId xmlns:p14="http://schemas.microsoft.com/office/powerpoint/2010/main" val="1161540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93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1393568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57272"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4"/>
            <a:ext cx="6400800" cy="1042416"/>
          </a:xfrm>
        </p:spPr>
        <p:txBody>
          <a:bodyPr lIns="182880" tIns="146304" rIns="182880" bIns="146304"/>
          <a:lstStyle>
            <a:lvl1pPr marL="0" indent="0">
              <a:buNone/>
              <a:defRPr sz="54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4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4"/>
            <a:ext cx="5774938" cy="1043363"/>
          </a:xfrm>
          <a:prstGeom prst="rect">
            <a:avLst/>
          </a:prstGeom>
          <a:noFill/>
        </p:spPr>
        <p:txBody>
          <a:bodyPr wrap="square" lIns="182880" tIns="146304" rIns="182880" bIns="146304" rtlCol="0">
            <a:spAutoFit/>
          </a:bodyPr>
          <a:lstStyle/>
          <a:p>
            <a:pPr algn="r">
              <a:lnSpc>
                <a:spcPct val="90000"/>
              </a:lnSpc>
              <a:spcAft>
                <a:spcPts val="600"/>
              </a:spcAft>
            </a:pPr>
            <a:r>
              <a:rPr lang="en-US" sz="5400"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4"/>
            <a:ext cx="6400800" cy="1043363"/>
          </a:xfrm>
        </p:spPr>
        <p:txBody>
          <a:bodyPr lIns="182880" tIns="146304" rIns="182880" bIns="146304"/>
          <a:lstStyle>
            <a:lvl1pPr marL="0" indent="0">
              <a:buNone/>
              <a:defRPr sz="54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902403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grpSp>
        <p:nvGrpSpPr>
          <p:cNvPr id="12" name="Group 11"/>
          <p:cNvGrpSpPr/>
          <p:nvPr userDrawn="1"/>
        </p:nvGrpSpPr>
        <p:grpSpPr>
          <a:xfrm>
            <a:off x="6994505" y="6118886"/>
            <a:ext cx="5216493"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027454"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89" y="2651450"/>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89" y="3445274"/>
            <a:ext cx="5774938" cy="1043363"/>
          </a:xfrm>
          <a:prstGeom prst="rect">
            <a:avLst/>
          </a:prstGeom>
          <a:noFill/>
        </p:spPr>
        <p:txBody>
          <a:bodyPr wrap="square" lIns="182880" tIns="146304" rIns="182880" bIns="146304" rtlCol="0">
            <a:spAutoFit/>
          </a:bodyPr>
          <a:lstStyle/>
          <a:p>
            <a:pPr algn="l">
              <a:lnSpc>
                <a:spcPct val="90000"/>
              </a:lnSpc>
              <a:spcAft>
                <a:spcPts val="600"/>
              </a:spcAft>
            </a:pPr>
            <a:r>
              <a:rPr lang="en-US" sz="5400"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4225700"/>
            <a:ext cx="646683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4606860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31577504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3385609"/>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587470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424552"/>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778500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3916660"/>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410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54148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0711903"/>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112927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70251244"/>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9137645"/>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545958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0"/>
            <a:ext cx="10455312"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99" y="4490905"/>
            <a:ext cx="11152477" cy="2206758"/>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670537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088843"/>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4142455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140268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_BULLETED LIST_AL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446567" y="1730195"/>
            <a:ext cx="10989103" cy="3044250"/>
          </a:xfrm>
        </p:spPr>
        <p:txBody>
          <a:bodyPr lIns="0" tIns="0" rIns="0" bIns="0">
            <a:noAutofit/>
          </a:bodyPr>
          <a:lstStyle>
            <a:lvl1pPr marL="169860" marR="0" indent="-169860" algn="l" defTabSz="508623" rtl="0" eaLnBrk="1" fontAlgn="auto" latinLnBrk="0" hangingPunct="1">
              <a:lnSpc>
                <a:spcPct val="114000"/>
              </a:lnSpc>
              <a:spcBef>
                <a:spcPts val="1200"/>
              </a:spcBef>
              <a:spcAft>
                <a:spcPts val="0"/>
              </a:spcAft>
              <a:buClr>
                <a:schemeClr val="accent4"/>
              </a:buClr>
              <a:buSzTx/>
              <a:buFont typeface="Arial" panose="020B0604020202020204" pitchFamily="34" charset="0"/>
              <a:buChar char="•"/>
              <a:tabLst/>
              <a:defRPr lang="en-US" sz="2000" b="0" kern="1200" cap="none" spc="0" baseline="0" dirty="0" smtClean="0">
                <a:gradFill>
                  <a:gsLst>
                    <a:gs pos="79646">
                      <a:schemeClr val="tx1"/>
                    </a:gs>
                    <a:gs pos="6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452432" indent="-285747" algn="l" defTabSz="508623" rtl="0" eaLnBrk="1" latinLnBrk="0" hangingPunct="1">
              <a:lnSpc>
                <a:spcPct val="114000"/>
              </a:lnSpc>
              <a:spcBef>
                <a:spcPts val="1200"/>
              </a:spcBef>
              <a:spcAft>
                <a:spcPts val="0"/>
              </a:spcAft>
              <a:buFont typeface="Arial" panose="020B0604020202020204" pitchFamily="34" charset="0"/>
              <a:buChar char="•"/>
              <a:defRPr lang="en-US" sz="2000" kern="1200" dirty="0" smtClean="0">
                <a:gradFill>
                  <a:gsLst>
                    <a:gs pos="79646">
                      <a:schemeClr val="tx1"/>
                    </a:gs>
                    <a:gs pos="63000">
                      <a:schemeClr val="tx1"/>
                    </a:gs>
                  </a:gsLst>
                  <a:lin ang="5400000" scaled="1"/>
                </a:gradFill>
                <a:latin typeface="+mn-lt"/>
                <a:ea typeface="+mn-ea"/>
                <a:cs typeface="+mn-cs"/>
              </a:defRPr>
            </a:lvl2pPr>
            <a:lvl3pPr marL="619116" indent="-285747" algn="l" defTabSz="508623" rtl="0" eaLnBrk="1" latinLnBrk="0" hangingPunct="1">
              <a:lnSpc>
                <a:spcPct val="114000"/>
              </a:lnSpc>
              <a:spcBef>
                <a:spcPts val="1200"/>
              </a:spcBef>
              <a:spcAft>
                <a:spcPts val="0"/>
              </a:spcAft>
              <a:buClr>
                <a:schemeClr val="accent4"/>
              </a:buClr>
              <a:buFont typeface="Arial" panose="020B0604020202020204" pitchFamily="34" charset="0"/>
              <a:buChar char="•"/>
              <a:defRPr lang="en-US" sz="2000" kern="1200" baseline="0" dirty="0" smtClean="0">
                <a:gradFill>
                  <a:gsLst>
                    <a:gs pos="79646">
                      <a:schemeClr val="tx1"/>
                    </a:gs>
                    <a:gs pos="63000">
                      <a:schemeClr val="tx1"/>
                    </a:gs>
                  </a:gsLst>
                  <a:lin ang="5400000" scaled="1"/>
                </a:gradFill>
                <a:latin typeface="+mn-lt"/>
                <a:ea typeface="+mn-ea"/>
                <a:cs typeface="+mn-cs"/>
              </a:defRPr>
            </a:lvl3pPr>
            <a:lvl4pPr marL="787391" indent="-285747" algn="l" defTabSz="508623" rtl="0" eaLnBrk="1" latinLnBrk="0" hangingPunct="1">
              <a:lnSpc>
                <a:spcPct val="114000"/>
              </a:lnSpc>
              <a:spcBef>
                <a:spcPts val="1200"/>
              </a:spcBef>
              <a:spcAft>
                <a:spcPts val="0"/>
              </a:spcAft>
              <a:buNone/>
              <a:defRPr lang="en-US" sz="2000" kern="1200" dirty="0">
                <a:gradFill>
                  <a:gsLst>
                    <a:gs pos="79646">
                      <a:schemeClr val="tx1"/>
                    </a:gs>
                    <a:gs pos="63000">
                      <a:schemeClr val="tx1"/>
                    </a:gs>
                  </a:gsLst>
                  <a:lin ang="5400000" scaled="1"/>
                </a:gradFill>
                <a:latin typeface="+mn-lt"/>
                <a:ea typeface="+mn-ea"/>
                <a:cs typeface="+mn-cs"/>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60" lvl="0" indent="-169860" algn="l" defTabSz="508623"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41310" lvl="1" indent="-174622" algn="l" defTabSz="508623" rtl="0" eaLnBrk="1" latinLnBrk="0" hangingPunct="1">
              <a:spcBef>
                <a:spcPct val="20000"/>
              </a:spcBef>
              <a:buClr>
                <a:schemeClr val="accent4"/>
              </a:buClr>
              <a:buFont typeface="Arial" panose="020B0604020202020204" pitchFamily="34" charset="0"/>
              <a:buChar char="•"/>
            </a:pPr>
            <a:r>
              <a:rPr lang="en-US" dirty="0"/>
              <a:t>Level 2</a:t>
            </a:r>
          </a:p>
          <a:p>
            <a:pPr marL="511169" lvl="2" indent="-177797" algn="l" defTabSz="508623" rtl="0" eaLnBrk="1" latinLnBrk="0" hangingPunct="1">
              <a:spcBef>
                <a:spcPct val="20000"/>
              </a:spcBef>
              <a:buClr>
                <a:schemeClr val="accent4"/>
              </a:buClr>
              <a:buFont typeface="Arial" panose="020B0604020202020204" pitchFamily="34" charset="0"/>
              <a:buChar char="•"/>
            </a:pPr>
            <a:r>
              <a:rPr lang="en-US" dirty="0"/>
              <a:t>Level 3</a:t>
            </a:r>
          </a:p>
          <a:p>
            <a:pPr marL="634992" lvl="3" indent="-133348" algn="l" defTabSz="508623" rtl="0" eaLnBrk="1" latinLnBrk="0" hangingPunct="1">
              <a:spcBef>
                <a:spcPct val="20000"/>
              </a:spcBef>
              <a:buClr>
                <a:schemeClr val="accent4"/>
              </a:buClr>
              <a:buFont typeface="Arial" panose="020B0604020202020204" pitchFamily="34" charset="0"/>
              <a:buChar char="•"/>
            </a:pPr>
            <a:r>
              <a:rPr lang="en-US" dirty="0"/>
              <a:t>Level 4</a:t>
            </a:r>
          </a:p>
        </p:txBody>
      </p:sp>
    </p:spTree>
    <p:extLst>
      <p:ext uri="{BB962C8B-B14F-4D97-AF65-F5344CB8AC3E}">
        <p14:creationId xmlns:p14="http://schemas.microsoft.com/office/powerpoint/2010/main" val="292823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FAE729-3AE5-423F-AD7A-445AF741209C}"/>
              </a:ext>
            </a:extLst>
          </p:cNvPr>
          <p:cNvSpPr/>
          <p:nvPr userDrawn="1"/>
        </p:nvSpPr>
        <p:spPr>
          <a:xfrm>
            <a:off x="0"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6609102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1" y="341737"/>
            <a:ext cx="11036744" cy="781585"/>
          </a:xfrm>
        </p:spPr>
        <p:txBody>
          <a:bodyPr lIns="0" tIns="0" rIns="0" bIns="0" anchor="t" anchorCtr="0">
            <a:noAutofit/>
          </a:bodyPr>
          <a:lstStyle>
            <a:lvl1pPr marL="0" indent="0" algn="l" defTabSz="508623" rtl="0" eaLnBrk="1" latinLnBrk="0" hangingPunct="1">
              <a:lnSpc>
                <a:spcPct val="90000"/>
              </a:lnSpc>
              <a:spcBef>
                <a:spcPts val="0"/>
              </a:spcBef>
              <a:spcAft>
                <a:spcPts val="0"/>
              </a:spcAft>
              <a:buFont typeface="Arial"/>
              <a:buNone/>
              <a:defRPr lang="en-US" sz="5400"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3" name="Freeform 5"/>
          <p:cNvSpPr>
            <a:spLocks noEditPoints="1"/>
          </p:cNvSpPr>
          <p:nvPr userDrawn="1"/>
        </p:nvSpPr>
        <p:spPr bwMode="auto">
          <a:xfrm>
            <a:off x="9216870"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3523900"/>
      </p:ext>
    </p:extLst>
  </p:cSld>
  <p:clrMapOvr>
    <a:overrideClrMapping bg1="lt1" tx1="dk1" bg2="lt2" tx2="dk2" accent1="accent1" accent2="accent2" accent3="accent3" accent4="accent4" accent5="accent5" accent6="accent6" hlink="hlink" folHlink="folHlink"/>
  </p:clrMapOvr>
  <p:transition advClick="0" advTm="3000">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7_DIVIDER PHOTO ALT">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6"/>
          </a:xfrm>
          <a:prstGeom prst="rect">
            <a:avLst/>
          </a:prstGeom>
        </p:spPr>
      </p:pic>
      <p:sp>
        <p:nvSpPr>
          <p:cNvPr id="7" name="Text Placeholder 2"/>
          <p:cNvSpPr>
            <a:spLocks noGrp="1"/>
          </p:cNvSpPr>
          <p:nvPr>
            <p:ph type="body" sz="quarter" idx="15" hasCustomPrompt="1"/>
          </p:nvPr>
        </p:nvSpPr>
        <p:spPr>
          <a:xfrm>
            <a:off x="637148" y="3477641"/>
            <a:ext cx="5169381" cy="781585"/>
          </a:xfrm>
        </p:spPr>
        <p:txBody>
          <a:bodyPr lIns="0" tIns="0" rIns="0" bIns="0" anchor="b" anchorCtr="0">
            <a:noAutofit/>
          </a:bodyPr>
          <a:lstStyle>
            <a:lvl1pPr marL="0" indent="0" algn="l" defTabSz="508623" rtl="0" eaLnBrk="1" latinLnBrk="0" hangingPunct="1">
              <a:lnSpc>
                <a:spcPct val="90000"/>
              </a:lnSpc>
              <a:spcBef>
                <a:spcPts val="0"/>
              </a:spcBef>
              <a:spcAft>
                <a:spcPts val="0"/>
              </a:spcAft>
              <a:buFont typeface="Arial"/>
              <a:buNone/>
              <a:defRPr lang="en-US" sz="6600"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title</a:t>
            </a:r>
          </a:p>
        </p:txBody>
      </p:sp>
      <p:sp>
        <p:nvSpPr>
          <p:cNvPr id="5" name="Freeform 5"/>
          <p:cNvSpPr>
            <a:spLocks noChangeAspect="1" noEditPoints="1"/>
          </p:cNvSpPr>
          <p:nvPr userDrawn="1"/>
        </p:nvSpPr>
        <p:spPr bwMode="auto">
          <a:xfrm>
            <a:off x="10194893" y="6156758"/>
            <a:ext cx="1543082" cy="201168"/>
          </a:xfrm>
          <a:custGeom>
            <a:avLst/>
            <a:gdLst>
              <a:gd name="T0" fmla="*/ 22421 w 23638"/>
              <a:gd name="T1" fmla="*/ 1573 h 3074"/>
              <a:gd name="T2" fmla="*/ 23498 w 23638"/>
              <a:gd name="T3" fmla="*/ 1686 h 3074"/>
              <a:gd name="T4" fmla="*/ 22990 w 23638"/>
              <a:gd name="T5" fmla="*/ 737 h 3074"/>
              <a:gd name="T6" fmla="*/ 22928 w 23638"/>
              <a:gd name="T7" fmla="*/ 2377 h 3074"/>
              <a:gd name="T8" fmla="*/ 22381 w 23638"/>
              <a:gd name="T9" fmla="*/ 2808 h 3074"/>
              <a:gd name="T10" fmla="*/ 23638 w 23638"/>
              <a:gd name="T11" fmla="*/ 775 h 3074"/>
              <a:gd name="T12" fmla="*/ 20860 w 23638"/>
              <a:gd name="T13" fmla="*/ 1060 h 3074"/>
              <a:gd name="T14" fmla="*/ 20854 w 23638"/>
              <a:gd name="T15" fmla="*/ 2339 h 3074"/>
              <a:gd name="T16" fmla="*/ 21776 w 23638"/>
              <a:gd name="T17" fmla="*/ 2339 h 3074"/>
              <a:gd name="T18" fmla="*/ 20212 w 23638"/>
              <a:gd name="T19" fmla="*/ 2339 h 3074"/>
              <a:gd name="T20" fmla="*/ 20141 w 23638"/>
              <a:gd name="T21" fmla="*/ 149 h 3074"/>
              <a:gd name="T22" fmla="*/ 20225 w 23638"/>
              <a:gd name="T23" fmla="*/ 346 h 3074"/>
              <a:gd name="T24" fmla="*/ 18545 w 23638"/>
              <a:gd name="T25" fmla="*/ 1060 h 3074"/>
              <a:gd name="T26" fmla="*/ 18539 w 23638"/>
              <a:gd name="T27" fmla="*/ 2339 h 3074"/>
              <a:gd name="T28" fmla="*/ 19461 w 23638"/>
              <a:gd name="T29" fmla="*/ 2339 h 3074"/>
              <a:gd name="T30" fmla="*/ 17518 w 23638"/>
              <a:gd name="T31" fmla="*/ 1122 h 3074"/>
              <a:gd name="T32" fmla="*/ 17512 w 23638"/>
              <a:gd name="T33" fmla="*/ 2339 h 3074"/>
              <a:gd name="T34" fmla="*/ 18113 w 23638"/>
              <a:gd name="T35" fmla="*/ 922 h 3074"/>
              <a:gd name="T36" fmla="*/ 16764 w 23638"/>
              <a:gd name="T37" fmla="*/ 1651 h 3074"/>
              <a:gd name="T38" fmla="*/ 15980 w 23638"/>
              <a:gd name="T39" fmla="*/ 1680 h 3074"/>
              <a:gd name="T40" fmla="*/ 16122 w 23638"/>
              <a:gd name="T41" fmla="*/ 787 h 3074"/>
              <a:gd name="T42" fmla="*/ 16283 w 23638"/>
              <a:gd name="T43" fmla="*/ 1441 h 3074"/>
              <a:gd name="T44" fmla="*/ 16758 w 23638"/>
              <a:gd name="T45" fmla="*/ 2026 h 3074"/>
              <a:gd name="T46" fmla="*/ 14467 w 23638"/>
              <a:gd name="T47" fmla="*/ 1014 h 3074"/>
              <a:gd name="T48" fmla="*/ 15441 w 23638"/>
              <a:gd name="T49" fmla="*/ 1563 h 3074"/>
              <a:gd name="T50" fmla="*/ 14228 w 23638"/>
              <a:gd name="T51" fmla="*/ 1135 h 3074"/>
              <a:gd name="T52" fmla="*/ 15354 w 23638"/>
              <a:gd name="T53" fmla="*/ 2055 h 3074"/>
              <a:gd name="T54" fmla="*/ 13878 w 23638"/>
              <a:gd name="T55" fmla="*/ 2339 h 3074"/>
              <a:gd name="T56" fmla="*/ 12848 w 23638"/>
              <a:gd name="T57" fmla="*/ 2339 h 3074"/>
              <a:gd name="T58" fmla="*/ 11367 w 23638"/>
              <a:gd name="T59" fmla="*/ 1936 h 3074"/>
              <a:gd name="T60" fmla="*/ 11367 w 23638"/>
              <a:gd name="T61" fmla="*/ 322 h 3074"/>
              <a:gd name="T62" fmla="*/ 11226 w 23638"/>
              <a:gd name="T63" fmla="*/ 904 h 3074"/>
              <a:gd name="T64" fmla="*/ 10898 w 23638"/>
              <a:gd name="T65" fmla="*/ 29 h 3074"/>
              <a:gd name="T66" fmla="*/ 10017 w 23638"/>
              <a:gd name="T67" fmla="*/ 775 h 3074"/>
              <a:gd name="T68" fmla="*/ 10438 w 23638"/>
              <a:gd name="T69" fmla="*/ 904 h 3074"/>
              <a:gd name="T70" fmla="*/ 10727 w 23638"/>
              <a:gd name="T71" fmla="*/ 128 h 3074"/>
              <a:gd name="T72" fmla="*/ 9609 w 23638"/>
              <a:gd name="T73" fmla="*/ 2066 h 3074"/>
              <a:gd name="T74" fmla="*/ 9181 w 23638"/>
              <a:gd name="T75" fmla="*/ 866 h 3074"/>
              <a:gd name="T76" fmla="*/ 9187 w 23638"/>
              <a:gd name="T77" fmla="*/ 737 h 3074"/>
              <a:gd name="T78" fmla="*/ 9708 w 23638"/>
              <a:gd name="T79" fmla="*/ 2152 h 3074"/>
              <a:gd name="T80" fmla="*/ 7723 w 23638"/>
              <a:gd name="T81" fmla="*/ 1495 h 3074"/>
              <a:gd name="T82" fmla="*/ 7744 w 23638"/>
              <a:gd name="T83" fmla="*/ 866 h 3074"/>
              <a:gd name="T84" fmla="*/ 7254 w 23638"/>
              <a:gd name="T85" fmla="*/ 1163 h 3074"/>
              <a:gd name="T86" fmla="*/ 7636 w 23638"/>
              <a:gd name="T87" fmla="*/ 2249 h 3074"/>
              <a:gd name="T88" fmla="*/ 6643 w 23638"/>
              <a:gd name="T89" fmla="*/ 1043 h 3074"/>
              <a:gd name="T90" fmla="*/ 5608 w 23638"/>
              <a:gd name="T91" fmla="*/ 1570 h 3074"/>
              <a:gd name="T92" fmla="*/ 6941 w 23638"/>
              <a:gd name="T93" fmla="*/ 1560 h 3074"/>
              <a:gd name="T94" fmla="*/ 5662 w 23638"/>
              <a:gd name="T95" fmla="*/ 2155 h 3074"/>
              <a:gd name="T96" fmla="*/ 4917 w 23638"/>
              <a:gd name="T97" fmla="*/ 843 h 3074"/>
              <a:gd name="T98" fmla="*/ 4604 w 23638"/>
              <a:gd name="T99" fmla="*/ 2339 h 3074"/>
              <a:gd name="T100" fmla="*/ 5177 w 23638"/>
              <a:gd name="T101" fmla="*/ 872 h 3074"/>
              <a:gd name="T102" fmla="*/ 3405 w 23638"/>
              <a:gd name="T103" fmla="*/ 2063 h 3074"/>
              <a:gd name="T104" fmla="*/ 4235 w 23638"/>
              <a:gd name="T105" fmla="*/ 969 h 3074"/>
              <a:gd name="T106" fmla="*/ 3103 w 23638"/>
              <a:gd name="T107" fmla="*/ 1585 h 3074"/>
              <a:gd name="T108" fmla="*/ 4229 w 23638"/>
              <a:gd name="T109" fmla="*/ 2124 h 3074"/>
              <a:gd name="T110" fmla="*/ 2715 w 23638"/>
              <a:gd name="T111" fmla="*/ 775 h 3074"/>
              <a:gd name="T112" fmla="*/ 2563 w 23638"/>
              <a:gd name="T113" fmla="*/ 181 h 3074"/>
              <a:gd name="T114" fmla="*/ 2043 w 23638"/>
              <a:gd name="T115" fmla="*/ 2339 h 3074"/>
              <a:gd name="T116" fmla="*/ 1026 w 23638"/>
              <a:gd name="T117" fmla="*/ 2095 h 3074"/>
              <a:gd name="T118" fmla="*/ 0 w 23638"/>
              <a:gd name="T119" fmla="*/ 2339 h 3074"/>
              <a:gd name="T120" fmla="*/ 220 w 23638"/>
              <a:gd name="T121" fmla="*/ 662 h 3074"/>
              <a:gd name="T122" fmla="*/ 1915 w 23638"/>
              <a:gd name="T123" fmla="*/ 462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638" h="3074">
                <a:moveTo>
                  <a:pt x="23498" y="1686"/>
                </a:moveTo>
                <a:cubicBezTo>
                  <a:pt x="23498" y="1849"/>
                  <a:pt x="23446" y="1983"/>
                  <a:pt x="23343" y="2090"/>
                </a:cubicBezTo>
                <a:cubicBezTo>
                  <a:pt x="23240" y="2196"/>
                  <a:pt x="23108" y="2249"/>
                  <a:pt x="22946" y="2249"/>
                </a:cubicBezTo>
                <a:cubicBezTo>
                  <a:pt x="22784" y="2249"/>
                  <a:pt x="22656" y="2189"/>
                  <a:pt x="22562" y="2067"/>
                </a:cubicBezTo>
                <a:cubicBezTo>
                  <a:pt x="22468" y="1946"/>
                  <a:pt x="22421" y="1781"/>
                  <a:pt x="22421" y="1573"/>
                </a:cubicBezTo>
                <a:cubicBezTo>
                  <a:pt x="22421" y="1362"/>
                  <a:pt x="22473" y="1191"/>
                  <a:pt x="22578" y="1061"/>
                </a:cubicBezTo>
                <a:cubicBezTo>
                  <a:pt x="22683" y="931"/>
                  <a:pt x="22821" y="866"/>
                  <a:pt x="22994" y="866"/>
                </a:cubicBezTo>
                <a:cubicBezTo>
                  <a:pt x="23138" y="866"/>
                  <a:pt x="23258" y="915"/>
                  <a:pt x="23354" y="1014"/>
                </a:cubicBezTo>
                <a:cubicBezTo>
                  <a:pt x="23450" y="1112"/>
                  <a:pt x="23498" y="1233"/>
                  <a:pt x="23498" y="1376"/>
                </a:cubicBezTo>
                <a:lnTo>
                  <a:pt x="23498" y="1686"/>
                </a:lnTo>
                <a:close/>
                <a:moveTo>
                  <a:pt x="23638" y="775"/>
                </a:moveTo>
                <a:cubicBezTo>
                  <a:pt x="23498" y="775"/>
                  <a:pt x="23498" y="775"/>
                  <a:pt x="23498" y="775"/>
                </a:cubicBezTo>
                <a:cubicBezTo>
                  <a:pt x="23498" y="1023"/>
                  <a:pt x="23498" y="1023"/>
                  <a:pt x="23498" y="1023"/>
                </a:cubicBezTo>
                <a:cubicBezTo>
                  <a:pt x="23491" y="1023"/>
                  <a:pt x="23491" y="1023"/>
                  <a:pt x="23491" y="1023"/>
                </a:cubicBezTo>
                <a:cubicBezTo>
                  <a:pt x="23388" y="832"/>
                  <a:pt x="23221" y="737"/>
                  <a:pt x="22990" y="737"/>
                </a:cubicBezTo>
                <a:cubicBezTo>
                  <a:pt x="22852" y="737"/>
                  <a:pt x="22728" y="773"/>
                  <a:pt x="22618" y="845"/>
                </a:cubicBezTo>
                <a:cubicBezTo>
                  <a:pt x="22508" y="917"/>
                  <a:pt x="22423" y="1017"/>
                  <a:pt x="22364" y="1147"/>
                </a:cubicBezTo>
                <a:cubicBezTo>
                  <a:pt x="22304" y="1276"/>
                  <a:pt x="22274" y="1422"/>
                  <a:pt x="22274" y="1585"/>
                </a:cubicBezTo>
                <a:cubicBezTo>
                  <a:pt x="22274" y="1828"/>
                  <a:pt x="22334" y="2021"/>
                  <a:pt x="22453" y="2164"/>
                </a:cubicBezTo>
                <a:cubicBezTo>
                  <a:pt x="22572" y="2306"/>
                  <a:pt x="22730" y="2377"/>
                  <a:pt x="22928" y="2377"/>
                </a:cubicBezTo>
                <a:cubicBezTo>
                  <a:pt x="23179" y="2377"/>
                  <a:pt x="23367" y="2271"/>
                  <a:pt x="23491" y="2058"/>
                </a:cubicBezTo>
                <a:cubicBezTo>
                  <a:pt x="23498" y="2058"/>
                  <a:pt x="23498" y="2058"/>
                  <a:pt x="23498" y="2058"/>
                </a:cubicBezTo>
                <a:cubicBezTo>
                  <a:pt x="23498" y="2261"/>
                  <a:pt x="23498" y="2261"/>
                  <a:pt x="23498" y="2261"/>
                </a:cubicBezTo>
                <a:cubicBezTo>
                  <a:pt x="23498" y="2718"/>
                  <a:pt x="23282" y="2946"/>
                  <a:pt x="22850" y="2946"/>
                </a:cubicBezTo>
                <a:cubicBezTo>
                  <a:pt x="22702" y="2946"/>
                  <a:pt x="22546" y="2900"/>
                  <a:pt x="22381" y="2808"/>
                </a:cubicBezTo>
                <a:cubicBezTo>
                  <a:pt x="22381" y="2955"/>
                  <a:pt x="22381" y="2955"/>
                  <a:pt x="22381" y="2955"/>
                </a:cubicBezTo>
                <a:cubicBezTo>
                  <a:pt x="22541" y="3034"/>
                  <a:pt x="22696" y="3074"/>
                  <a:pt x="22847" y="3074"/>
                </a:cubicBezTo>
                <a:cubicBezTo>
                  <a:pt x="23121" y="3074"/>
                  <a:pt x="23321" y="3005"/>
                  <a:pt x="23448" y="2868"/>
                </a:cubicBezTo>
                <a:cubicBezTo>
                  <a:pt x="23575" y="2730"/>
                  <a:pt x="23638" y="2515"/>
                  <a:pt x="23638" y="2223"/>
                </a:cubicBezTo>
                <a:lnTo>
                  <a:pt x="23638" y="775"/>
                </a:lnTo>
                <a:close/>
                <a:moveTo>
                  <a:pt x="21917" y="2339"/>
                </a:moveTo>
                <a:cubicBezTo>
                  <a:pt x="21917" y="1388"/>
                  <a:pt x="21917" y="1388"/>
                  <a:pt x="21917" y="1388"/>
                </a:cubicBezTo>
                <a:cubicBezTo>
                  <a:pt x="21917" y="1178"/>
                  <a:pt x="21872" y="1017"/>
                  <a:pt x="21783" y="905"/>
                </a:cubicBezTo>
                <a:cubicBezTo>
                  <a:pt x="21694" y="793"/>
                  <a:pt x="21565" y="737"/>
                  <a:pt x="21394" y="737"/>
                </a:cubicBezTo>
                <a:cubicBezTo>
                  <a:pt x="21152" y="737"/>
                  <a:pt x="20974" y="845"/>
                  <a:pt x="20860" y="1060"/>
                </a:cubicBezTo>
                <a:cubicBezTo>
                  <a:pt x="20854" y="1060"/>
                  <a:pt x="20854" y="1060"/>
                  <a:pt x="20854" y="1060"/>
                </a:cubicBezTo>
                <a:cubicBezTo>
                  <a:pt x="20854" y="775"/>
                  <a:pt x="20854" y="775"/>
                  <a:pt x="20854" y="775"/>
                </a:cubicBezTo>
                <a:cubicBezTo>
                  <a:pt x="20713" y="775"/>
                  <a:pt x="20713" y="775"/>
                  <a:pt x="20713" y="775"/>
                </a:cubicBezTo>
                <a:cubicBezTo>
                  <a:pt x="20713" y="2339"/>
                  <a:pt x="20713" y="2339"/>
                  <a:pt x="20713" y="2339"/>
                </a:cubicBezTo>
                <a:cubicBezTo>
                  <a:pt x="20854" y="2339"/>
                  <a:pt x="20854" y="2339"/>
                  <a:pt x="20854" y="2339"/>
                </a:cubicBezTo>
                <a:cubicBezTo>
                  <a:pt x="20854" y="1441"/>
                  <a:pt x="20854" y="1441"/>
                  <a:pt x="20854" y="1441"/>
                </a:cubicBezTo>
                <a:cubicBezTo>
                  <a:pt x="20854" y="1277"/>
                  <a:pt x="20903" y="1140"/>
                  <a:pt x="21001" y="1030"/>
                </a:cubicBezTo>
                <a:cubicBezTo>
                  <a:pt x="21098" y="921"/>
                  <a:pt x="21221" y="866"/>
                  <a:pt x="21370" y="866"/>
                </a:cubicBezTo>
                <a:cubicBezTo>
                  <a:pt x="21641" y="866"/>
                  <a:pt x="21776" y="1053"/>
                  <a:pt x="21776" y="1429"/>
                </a:cubicBezTo>
                <a:cubicBezTo>
                  <a:pt x="21776" y="2339"/>
                  <a:pt x="21776" y="2339"/>
                  <a:pt x="21776" y="2339"/>
                </a:cubicBezTo>
                <a:lnTo>
                  <a:pt x="21917" y="2339"/>
                </a:lnTo>
                <a:close/>
                <a:moveTo>
                  <a:pt x="20212" y="775"/>
                </a:moveTo>
                <a:cubicBezTo>
                  <a:pt x="20072" y="775"/>
                  <a:pt x="20072" y="775"/>
                  <a:pt x="20072" y="775"/>
                </a:cubicBezTo>
                <a:cubicBezTo>
                  <a:pt x="20072" y="2339"/>
                  <a:pt x="20072" y="2339"/>
                  <a:pt x="20072" y="2339"/>
                </a:cubicBezTo>
                <a:cubicBezTo>
                  <a:pt x="20212" y="2339"/>
                  <a:pt x="20212" y="2339"/>
                  <a:pt x="20212" y="2339"/>
                </a:cubicBezTo>
                <a:lnTo>
                  <a:pt x="20212" y="775"/>
                </a:lnTo>
                <a:close/>
                <a:moveTo>
                  <a:pt x="20225" y="346"/>
                </a:moveTo>
                <a:cubicBezTo>
                  <a:pt x="20248" y="323"/>
                  <a:pt x="20260" y="295"/>
                  <a:pt x="20260" y="262"/>
                </a:cubicBezTo>
                <a:cubicBezTo>
                  <a:pt x="20260" y="228"/>
                  <a:pt x="20248" y="200"/>
                  <a:pt x="20224" y="180"/>
                </a:cubicBezTo>
                <a:cubicBezTo>
                  <a:pt x="20200" y="159"/>
                  <a:pt x="20172" y="149"/>
                  <a:pt x="20141" y="149"/>
                </a:cubicBezTo>
                <a:cubicBezTo>
                  <a:pt x="20111" y="149"/>
                  <a:pt x="20084" y="160"/>
                  <a:pt x="20061" y="181"/>
                </a:cubicBezTo>
                <a:cubicBezTo>
                  <a:pt x="20037" y="201"/>
                  <a:pt x="20025" y="229"/>
                  <a:pt x="20025" y="262"/>
                </a:cubicBezTo>
                <a:cubicBezTo>
                  <a:pt x="20025" y="297"/>
                  <a:pt x="20036" y="325"/>
                  <a:pt x="20060" y="348"/>
                </a:cubicBezTo>
                <a:cubicBezTo>
                  <a:pt x="20083" y="370"/>
                  <a:pt x="20110" y="381"/>
                  <a:pt x="20141" y="381"/>
                </a:cubicBezTo>
                <a:cubicBezTo>
                  <a:pt x="20173" y="381"/>
                  <a:pt x="20201" y="370"/>
                  <a:pt x="20225" y="346"/>
                </a:cubicBezTo>
                <a:moveTo>
                  <a:pt x="19602" y="2339"/>
                </a:moveTo>
                <a:cubicBezTo>
                  <a:pt x="19602" y="1388"/>
                  <a:pt x="19602" y="1388"/>
                  <a:pt x="19602" y="1388"/>
                </a:cubicBezTo>
                <a:cubicBezTo>
                  <a:pt x="19602" y="1178"/>
                  <a:pt x="19557" y="1017"/>
                  <a:pt x="19468" y="905"/>
                </a:cubicBezTo>
                <a:cubicBezTo>
                  <a:pt x="19379" y="793"/>
                  <a:pt x="19249" y="737"/>
                  <a:pt x="19079" y="737"/>
                </a:cubicBezTo>
                <a:cubicBezTo>
                  <a:pt x="18837" y="737"/>
                  <a:pt x="18659" y="845"/>
                  <a:pt x="18545" y="1060"/>
                </a:cubicBezTo>
                <a:cubicBezTo>
                  <a:pt x="18539" y="1060"/>
                  <a:pt x="18539" y="1060"/>
                  <a:pt x="18539" y="1060"/>
                </a:cubicBezTo>
                <a:cubicBezTo>
                  <a:pt x="18539" y="775"/>
                  <a:pt x="18539" y="775"/>
                  <a:pt x="18539" y="775"/>
                </a:cubicBezTo>
                <a:cubicBezTo>
                  <a:pt x="18398" y="775"/>
                  <a:pt x="18398" y="775"/>
                  <a:pt x="18398" y="775"/>
                </a:cubicBezTo>
                <a:cubicBezTo>
                  <a:pt x="18398" y="2339"/>
                  <a:pt x="18398" y="2339"/>
                  <a:pt x="18398" y="2339"/>
                </a:cubicBezTo>
                <a:cubicBezTo>
                  <a:pt x="18539" y="2339"/>
                  <a:pt x="18539" y="2339"/>
                  <a:pt x="18539" y="2339"/>
                </a:cubicBezTo>
                <a:cubicBezTo>
                  <a:pt x="18539" y="1441"/>
                  <a:pt x="18539" y="1441"/>
                  <a:pt x="18539" y="1441"/>
                </a:cubicBezTo>
                <a:cubicBezTo>
                  <a:pt x="18539" y="1277"/>
                  <a:pt x="18587" y="1140"/>
                  <a:pt x="18685" y="1030"/>
                </a:cubicBezTo>
                <a:cubicBezTo>
                  <a:pt x="18783" y="921"/>
                  <a:pt x="18906" y="866"/>
                  <a:pt x="19055" y="866"/>
                </a:cubicBezTo>
                <a:cubicBezTo>
                  <a:pt x="19326" y="866"/>
                  <a:pt x="19461" y="1053"/>
                  <a:pt x="19461" y="1429"/>
                </a:cubicBezTo>
                <a:cubicBezTo>
                  <a:pt x="19461" y="2339"/>
                  <a:pt x="19461" y="2339"/>
                  <a:pt x="19461" y="2339"/>
                </a:cubicBezTo>
                <a:lnTo>
                  <a:pt x="19602" y="2339"/>
                </a:lnTo>
                <a:close/>
                <a:moveTo>
                  <a:pt x="18113" y="772"/>
                </a:moveTo>
                <a:cubicBezTo>
                  <a:pt x="18067" y="754"/>
                  <a:pt x="18015" y="745"/>
                  <a:pt x="17957" y="745"/>
                </a:cubicBezTo>
                <a:cubicBezTo>
                  <a:pt x="17855" y="745"/>
                  <a:pt x="17765" y="778"/>
                  <a:pt x="17688" y="843"/>
                </a:cubicBezTo>
                <a:cubicBezTo>
                  <a:pt x="17611" y="909"/>
                  <a:pt x="17554" y="1002"/>
                  <a:pt x="17518" y="1122"/>
                </a:cubicBezTo>
                <a:cubicBezTo>
                  <a:pt x="17512" y="1122"/>
                  <a:pt x="17512" y="1122"/>
                  <a:pt x="17512" y="1122"/>
                </a:cubicBezTo>
                <a:cubicBezTo>
                  <a:pt x="17512" y="775"/>
                  <a:pt x="17512" y="775"/>
                  <a:pt x="17512" y="775"/>
                </a:cubicBezTo>
                <a:cubicBezTo>
                  <a:pt x="17375" y="775"/>
                  <a:pt x="17375" y="775"/>
                  <a:pt x="17375" y="775"/>
                </a:cubicBezTo>
                <a:cubicBezTo>
                  <a:pt x="17375" y="2339"/>
                  <a:pt x="17375" y="2339"/>
                  <a:pt x="17375" y="2339"/>
                </a:cubicBezTo>
                <a:cubicBezTo>
                  <a:pt x="17512" y="2339"/>
                  <a:pt x="17512" y="2339"/>
                  <a:pt x="17512" y="2339"/>
                </a:cubicBezTo>
                <a:cubicBezTo>
                  <a:pt x="17512" y="1605"/>
                  <a:pt x="17512" y="1605"/>
                  <a:pt x="17512" y="1605"/>
                </a:cubicBezTo>
                <a:cubicBezTo>
                  <a:pt x="17512" y="1458"/>
                  <a:pt x="17531" y="1329"/>
                  <a:pt x="17568" y="1217"/>
                </a:cubicBezTo>
                <a:cubicBezTo>
                  <a:pt x="17605" y="1105"/>
                  <a:pt x="17657" y="1019"/>
                  <a:pt x="17723" y="960"/>
                </a:cubicBezTo>
                <a:cubicBezTo>
                  <a:pt x="17789" y="901"/>
                  <a:pt x="17864" y="872"/>
                  <a:pt x="17948" y="872"/>
                </a:cubicBezTo>
                <a:cubicBezTo>
                  <a:pt x="18010" y="872"/>
                  <a:pt x="18065" y="888"/>
                  <a:pt x="18113" y="922"/>
                </a:cubicBezTo>
                <a:lnTo>
                  <a:pt x="18113" y="772"/>
                </a:lnTo>
                <a:close/>
                <a:moveTo>
                  <a:pt x="15980" y="1680"/>
                </a:moveTo>
                <a:cubicBezTo>
                  <a:pt x="16042" y="1627"/>
                  <a:pt x="16159" y="1587"/>
                  <a:pt x="16333" y="1560"/>
                </a:cubicBezTo>
                <a:cubicBezTo>
                  <a:pt x="16764" y="1498"/>
                  <a:pt x="16764" y="1498"/>
                  <a:pt x="16764" y="1498"/>
                </a:cubicBezTo>
                <a:cubicBezTo>
                  <a:pt x="16764" y="1651"/>
                  <a:pt x="16764" y="1651"/>
                  <a:pt x="16764" y="1651"/>
                </a:cubicBezTo>
                <a:cubicBezTo>
                  <a:pt x="16764" y="1825"/>
                  <a:pt x="16714" y="1968"/>
                  <a:pt x="16615" y="2080"/>
                </a:cubicBezTo>
                <a:cubicBezTo>
                  <a:pt x="16516" y="2193"/>
                  <a:pt x="16390" y="2249"/>
                  <a:pt x="16239" y="2249"/>
                </a:cubicBezTo>
                <a:cubicBezTo>
                  <a:pt x="16132" y="2249"/>
                  <a:pt x="16047" y="2220"/>
                  <a:pt x="15984" y="2163"/>
                </a:cubicBezTo>
                <a:cubicBezTo>
                  <a:pt x="15920" y="2105"/>
                  <a:pt x="15889" y="2028"/>
                  <a:pt x="15889" y="1930"/>
                </a:cubicBezTo>
                <a:cubicBezTo>
                  <a:pt x="15889" y="1817"/>
                  <a:pt x="15920" y="1734"/>
                  <a:pt x="15980" y="1680"/>
                </a:cubicBezTo>
                <a:moveTo>
                  <a:pt x="16904" y="2339"/>
                </a:moveTo>
                <a:cubicBezTo>
                  <a:pt x="16904" y="1322"/>
                  <a:pt x="16904" y="1322"/>
                  <a:pt x="16904" y="1322"/>
                </a:cubicBezTo>
                <a:cubicBezTo>
                  <a:pt x="16904" y="1131"/>
                  <a:pt x="16861" y="985"/>
                  <a:pt x="16773" y="886"/>
                </a:cubicBezTo>
                <a:cubicBezTo>
                  <a:pt x="16686" y="787"/>
                  <a:pt x="16561" y="737"/>
                  <a:pt x="16399" y="737"/>
                </a:cubicBezTo>
                <a:cubicBezTo>
                  <a:pt x="16316" y="737"/>
                  <a:pt x="16224" y="754"/>
                  <a:pt x="16122" y="787"/>
                </a:cubicBezTo>
                <a:cubicBezTo>
                  <a:pt x="16019" y="820"/>
                  <a:pt x="15940" y="859"/>
                  <a:pt x="15883" y="904"/>
                </a:cubicBezTo>
                <a:cubicBezTo>
                  <a:pt x="15883" y="1073"/>
                  <a:pt x="15883" y="1073"/>
                  <a:pt x="15883" y="1073"/>
                </a:cubicBezTo>
                <a:cubicBezTo>
                  <a:pt x="16046" y="935"/>
                  <a:pt x="16213" y="866"/>
                  <a:pt x="16385" y="866"/>
                </a:cubicBezTo>
                <a:cubicBezTo>
                  <a:pt x="16638" y="866"/>
                  <a:pt x="16764" y="1034"/>
                  <a:pt x="16764" y="1370"/>
                </a:cubicBezTo>
                <a:cubicBezTo>
                  <a:pt x="16283" y="1441"/>
                  <a:pt x="16283" y="1441"/>
                  <a:pt x="16283" y="1441"/>
                </a:cubicBezTo>
                <a:cubicBezTo>
                  <a:pt x="15921" y="1497"/>
                  <a:pt x="15741" y="1662"/>
                  <a:pt x="15741" y="1936"/>
                </a:cubicBezTo>
                <a:cubicBezTo>
                  <a:pt x="15741" y="2067"/>
                  <a:pt x="15785" y="2174"/>
                  <a:pt x="15874" y="2255"/>
                </a:cubicBezTo>
                <a:cubicBezTo>
                  <a:pt x="15963" y="2337"/>
                  <a:pt x="16080" y="2377"/>
                  <a:pt x="16223" y="2377"/>
                </a:cubicBezTo>
                <a:cubicBezTo>
                  <a:pt x="16337" y="2377"/>
                  <a:pt x="16442" y="2346"/>
                  <a:pt x="16539" y="2282"/>
                </a:cubicBezTo>
                <a:cubicBezTo>
                  <a:pt x="16635" y="2218"/>
                  <a:pt x="16708" y="2133"/>
                  <a:pt x="16758" y="2026"/>
                </a:cubicBezTo>
                <a:cubicBezTo>
                  <a:pt x="16764" y="2026"/>
                  <a:pt x="16764" y="2026"/>
                  <a:pt x="16764" y="2026"/>
                </a:cubicBezTo>
                <a:cubicBezTo>
                  <a:pt x="16764" y="2339"/>
                  <a:pt x="16764" y="2339"/>
                  <a:pt x="16764" y="2339"/>
                </a:cubicBezTo>
                <a:lnTo>
                  <a:pt x="16904" y="2339"/>
                </a:lnTo>
                <a:close/>
                <a:moveTo>
                  <a:pt x="14290" y="1435"/>
                </a:moveTo>
                <a:cubicBezTo>
                  <a:pt x="14312" y="1253"/>
                  <a:pt x="14371" y="1112"/>
                  <a:pt x="14467" y="1014"/>
                </a:cubicBezTo>
                <a:cubicBezTo>
                  <a:pt x="14563" y="915"/>
                  <a:pt x="14684" y="866"/>
                  <a:pt x="14832" y="866"/>
                </a:cubicBezTo>
                <a:cubicBezTo>
                  <a:pt x="14973" y="866"/>
                  <a:pt x="15083" y="915"/>
                  <a:pt x="15164" y="1014"/>
                </a:cubicBezTo>
                <a:cubicBezTo>
                  <a:pt x="15245" y="1114"/>
                  <a:pt x="15289" y="1254"/>
                  <a:pt x="15295" y="1435"/>
                </a:cubicBezTo>
                <a:lnTo>
                  <a:pt x="14290" y="1435"/>
                </a:lnTo>
                <a:close/>
                <a:moveTo>
                  <a:pt x="15441" y="1563"/>
                </a:moveTo>
                <a:cubicBezTo>
                  <a:pt x="15441" y="1501"/>
                  <a:pt x="15441" y="1501"/>
                  <a:pt x="15441" y="1501"/>
                </a:cubicBezTo>
                <a:cubicBezTo>
                  <a:pt x="15441" y="1261"/>
                  <a:pt x="15388" y="1073"/>
                  <a:pt x="15283" y="939"/>
                </a:cubicBezTo>
                <a:cubicBezTo>
                  <a:pt x="15177" y="804"/>
                  <a:pt x="15028" y="737"/>
                  <a:pt x="14838" y="737"/>
                </a:cubicBezTo>
                <a:cubicBezTo>
                  <a:pt x="14707" y="737"/>
                  <a:pt x="14587" y="772"/>
                  <a:pt x="14480" y="843"/>
                </a:cubicBezTo>
                <a:cubicBezTo>
                  <a:pt x="14373" y="913"/>
                  <a:pt x="14289" y="1010"/>
                  <a:pt x="14228" y="1135"/>
                </a:cubicBezTo>
                <a:cubicBezTo>
                  <a:pt x="14167" y="1260"/>
                  <a:pt x="14137" y="1398"/>
                  <a:pt x="14137" y="1548"/>
                </a:cubicBezTo>
                <a:cubicBezTo>
                  <a:pt x="14137" y="1805"/>
                  <a:pt x="14198" y="2007"/>
                  <a:pt x="14320" y="2155"/>
                </a:cubicBezTo>
                <a:cubicBezTo>
                  <a:pt x="14443" y="2303"/>
                  <a:pt x="14606" y="2377"/>
                  <a:pt x="14812" y="2377"/>
                </a:cubicBezTo>
                <a:cubicBezTo>
                  <a:pt x="15011" y="2377"/>
                  <a:pt x="15192" y="2320"/>
                  <a:pt x="15354" y="2205"/>
                </a:cubicBezTo>
                <a:cubicBezTo>
                  <a:pt x="15354" y="2055"/>
                  <a:pt x="15354" y="2055"/>
                  <a:pt x="15354" y="2055"/>
                </a:cubicBezTo>
                <a:cubicBezTo>
                  <a:pt x="15188" y="2185"/>
                  <a:pt x="15017" y="2249"/>
                  <a:pt x="14841" y="2249"/>
                </a:cubicBezTo>
                <a:cubicBezTo>
                  <a:pt x="14669" y="2249"/>
                  <a:pt x="14533" y="2189"/>
                  <a:pt x="14433" y="2069"/>
                </a:cubicBezTo>
                <a:cubicBezTo>
                  <a:pt x="14334" y="1949"/>
                  <a:pt x="14284" y="1780"/>
                  <a:pt x="14284" y="1563"/>
                </a:cubicBezTo>
                <a:lnTo>
                  <a:pt x="15441" y="1563"/>
                </a:lnTo>
                <a:close/>
                <a:moveTo>
                  <a:pt x="13878" y="2339"/>
                </a:moveTo>
                <a:cubicBezTo>
                  <a:pt x="13878" y="2202"/>
                  <a:pt x="13878" y="2202"/>
                  <a:pt x="13878" y="2202"/>
                </a:cubicBezTo>
                <a:cubicBezTo>
                  <a:pt x="12999" y="2202"/>
                  <a:pt x="12999" y="2202"/>
                  <a:pt x="12999" y="2202"/>
                </a:cubicBezTo>
                <a:cubicBezTo>
                  <a:pt x="12999" y="149"/>
                  <a:pt x="12999" y="149"/>
                  <a:pt x="12999" y="149"/>
                </a:cubicBezTo>
                <a:cubicBezTo>
                  <a:pt x="12848" y="149"/>
                  <a:pt x="12848" y="149"/>
                  <a:pt x="12848" y="149"/>
                </a:cubicBezTo>
                <a:cubicBezTo>
                  <a:pt x="12848" y="2339"/>
                  <a:pt x="12848" y="2339"/>
                  <a:pt x="12848" y="2339"/>
                </a:cubicBezTo>
                <a:lnTo>
                  <a:pt x="13878" y="2339"/>
                </a:lnTo>
                <a:close/>
                <a:moveTo>
                  <a:pt x="11779" y="2187"/>
                </a:moveTo>
                <a:cubicBezTo>
                  <a:pt x="11713" y="2224"/>
                  <a:pt x="11650" y="2243"/>
                  <a:pt x="11591" y="2243"/>
                </a:cubicBezTo>
                <a:cubicBezTo>
                  <a:pt x="11510" y="2243"/>
                  <a:pt x="11452" y="2219"/>
                  <a:pt x="11418" y="2171"/>
                </a:cubicBezTo>
                <a:cubicBezTo>
                  <a:pt x="11384" y="2122"/>
                  <a:pt x="11367" y="2044"/>
                  <a:pt x="11367" y="1936"/>
                </a:cubicBezTo>
                <a:cubicBezTo>
                  <a:pt x="11367" y="904"/>
                  <a:pt x="11367" y="904"/>
                  <a:pt x="11367" y="904"/>
                </a:cubicBezTo>
                <a:cubicBezTo>
                  <a:pt x="11779" y="904"/>
                  <a:pt x="11779" y="904"/>
                  <a:pt x="11779" y="904"/>
                </a:cubicBezTo>
                <a:cubicBezTo>
                  <a:pt x="11779" y="775"/>
                  <a:pt x="11779" y="775"/>
                  <a:pt x="11779" y="775"/>
                </a:cubicBezTo>
                <a:cubicBezTo>
                  <a:pt x="11367" y="775"/>
                  <a:pt x="11367" y="775"/>
                  <a:pt x="11367" y="775"/>
                </a:cubicBezTo>
                <a:cubicBezTo>
                  <a:pt x="11367" y="322"/>
                  <a:pt x="11367" y="322"/>
                  <a:pt x="11367" y="322"/>
                </a:cubicBezTo>
                <a:cubicBezTo>
                  <a:pt x="11226" y="369"/>
                  <a:pt x="11226" y="369"/>
                  <a:pt x="11226" y="369"/>
                </a:cubicBezTo>
                <a:cubicBezTo>
                  <a:pt x="11226" y="775"/>
                  <a:pt x="11226" y="775"/>
                  <a:pt x="11226" y="775"/>
                </a:cubicBezTo>
                <a:cubicBezTo>
                  <a:pt x="10945" y="775"/>
                  <a:pt x="10945" y="775"/>
                  <a:pt x="10945" y="775"/>
                </a:cubicBezTo>
                <a:cubicBezTo>
                  <a:pt x="10945" y="904"/>
                  <a:pt x="10945" y="904"/>
                  <a:pt x="10945" y="904"/>
                </a:cubicBezTo>
                <a:cubicBezTo>
                  <a:pt x="11226" y="904"/>
                  <a:pt x="11226" y="904"/>
                  <a:pt x="11226" y="904"/>
                </a:cubicBezTo>
                <a:cubicBezTo>
                  <a:pt x="11226" y="1954"/>
                  <a:pt x="11226" y="1954"/>
                  <a:pt x="11226" y="1954"/>
                </a:cubicBezTo>
                <a:cubicBezTo>
                  <a:pt x="11226" y="2231"/>
                  <a:pt x="11342" y="2370"/>
                  <a:pt x="11573" y="2370"/>
                </a:cubicBezTo>
                <a:cubicBezTo>
                  <a:pt x="11638" y="2370"/>
                  <a:pt x="11707" y="2353"/>
                  <a:pt x="11779" y="2318"/>
                </a:cubicBezTo>
                <a:lnTo>
                  <a:pt x="11779" y="2187"/>
                </a:lnTo>
                <a:close/>
                <a:moveTo>
                  <a:pt x="10898" y="29"/>
                </a:moveTo>
                <a:cubicBezTo>
                  <a:pt x="10855" y="9"/>
                  <a:pt x="10800" y="0"/>
                  <a:pt x="10733" y="0"/>
                </a:cubicBezTo>
                <a:cubicBezTo>
                  <a:pt x="10603" y="0"/>
                  <a:pt x="10498" y="44"/>
                  <a:pt x="10418" y="133"/>
                </a:cubicBezTo>
                <a:cubicBezTo>
                  <a:pt x="10338" y="222"/>
                  <a:pt x="10298" y="346"/>
                  <a:pt x="10298" y="504"/>
                </a:cubicBezTo>
                <a:cubicBezTo>
                  <a:pt x="10298" y="775"/>
                  <a:pt x="10298" y="775"/>
                  <a:pt x="10298" y="775"/>
                </a:cubicBezTo>
                <a:cubicBezTo>
                  <a:pt x="10017" y="775"/>
                  <a:pt x="10017" y="775"/>
                  <a:pt x="10017" y="775"/>
                </a:cubicBezTo>
                <a:cubicBezTo>
                  <a:pt x="10017" y="904"/>
                  <a:pt x="10017" y="904"/>
                  <a:pt x="10017" y="904"/>
                </a:cubicBezTo>
                <a:cubicBezTo>
                  <a:pt x="10298" y="904"/>
                  <a:pt x="10298" y="904"/>
                  <a:pt x="10298" y="904"/>
                </a:cubicBezTo>
                <a:cubicBezTo>
                  <a:pt x="10298" y="2339"/>
                  <a:pt x="10298" y="2339"/>
                  <a:pt x="10298" y="2339"/>
                </a:cubicBezTo>
                <a:cubicBezTo>
                  <a:pt x="10438" y="2339"/>
                  <a:pt x="10438" y="2339"/>
                  <a:pt x="10438" y="2339"/>
                </a:cubicBezTo>
                <a:cubicBezTo>
                  <a:pt x="10438" y="904"/>
                  <a:pt x="10438" y="904"/>
                  <a:pt x="10438" y="904"/>
                </a:cubicBezTo>
                <a:cubicBezTo>
                  <a:pt x="10852" y="904"/>
                  <a:pt x="10852" y="904"/>
                  <a:pt x="10852" y="904"/>
                </a:cubicBezTo>
                <a:cubicBezTo>
                  <a:pt x="10852" y="775"/>
                  <a:pt x="10852" y="775"/>
                  <a:pt x="10852" y="775"/>
                </a:cubicBezTo>
                <a:cubicBezTo>
                  <a:pt x="10438" y="775"/>
                  <a:pt x="10438" y="775"/>
                  <a:pt x="10438" y="775"/>
                </a:cubicBezTo>
                <a:cubicBezTo>
                  <a:pt x="10438" y="516"/>
                  <a:pt x="10438" y="516"/>
                  <a:pt x="10438" y="516"/>
                </a:cubicBezTo>
                <a:cubicBezTo>
                  <a:pt x="10438" y="257"/>
                  <a:pt x="10534" y="128"/>
                  <a:pt x="10727" y="128"/>
                </a:cubicBezTo>
                <a:cubicBezTo>
                  <a:pt x="10802" y="128"/>
                  <a:pt x="10859" y="143"/>
                  <a:pt x="10898" y="172"/>
                </a:cubicBezTo>
                <a:lnTo>
                  <a:pt x="10898" y="29"/>
                </a:lnTo>
                <a:close/>
                <a:moveTo>
                  <a:pt x="9612" y="1043"/>
                </a:moveTo>
                <a:cubicBezTo>
                  <a:pt x="9713" y="1162"/>
                  <a:pt x="9763" y="1333"/>
                  <a:pt x="9763" y="1557"/>
                </a:cubicBezTo>
                <a:cubicBezTo>
                  <a:pt x="9763" y="1774"/>
                  <a:pt x="9712" y="1944"/>
                  <a:pt x="9609" y="2066"/>
                </a:cubicBezTo>
                <a:cubicBezTo>
                  <a:pt x="9506" y="2188"/>
                  <a:pt x="9362" y="2249"/>
                  <a:pt x="9175" y="2249"/>
                </a:cubicBezTo>
                <a:cubicBezTo>
                  <a:pt x="8993" y="2249"/>
                  <a:pt x="8848" y="2188"/>
                  <a:pt x="8739" y="2064"/>
                </a:cubicBezTo>
                <a:cubicBezTo>
                  <a:pt x="8631" y="1941"/>
                  <a:pt x="8577" y="1776"/>
                  <a:pt x="8577" y="1570"/>
                </a:cubicBezTo>
                <a:cubicBezTo>
                  <a:pt x="8577" y="1350"/>
                  <a:pt x="8631" y="1177"/>
                  <a:pt x="8741" y="1053"/>
                </a:cubicBezTo>
                <a:cubicBezTo>
                  <a:pt x="8850" y="928"/>
                  <a:pt x="8997" y="866"/>
                  <a:pt x="9181" y="866"/>
                </a:cubicBezTo>
                <a:cubicBezTo>
                  <a:pt x="9368" y="866"/>
                  <a:pt x="9511" y="925"/>
                  <a:pt x="9612" y="1043"/>
                </a:cubicBezTo>
                <a:moveTo>
                  <a:pt x="9708" y="2152"/>
                </a:moveTo>
                <a:cubicBezTo>
                  <a:pt x="9843" y="2002"/>
                  <a:pt x="9910" y="1805"/>
                  <a:pt x="9910" y="1560"/>
                </a:cubicBezTo>
                <a:cubicBezTo>
                  <a:pt x="9910" y="1305"/>
                  <a:pt x="9845" y="1104"/>
                  <a:pt x="9716" y="957"/>
                </a:cubicBezTo>
                <a:cubicBezTo>
                  <a:pt x="9587" y="811"/>
                  <a:pt x="9410" y="737"/>
                  <a:pt x="9187" y="737"/>
                </a:cubicBezTo>
                <a:cubicBezTo>
                  <a:pt x="8956" y="737"/>
                  <a:pt x="8772" y="812"/>
                  <a:pt x="8635" y="960"/>
                </a:cubicBezTo>
                <a:cubicBezTo>
                  <a:pt x="8498" y="1109"/>
                  <a:pt x="8430" y="1311"/>
                  <a:pt x="8430" y="1567"/>
                </a:cubicBezTo>
                <a:cubicBezTo>
                  <a:pt x="8430" y="1810"/>
                  <a:pt x="8497" y="2006"/>
                  <a:pt x="8631" y="2155"/>
                </a:cubicBezTo>
                <a:cubicBezTo>
                  <a:pt x="8765" y="2303"/>
                  <a:pt x="8945" y="2377"/>
                  <a:pt x="9171" y="2377"/>
                </a:cubicBezTo>
                <a:cubicBezTo>
                  <a:pt x="9395" y="2377"/>
                  <a:pt x="9574" y="2302"/>
                  <a:pt x="9708" y="2152"/>
                </a:cubicBezTo>
                <a:moveTo>
                  <a:pt x="7625" y="2377"/>
                </a:moveTo>
                <a:cubicBezTo>
                  <a:pt x="7784" y="2377"/>
                  <a:pt x="7911" y="2338"/>
                  <a:pt x="8007" y="2259"/>
                </a:cubicBezTo>
                <a:cubicBezTo>
                  <a:pt x="8103" y="2180"/>
                  <a:pt x="8150" y="2077"/>
                  <a:pt x="8150" y="1948"/>
                </a:cubicBezTo>
                <a:cubicBezTo>
                  <a:pt x="8150" y="1847"/>
                  <a:pt x="8121" y="1764"/>
                  <a:pt x="8062" y="1701"/>
                </a:cubicBezTo>
                <a:cubicBezTo>
                  <a:pt x="8003" y="1638"/>
                  <a:pt x="7890" y="1569"/>
                  <a:pt x="7723" y="1495"/>
                </a:cubicBezTo>
                <a:cubicBezTo>
                  <a:pt x="7636" y="1457"/>
                  <a:pt x="7570" y="1423"/>
                  <a:pt x="7525" y="1392"/>
                </a:cubicBezTo>
                <a:cubicBezTo>
                  <a:pt x="7480" y="1361"/>
                  <a:pt x="7448" y="1328"/>
                  <a:pt x="7429" y="1295"/>
                </a:cubicBezTo>
                <a:cubicBezTo>
                  <a:pt x="7410" y="1261"/>
                  <a:pt x="7401" y="1214"/>
                  <a:pt x="7401" y="1154"/>
                </a:cubicBezTo>
                <a:cubicBezTo>
                  <a:pt x="7401" y="1070"/>
                  <a:pt x="7432" y="1000"/>
                  <a:pt x="7496" y="946"/>
                </a:cubicBezTo>
                <a:cubicBezTo>
                  <a:pt x="7560" y="893"/>
                  <a:pt x="7642" y="866"/>
                  <a:pt x="7744" y="866"/>
                </a:cubicBezTo>
                <a:cubicBezTo>
                  <a:pt x="7867" y="866"/>
                  <a:pt x="7988" y="903"/>
                  <a:pt x="8105" y="979"/>
                </a:cubicBezTo>
                <a:cubicBezTo>
                  <a:pt x="8105" y="820"/>
                  <a:pt x="8105" y="820"/>
                  <a:pt x="8105" y="820"/>
                </a:cubicBezTo>
                <a:cubicBezTo>
                  <a:pt x="8008" y="765"/>
                  <a:pt x="7893" y="737"/>
                  <a:pt x="7759" y="737"/>
                </a:cubicBezTo>
                <a:cubicBezTo>
                  <a:pt x="7615" y="737"/>
                  <a:pt x="7495" y="777"/>
                  <a:pt x="7398" y="857"/>
                </a:cubicBezTo>
                <a:cubicBezTo>
                  <a:pt x="7302" y="937"/>
                  <a:pt x="7254" y="1039"/>
                  <a:pt x="7254" y="1163"/>
                </a:cubicBezTo>
                <a:cubicBezTo>
                  <a:pt x="7254" y="1270"/>
                  <a:pt x="7286" y="1358"/>
                  <a:pt x="7351" y="1427"/>
                </a:cubicBezTo>
                <a:cubicBezTo>
                  <a:pt x="7416" y="1496"/>
                  <a:pt x="7519" y="1560"/>
                  <a:pt x="7660" y="1620"/>
                </a:cubicBezTo>
                <a:cubicBezTo>
                  <a:pt x="7790" y="1677"/>
                  <a:pt x="7880" y="1730"/>
                  <a:pt x="7930" y="1778"/>
                </a:cubicBezTo>
                <a:cubicBezTo>
                  <a:pt x="7979" y="1826"/>
                  <a:pt x="8004" y="1883"/>
                  <a:pt x="8004" y="1948"/>
                </a:cubicBezTo>
                <a:cubicBezTo>
                  <a:pt x="8004" y="2149"/>
                  <a:pt x="7881" y="2249"/>
                  <a:pt x="7636" y="2249"/>
                </a:cubicBezTo>
                <a:cubicBezTo>
                  <a:pt x="7578" y="2249"/>
                  <a:pt x="7510" y="2235"/>
                  <a:pt x="7433" y="2206"/>
                </a:cubicBezTo>
                <a:cubicBezTo>
                  <a:pt x="7357" y="2177"/>
                  <a:pt x="7295" y="2142"/>
                  <a:pt x="7248" y="2101"/>
                </a:cubicBezTo>
                <a:cubicBezTo>
                  <a:pt x="7248" y="2271"/>
                  <a:pt x="7248" y="2271"/>
                  <a:pt x="7248" y="2271"/>
                </a:cubicBezTo>
                <a:cubicBezTo>
                  <a:pt x="7348" y="2342"/>
                  <a:pt x="7473" y="2377"/>
                  <a:pt x="7625" y="2377"/>
                </a:cubicBezTo>
                <a:moveTo>
                  <a:pt x="6643" y="1043"/>
                </a:moveTo>
                <a:cubicBezTo>
                  <a:pt x="6744" y="1162"/>
                  <a:pt x="6794" y="1333"/>
                  <a:pt x="6794" y="1557"/>
                </a:cubicBezTo>
                <a:cubicBezTo>
                  <a:pt x="6794" y="1774"/>
                  <a:pt x="6743" y="1944"/>
                  <a:pt x="6640" y="2066"/>
                </a:cubicBezTo>
                <a:cubicBezTo>
                  <a:pt x="6537" y="2188"/>
                  <a:pt x="6393" y="2249"/>
                  <a:pt x="6206" y="2249"/>
                </a:cubicBezTo>
                <a:cubicBezTo>
                  <a:pt x="6024" y="2249"/>
                  <a:pt x="5879" y="2188"/>
                  <a:pt x="5770" y="2064"/>
                </a:cubicBezTo>
                <a:cubicBezTo>
                  <a:pt x="5662" y="1941"/>
                  <a:pt x="5608" y="1776"/>
                  <a:pt x="5608" y="1570"/>
                </a:cubicBezTo>
                <a:cubicBezTo>
                  <a:pt x="5608" y="1350"/>
                  <a:pt x="5662" y="1177"/>
                  <a:pt x="5772" y="1053"/>
                </a:cubicBezTo>
                <a:cubicBezTo>
                  <a:pt x="5881" y="928"/>
                  <a:pt x="6028" y="866"/>
                  <a:pt x="6212" y="866"/>
                </a:cubicBezTo>
                <a:cubicBezTo>
                  <a:pt x="6399" y="866"/>
                  <a:pt x="6542" y="925"/>
                  <a:pt x="6643" y="1043"/>
                </a:cubicBezTo>
                <a:moveTo>
                  <a:pt x="6739" y="2152"/>
                </a:moveTo>
                <a:cubicBezTo>
                  <a:pt x="6874" y="2002"/>
                  <a:pt x="6941" y="1805"/>
                  <a:pt x="6941" y="1560"/>
                </a:cubicBezTo>
                <a:cubicBezTo>
                  <a:pt x="6941" y="1305"/>
                  <a:pt x="6876" y="1104"/>
                  <a:pt x="6747" y="957"/>
                </a:cubicBezTo>
                <a:cubicBezTo>
                  <a:pt x="6618" y="811"/>
                  <a:pt x="6442" y="737"/>
                  <a:pt x="6219" y="737"/>
                </a:cubicBezTo>
                <a:cubicBezTo>
                  <a:pt x="5987" y="737"/>
                  <a:pt x="5803" y="812"/>
                  <a:pt x="5666" y="960"/>
                </a:cubicBezTo>
                <a:cubicBezTo>
                  <a:pt x="5530" y="1109"/>
                  <a:pt x="5461" y="1311"/>
                  <a:pt x="5461" y="1567"/>
                </a:cubicBezTo>
                <a:cubicBezTo>
                  <a:pt x="5461" y="1810"/>
                  <a:pt x="5528" y="2006"/>
                  <a:pt x="5662" y="2155"/>
                </a:cubicBezTo>
                <a:cubicBezTo>
                  <a:pt x="5796" y="2303"/>
                  <a:pt x="5976" y="2377"/>
                  <a:pt x="6202" y="2377"/>
                </a:cubicBezTo>
                <a:cubicBezTo>
                  <a:pt x="6426" y="2377"/>
                  <a:pt x="6605" y="2302"/>
                  <a:pt x="6739" y="2152"/>
                </a:cubicBezTo>
                <a:moveTo>
                  <a:pt x="5342" y="772"/>
                </a:moveTo>
                <a:cubicBezTo>
                  <a:pt x="5296" y="754"/>
                  <a:pt x="5244" y="745"/>
                  <a:pt x="5186" y="745"/>
                </a:cubicBezTo>
                <a:cubicBezTo>
                  <a:pt x="5084" y="745"/>
                  <a:pt x="4995" y="778"/>
                  <a:pt x="4917" y="843"/>
                </a:cubicBezTo>
                <a:cubicBezTo>
                  <a:pt x="4840" y="909"/>
                  <a:pt x="4783" y="1002"/>
                  <a:pt x="4748" y="1122"/>
                </a:cubicBezTo>
                <a:cubicBezTo>
                  <a:pt x="4742" y="1122"/>
                  <a:pt x="4742" y="1122"/>
                  <a:pt x="4742" y="1122"/>
                </a:cubicBezTo>
                <a:cubicBezTo>
                  <a:pt x="4742" y="775"/>
                  <a:pt x="4742" y="775"/>
                  <a:pt x="4742" y="775"/>
                </a:cubicBezTo>
                <a:cubicBezTo>
                  <a:pt x="4604" y="775"/>
                  <a:pt x="4604" y="775"/>
                  <a:pt x="4604" y="775"/>
                </a:cubicBezTo>
                <a:cubicBezTo>
                  <a:pt x="4604" y="2339"/>
                  <a:pt x="4604" y="2339"/>
                  <a:pt x="4604" y="2339"/>
                </a:cubicBezTo>
                <a:cubicBezTo>
                  <a:pt x="4742" y="2339"/>
                  <a:pt x="4742" y="2339"/>
                  <a:pt x="4742" y="2339"/>
                </a:cubicBezTo>
                <a:cubicBezTo>
                  <a:pt x="4742" y="1605"/>
                  <a:pt x="4742" y="1605"/>
                  <a:pt x="4742" y="1605"/>
                </a:cubicBezTo>
                <a:cubicBezTo>
                  <a:pt x="4742" y="1458"/>
                  <a:pt x="4760" y="1329"/>
                  <a:pt x="4798" y="1217"/>
                </a:cubicBezTo>
                <a:cubicBezTo>
                  <a:pt x="4835" y="1105"/>
                  <a:pt x="4886" y="1019"/>
                  <a:pt x="4952" y="960"/>
                </a:cubicBezTo>
                <a:cubicBezTo>
                  <a:pt x="5019" y="901"/>
                  <a:pt x="5093" y="872"/>
                  <a:pt x="5177" y="872"/>
                </a:cubicBezTo>
                <a:cubicBezTo>
                  <a:pt x="5239" y="872"/>
                  <a:pt x="5294" y="888"/>
                  <a:pt x="5342" y="922"/>
                </a:cubicBezTo>
                <a:lnTo>
                  <a:pt x="5342" y="772"/>
                </a:lnTo>
                <a:close/>
                <a:moveTo>
                  <a:pt x="4229" y="2124"/>
                </a:moveTo>
                <a:cubicBezTo>
                  <a:pt x="4113" y="2207"/>
                  <a:pt x="3977" y="2249"/>
                  <a:pt x="3819" y="2249"/>
                </a:cubicBezTo>
                <a:cubicBezTo>
                  <a:pt x="3647" y="2249"/>
                  <a:pt x="3509" y="2187"/>
                  <a:pt x="3405" y="2063"/>
                </a:cubicBezTo>
                <a:cubicBezTo>
                  <a:pt x="3302" y="1939"/>
                  <a:pt x="3250" y="1776"/>
                  <a:pt x="3250" y="1576"/>
                </a:cubicBezTo>
                <a:cubicBezTo>
                  <a:pt x="3250" y="1440"/>
                  <a:pt x="3275" y="1318"/>
                  <a:pt x="3327" y="1210"/>
                </a:cubicBezTo>
                <a:cubicBezTo>
                  <a:pt x="3378" y="1101"/>
                  <a:pt x="3451" y="1017"/>
                  <a:pt x="3546" y="956"/>
                </a:cubicBezTo>
                <a:cubicBezTo>
                  <a:pt x="3641" y="896"/>
                  <a:pt x="3747" y="866"/>
                  <a:pt x="3867" y="866"/>
                </a:cubicBezTo>
                <a:cubicBezTo>
                  <a:pt x="4000" y="866"/>
                  <a:pt x="4123" y="900"/>
                  <a:pt x="4235" y="969"/>
                </a:cubicBezTo>
                <a:cubicBezTo>
                  <a:pt x="4235" y="811"/>
                  <a:pt x="4235" y="811"/>
                  <a:pt x="4235" y="811"/>
                </a:cubicBezTo>
                <a:cubicBezTo>
                  <a:pt x="4123" y="762"/>
                  <a:pt x="4007" y="737"/>
                  <a:pt x="3888" y="737"/>
                </a:cubicBezTo>
                <a:cubicBezTo>
                  <a:pt x="3738" y="737"/>
                  <a:pt x="3604" y="773"/>
                  <a:pt x="3485" y="845"/>
                </a:cubicBezTo>
                <a:cubicBezTo>
                  <a:pt x="3366" y="917"/>
                  <a:pt x="3272" y="1018"/>
                  <a:pt x="3205" y="1149"/>
                </a:cubicBezTo>
                <a:cubicBezTo>
                  <a:pt x="3137" y="1280"/>
                  <a:pt x="3103" y="1425"/>
                  <a:pt x="3103" y="1585"/>
                </a:cubicBezTo>
                <a:cubicBezTo>
                  <a:pt x="3103" y="1738"/>
                  <a:pt x="3133" y="1875"/>
                  <a:pt x="3192" y="1996"/>
                </a:cubicBezTo>
                <a:cubicBezTo>
                  <a:pt x="3251" y="2117"/>
                  <a:pt x="3334" y="2211"/>
                  <a:pt x="3443" y="2277"/>
                </a:cubicBezTo>
                <a:cubicBezTo>
                  <a:pt x="3551" y="2344"/>
                  <a:pt x="3675" y="2377"/>
                  <a:pt x="3813" y="2377"/>
                </a:cubicBezTo>
                <a:cubicBezTo>
                  <a:pt x="3975" y="2377"/>
                  <a:pt x="4113" y="2342"/>
                  <a:pt x="4229" y="2271"/>
                </a:cubicBezTo>
                <a:lnTo>
                  <a:pt x="4229" y="2124"/>
                </a:lnTo>
                <a:close/>
                <a:moveTo>
                  <a:pt x="2715" y="775"/>
                </a:moveTo>
                <a:cubicBezTo>
                  <a:pt x="2575" y="775"/>
                  <a:pt x="2575" y="775"/>
                  <a:pt x="2575" y="775"/>
                </a:cubicBezTo>
                <a:cubicBezTo>
                  <a:pt x="2575" y="2339"/>
                  <a:pt x="2575" y="2339"/>
                  <a:pt x="2575" y="2339"/>
                </a:cubicBezTo>
                <a:cubicBezTo>
                  <a:pt x="2715" y="2339"/>
                  <a:pt x="2715" y="2339"/>
                  <a:pt x="2715" y="2339"/>
                </a:cubicBezTo>
                <a:lnTo>
                  <a:pt x="2715" y="775"/>
                </a:lnTo>
                <a:close/>
                <a:moveTo>
                  <a:pt x="2727" y="346"/>
                </a:moveTo>
                <a:cubicBezTo>
                  <a:pt x="2751" y="323"/>
                  <a:pt x="2762" y="295"/>
                  <a:pt x="2762" y="262"/>
                </a:cubicBezTo>
                <a:cubicBezTo>
                  <a:pt x="2762" y="228"/>
                  <a:pt x="2750" y="200"/>
                  <a:pt x="2727" y="180"/>
                </a:cubicBezTo>
                <a:cubicBezTo>
                  <a:pt x="2703" y="159"/>
                  <a:pt x="2675" y="149"/>
                  <a:pt x="2643" y="149"/>
                </a:cubicBezTo>
                <a:cubicBezTo>
                  <a:pt x="2614" y="149"/>
                  <a:pt x="2587" y="160"/>
                  <a:pt x="2563" y="181"/>
                </a:cubicBezTo>
                <a:cubicBezTo>
                  <a:pt x="2539" y="201"/>
                  <a:pt x="2527" y="229"/>
                  <a:pt x="2527" y="262"/>
                </a:cubicBezTo>
                <a:cubicBezTo>
                  <a:pt x="2527" y="297"/>
                  <a:pt x="2539" y="325"/>
                  <a:pt x="2562" y="348"/>
                </a:cubicBezTo>
                <a:cubicBezTo>
                  <a:pt x="2586" y="370"/>
                  <a:pt x="2613" y="381"/>
                  <a:pt x="2643" y="381"/>
                </a:cubicBezTo>
                <a:cubicBezTo>
                  <a:pt x="2676" y="381"/>
                  <a:pt x="2704" y="370"/>
                  <a:pt x="2727" y="346"/>
                </a:cubicBezTo>
                <a:moveTo>
                  <a:pt x="2043" y="2339"/>
                </a:moveTo>
                <a:cubicBezTo>
                  <a:pt x="2043" y="149"/>
                  <a:pt x="2043" y="149"/>
                  <a:pt x="2043" y="149"/>
                </a:cubicBezTo>
                <a:cubicBezTo>
                  <a:pt x="1909" y="149"/>
                  <a:pt x="1909" y="149"/>
                  <a:pt x="1909" y="149"/>
                </a:cubicBezTo>
                <a:cubicBezTo>
                  <a:pt x="1104" y="1901"/>
                  <a:pt x="1104" y="1901"/>
                  <a:pt x="1104" y="1901"/>
                </a:cubicBezTo>
                <a:cubicBezTo>
                  <a:pt x="1035" y="2095"/>
                  <a:pt x="1035" y="2095"/>
                  <a:pt x="1035" y="2095"/>
                </a:cubicBezTo>
                <a:cubicBezTo>
                  <a:pt x="1026" y="2095"/>
                  <a:pt x="1026" y="2095"/>
                  <a:pt x="1026" y="2095"/>
                </a:cubicBezTo>
                <a:cubicBezTo>
                  <a:pt x="974" y="1954"/>
                  <a:pt x="974" y="1954"/>
                  <a:pt x="974" y="1954"/>
                </a:cubicBezTo>
                <a:cubicBezTo>
                  <a:pt x="957" y="1913"/>
                  <a:pt x="957" y="1913"/>
                  <a:pt x="957" y="1913"/>
                </a:cubicBezTo>
                <a:cubicBezTo>
                  <a:pt x="140" y="149"/>
                  <a:pt x="140" y="149"/>
                  <a:pt x="140" y="149"/>
                </a:cubicBezTo>
                <a:cubicBezTo>
                  <a:pt x="0" y="149"/>
                  <a:pt x="0" y="149"/>
                  <a:pt x="0" y="149"/>
                </a:cubicBezTo>
                <a:cubicBezTo>
                  <a:pt x="0" y="2339"/>
                  <a:pt x="0" y="2339"/>
                  <a:pt x="0" y="2339"/>
                </a:cubicBezTo>
                <a:cubicBezTo>
                  <a:pt x="151" y="2339"/>
                  <a:pt x="151" y="2339"/>
                  <a:pt x="151" y="2339"/>
                </a:cubicBezTo>
                <a:cubicBezTo>
                  <a:pt x="151" y="748"/>
                  <a:pt x="151" y="748"/>
                  <a:pt x="151" y="748"/>
                </a:cubicBezTo>
                <a:cubicBezTo>
                  <a:pt x="151" y="639"/>
                  <a:pt x="147" y="542"/>
                  <a:pt x="140" y="456"/>
                </a:cubicBezTo>
                <a:cubicBezTo>
                  <a:pt x="148" y="456"/>
                  <a:pt x="148" y="456"/>
                  <a:pt x="148" y="456"/>
                </a:cubicBezTo>
                <a:cubicBezTo>
                  <a:pt x="167" y="536"/>
                  <a:pt x="191" y="604"/>
                  <a:pt x="220" y="662"/>
                </a:cubicBezTo>
                <a:cubicBezTo>
                  <a:pt x="1002" y="2339"/>
                  <a:pt x="1002" y="2339"/>
                  <a:pt x="1002" y="2339"/>
                </a:cubicBezTo>
                <a:cubicBezTo>
                  <a:pt x="1050" y="2339"/>
                  <a:pt x="1050" y="2339"/>
                  <a:pt x="1050" y="2339"/>
                </a:cubicBezTo>
                <a:cubicBezTo>
                  <a:pt x="1829" y="653"/>
                  <a:pt x="1829" y="653"/>
                  <a:pt x="1829" y="653"/>
                </a:cubicBezTo>
                <a:cubicBezTo>
                  <a:pt x="1909" y="462"/>
                  <a:pt x="1909" y="462"/>
                  <a:pt x="1909" y="462"/>
                </a:cubicBezTo>
                <a:cubicBezTo>
                  <a:pt x="1915" y="462"/>
                  <a:pt x="1915" y="462"/>
                  <a:pt x="1915" y="462"/>
                </a:cubicBezTo>
                <a:cubicBezTo>
                  <a:pt x="1898" y="785"/>
                  <a:pt x="1898" y="785"/>
                  <a:pt x="1898" y="785"/>
                </a:cubicBezTo>
                <a:cubicBezTo>
                  <a:pt x="1898" y="2339"/>
                  <a:pt x="1898" y="2339"/>
                  <a:pt x="1898" y="2339"/>
                </a:cubicBezTo>
                <a:lnTo>
                  <a:pt x="2043" y="2339"/>
                </a:lnTo>
                <a:close/>
              </a:path>
            </a:pathLst>
          </a:custGeom>
          <a:solidFill>
            <a:schemeClr val="tx1"/>
          </a:solidFill>
          <a:ln>
            <a:noFill/>
          </a:ln>
        </p:spPr>
        <p:txBody>
          <a:bodyPr vert="horz" wrap="square" lIns="91441" tIns="45720" rIns="91441" bIns="45720" numCol="1" anchor="t" anchorCtr="0" compatLnSpc="1">
            <a:prstTxWarp prst="textNoShape">
              <a:avLst/>
            </a:prstTxWarp>
          </a:bodyPr>
          <a:lstStyle/>
          <a:p>
            <a:endParaRPr lang="en-US" sz="2173">
              <a:gradFill>
                <a:gsLst>
                  <a:gs pos="56637">
                    <a:schemeClr val="tx1"/>
                  </a:gs>
                  <a:gs pos="33000">
                    <a:schemeClr val="tx1"/>
                  </a:gs>
                </a:gsLst>
                <a:lin ang="5400000" scaled="1"/>
              </a:gradFill>
            </a:endParaRPr>
          </a:p>
        </p:txBody>
      </p:sp>
    </p:spTree>
    <p:extLst>
      <p:ext uri="{BB962C8B-B14F-4D97-AF65-F5344CB8AC3E}">
        <p14:creationId xmlns:p14="http://schemas.microsoft.com/office/powerpoint/2010/main" val="3466959875"/>
      </p:ext>
    </p:extLst>
  </p:cSld>
  <p:clrMapOvr>
    <a:overrideClrMapping bg1="dk1" tx1="lt1" bg2="dk2" tx2="lt2" accent1="accent1" accent2="accent2" accent3="accent3" accent4="accent4" accent5="accent5" accent6="accent6" hlink="hlink" folHlink="folHlink"/>
  </p:clrMapOvr>
  <p:transition advClick="0" advTm="3000">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4121382B-19B1-4116-BE91-EB57DDB59A92}"/>
              </a:ext>
            </a:extLst>
          </p:cNvPr>
          <p:cNvSpPr>
            <a:spLocks noGrp="1"/>
          </p:cNvSpPr>
          <p:nvPr>
            <p:ph type="title" hasCustomPrompt="1"/>
          </p:nvPr>
        </p:nvSpPr>
        <p:spPr>
          <a:xfrm>
            <a:off x="622215" y="1127051"/>
            <a:ext cx="6628818" cy="3799253"/>
          </a:xfrm>
        </p:spPr>
        <p:txBody>
          <a:bodyPr vert="horz" lIns="0" tIns="0" rIns="0" bIns="0" rtlCol="0" anchor="ctr" anchorCtr="0">
            <a:noAutofit/>
          </a:bodyPr>
          <a:lstStyle>
            <a:lvl1pPr>
              <a:defRPr lang="en-US" sz="6599">
                <a:gradFill>
                  <a:gsLst>
                    <a:gs pos="0">
                      <a:schemeClr val="bg1"/>
                    </a:gs>
                    <a:gs pos="100000">
                      <a:schemeClr val="bg1"/>
                    </a:gs>
                  </a:gsLst>
                  <a:lin ang="5400000" scaled="1"/>
                </a:gradFill>
              </a:defRPr>
            </a:lvl1pPr>
          </a:lstStyle>
          <a:p>
            <a:pPr lvl="0">
              <a:buClrTx/>
            </a:pPr>
            <a:r>
              <a:rPr lang="en-US" dirty="0"/>
              <a:t>Headline here</a:t>
            </a:r>
          </a:p>
        </p:txBody>
      </p:sp>
      <p:sp>
        <p:nvSpPr>
          <p:cNvPr id="19" name="Text Placeholder 2"/>
          <p:cNvSpPr>
            <a:spLocks noGrp="1"/>
          </p:cNvSpPr>
          <p:nvPr userDrawn="1">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21" name="Text Placeholder 2"/>
          <p:cNvSpPr>
            <a:spLocks noGrp="1"/>
          </p:cNvSpPr>
          <p:nvPr userDrawn="1">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998" y="23161"/>
            <a:ext cx="2177513" cy="975815"/>
          </a:xfrm>
          <a:prstGeom prst="rect">
            <a:avLst/>
          </a:prstGeom>
        </p:spPr>
      </p:pic>
    </p:spTree>
    <p:extLst>
      <p:ext uri="{BB962C8B-B14F-4D97-AF65-F5344CB8AC3E}">
        <p14:creationId xmlns:p14="http://schemas.microsoft.com/office/powerpoint/2010/main" val="105456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91" y="0"/>
            <a:ext cx="12429295" cy="6994525"/>
          </a:xfrm>
          <a:prstGeom prst="rect">
            <a:avLst/>
          </a:prstGeom>
        </p:spPr>
      </p:pic>
      <p:sp>
        <p:nvSpPr>
          <p:cNvPr id="2" name="Title 1">
            <a:extLst>
              <a:ext uri="{FF2B5EF4-FFF2-40B4-BE49-F238E27FC236}">
                <a16:creationId xmlns:a16="http://schemas.microsoft.com/office/drawing/2014/main" id="{B5970D28-6DCF-4F1B-AE4C-895362702501}"/>
              </a:ext>
            </a:extLst>
          </p:cNvPr>
          <p:cNvSpPr>
            <a:spLocks noGrp="1"/>
          </p:cNvSpPr>
          <p:nvPr>
            <p:ph type="title" hasCustomPrompt="1"/>
          </p:nvPr>
        </p:nvSpPr>
        <p:spPr>
          <a:xfrm>
            <a:off x="622213" y="1127052"/>
            <a:ext cx="6628817" cy="3799253"/>
          </a:xfrm>
        </p:spPr>
        <p:txBody>
          <a:bodyPr vert="horz" lIns="0" tIns="0" rIns="0" bIns="0" rtlCol="0" anchor="ctr" anchorCtr="0">
            <a:noAutofit/>
          </a:bodyPr>
          <a:lstStyle>
            <a:lvl1pPr>
              <a:defRPr lang="en-US" sz="6599" b="0">
                <a:gradFill>
                  <a:gsLst>
                    <a:gs pos="0">
                      <a:schemeClr val="tx1"/>
                    </a:gs>
                    <a:gs pos="100000">
                      <a:schemeClr val="tx1"/>
                    </a:gs>
                  </a:gsLst>
                  <a:lin ang="5400000" scaled="1"/>
                </a:gradFill>
              </a:defRPr>
            </a:lvl1pPr>
          </a:lstStyle>
          <a:p>
            <a:pPr lvl="0">
              <a:buClrTx/>
            </a:pPr>
            <a:r>
              <a:rPr lang="en-US" dirty="0"/>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cxnSp>
        <p:nvCxnSpPr>
          <p:cNvPr id="16" name="Straight Connector 15"/>
          <p:cNvCxnSpPr/>
          <p:nvPr userDrawn="1"/>
        </p:nvCxnSpPr>
        <p:spPr>
          <a:xfrm>
            <a:off x="622213" y="5290932"/>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4696024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1"/>
            <a:ext cx="12426696" cy="6995160"/>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1"/>
            <a:ext cx="8499021" cy="6995160"/>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1800">
              <a:gradFill>
                <a:gsLst>
                  <a:gs pos="53097">
                    <a:schemeClr val="tx1"/>
                  </a:gs>
                  <a:gs pos="29000">
                    <a:schemeClr val="tx1"/>
                  </a:gs>
                </a:gsLst>
                <a:lin ang="5400000" scaled="1"/>
              </a:gradFill>
            </a:endParaRPr>
          </a:p>
        </p:txBody>
      </p:sp>
      <p:sp>
        <p:nvSpPr>
          <p:cNvPr id="2" name="Title 1">
            <a:extLst>
              <a:ext uri="{FF2B5EF4-FFF2-40B4-BE49-F238E27FC236}">
                <a16:creationId xmlns:a16="http://schemas.microsoft.com/office/drawing/2014/main" id="{B42968C6-25B9-48E4-8929-E820ED106F72}"/>
              </a:ext>
            </a:extLst>
          </p:cNvPr>
          <p:cNvSpPr>
            <a:spLocks noGrp="1"/>
          </p:cNvSpPr>
          <p:nvPr>
            <p:ph type="title" hasCustomPrompt="1"/>
          </p:nvPr>
        </p:nvSpPr>
        <p:spPr>
          <a:xfrm>
            <a:off x="622213" y="1127051"/>
            <a:ext cx="6628819" cy="3799253"/>
          </a:xfrm>
        </p:spPr>
        <p:txBody>
          <a:bodyPr vert="horz" lIns="0" tIns="0" rIns="0" bIns="0" rtlCol="0" anchor="ctr" anchorCtr="0">
            <a:noAutofit/>
          </a:bodyPr>
          <a:lstStyle>
            <a:lvl1pPr>
              <a:defRPr lang="en-US" sz="6599" b="0" dirty="0">
                <a:gradFill>
                  <a:gsLst>
                    <a:gs pos="0">
                      <a:schemeClr val="tx1"/>
                    </a:gs>
                    <a:gs pos="100000">
                      <a:schemeClr val="tx1"/>
                    </a:gs>
                  </a:gsLst>
                  <a:lin ang="5400000" scaled="1"/>
                </a:gradFill>
              </a:defRPr>
            </a:lvl1pPr>
          </a:lstStyle>
          <a:p>
            <a:pPr lvl="0">
              <a:buClrTx/>
            </a:pPr>
            <a:r>
              <a:rPr lang="en-US" dirty="0"/>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4734595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DC16B-6D8C-476F-BD65-7C1696B8451A}"/>
              </a:ext>
            </a:extLst>
          </p:cNvPr>
          <p:cNvSpPr>
            <a:spLocks noGrp="1"/>
          </p:cNvSpPr>
          <p:nvPr>
            <p:ph type="title" hasCustomPrompt="1"/>
          </p:nvPr>
        </p:nvSpPr>
        <p:spPr>
          <a:xfrm>
            <a:off x="622213" y="1127051"/>
            <a:ext cx="6628819" cy="3799253"/>
          </a:xfrm>
        </p:spPr>
        <p:txBody>
          <a:bodyPr vert="horz" lIns="0" tIns="0" rIns="0" bIns="0" rtlCol="0" anchor="ctr" anchorCtr="0">
            <a:noAutofit/>
          </a:bodyPr>
          <a:lstStyle>
            <a:lvl1pPr>
              <a:defRPr lang="en-US" sz="6599" b="0">
                <a:gradFill>
                  <a:gsLst>
                    <a:gs pos="0">
                      <a:schemeClr val="tx1"/>
                    </a:gs>
                    <a:gs pos="100000">
                      <a:schemeClr val="tx1"/>
                    </a:gs>
                  </a:gsLst>
                  <a:lin ang="5400000" scaled="1"/>
                </a:gradFill>
              </a:defRPr>
            </a:lvl1pPr>
          </a:lstStyle>
          <a:p>
            <a:pPr lvl="0">
              <a:buClrTx/>
            </a:pPr>
            <a:r>
              <a:rPr lang="en-US" dirty="0"/>
              <a:t>Headline here</a:t>
            </a:r>
          </a:p>
        </p:txBody>
      </p:sp>
      <p:sp>
        <p:nvSpPr>
          <p:cNvPr id="12" name="Text Placeholder 2"/>
          <p:cNvSpPr>
            <a:spLocks noGrp="1"/>
          </p:cNvSpPr>
          <p:nvPr>
            <p:ph type="body" sz="quarter" idx="12" hasCustomPrompt="1"/>
          </p:nvPr>
        </p:nvSpPr>
        <p:spPr>
          <a:xfrm>
            <a:off x="622213" y="5702888"/>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Speaker Name</a:t>
            </a:r>
          </a:p>
          <a:p>
            <a:pPr lvl="0"/>
            <a:r>
              <a:rPr lang="en-US" dirty="0"/>
              <a:t>Speaker Title</a:t>
            </a:r>
          </a:p>
        </p:txBody>
      </p:sp>
      <p:sp>
        <p:nvSpPr>
          <p:cNvPr id="13" name="Text Placeholder 2"/>
          <p:cNvSpPr>
            <a:spLocks noGrp="1"/>
          </p:cNvSpPr>
          <p:nvPr>
            <p:ph type="body" sz="quarter" idx="10" hasCustomPrompt="1"/>
          </p:nvPr>
        </p:nvSpPr>
        <p:spPr>
          <a:xfrm>
            <a:off x="622213" y="5247933"/>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Date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998" y="23161"/>
            <a:ext cx="2177513" cy="975815"/>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2235650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73137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94820" y="341737"/>
            <a:ext cx="11036743"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1918232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HEADLIN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B8C1A95-D2D6-4ED3-9BC9-322CE320998D}"/>
              </a:ext>
            </a:extLst>
          </p:cNvPr>
          <p:cNvSpPr>
            <a:spLocks noGrp="1"/>
          </p:cNvSpPr>
          <p:nvPr>
            <p:ph type="pic" sz="quarter" idx="16"/>
          </p:nvPr>
        </p:nvSpPr>
        <p:spPr>
          <a:xfrm>
            <a:off x="7998526" y="0"/>
            <a:ext cx="4437949" cy="6994525"/>
          </a:xfrm>
          <a:solidFill>
            <a:schemeClr val="bg1">
              <a:lumMod val="95000"/>
            </a:schemeClr>
          </a:solidFill>
          <a:effectLst>
            <a:outerShdw blurRad="381000" dist="38100" dir="2700000" sx="101000" sy="101000" algn="ctr" rotWithShape="0">
              <a:srgbClr val="000000">
                <a:alpha val="40000"/>
              </a:srgbClr>
            </a:outerShdw>
          </a:effectLst>
        </p:spPr>
        <p:txBody>
          <a:bodyPr/>
          <a:lstStyle/>
          <a:p>
            <a:endParaRPr lang="en-US" dirty="0"/>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708E4156-82C0-495E-977B-9B2DDBA8862C}"/>
              </a:ext>
            </a:extLst>
          </p:cNvPr>
          <p:cNvSpPr>
            <a:spLocks noGrp="1"/>
          </p:cNvSpPr>
          <p:nvPr>
            <p:ph type="title" hasCustomPrompt="1"/>
          </p:nvPr>
        </p:nvSpPr>
        <p:spPr>
          <a:xfrm>
            <a:off x="394822" y="341737"/>
            <a:ext cx="7238877" cy="1165754"/>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3617935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A1761E8-4828-446A-A53C-C6AF713FEE91}"/>
              </a:ext>
            </a:extLst>
          </p:cNvPr>
          <p:cNvSpPr>
            <a:spLocks noGrp="1"/>
          </p:cNvSpPr>
          <p:nvPr>
            <p:ph type="pic" sz="quarter" idx="16"/>
          </p:nvPr>
        </p:nvSpPr>
        <p:spPr>
          <a:xfrm>
            <a:off x="0" y="1"/>
            <a:ext cx="12436475" cy="3945565"/>
          </a:xfrm>
          <a:solidFill>
            <a:schemeClr val="bg2"/>
          </a:solidFill>
        </p:spPr>
        <p:txBody>
          <a:bodyPr/>
          <a:lstStyle/>
          <a:p>
            <a:endParaRPr lang="en-US" dirty="0"/>
          </a:p>
        </p:txBody>
      </p:sp>
      <p:sp>
        <p:nvSpPr>
          <p:cNvPr id="5" name="Rectangle 4">
            <a:extLst>
              <a:ext uri="{FF2B5EF4-FFF2-40B4-BE49-F238E27FC236}">
                <a16:creationId xmlns:a16="http://schemas.microsoft.com/office/drawing/2014/main" id="{83965C85-0467-40C9-B76C-E3D49883E9B4}"/>
              </a:ext>
            </a:extLst>
          </p:cNvPr>
          <p:cNvSpPr/>
          <p:nvPr userDrawn="1"/>
        </p:nvSpPr>
        <p:spPr bwMode="auto">
          <a:xfrm>
            <a:off x="0" y="3945565"/>
            <a:ext cx="12436475" cy="854886"/>
          </a:xfrm>
          <a:prstGeom prst="rect">
            <a:avLst/>
          </a:prstGeom>
          <a:solidFill>
            <a:schemeClr val="accent6"/>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pPr defTabSz="932418"/>
            <a:fld id="{6917C22C-C5D7-4539-A137-217872CE6377}" type="slidenum">
              <a:rPr lang="en-US" smtClean="0">
                <a:solidFill>
                  <a:srgbClr val="505050"/>
                </a:solidFill>
              </a:rPr>
              <a:pPr defTabSz="932418"/>
              <a:t>‹#›</a:t>
            </a:fld>
            <a:endParaRPr lang="en-US">
              <a:solidFill>
                <a:srgbClr val="505050"/>
              </a:solidFill>
            </a:endParaRPr>
          </a:p>
        </p:txBody>
      </p:sp>
      <p:sp>
        <p:nvSpPr>
          <p:cNvPr id="3" name="Title 2">
            <a:extLst>
              <a:ext uri="{FF2B5EF4-FFF2-40B4-BE49-F238E27FC236}">
                <a16:creationId xmlns:a16="http://schemas.microsoft.com/office/drawing/2014/main" id="{501FEBF7-06F4-4471-95BB-E7568490B8A4}"/>
              </a:ext>
            </a:extLst>
          </p:cNvPr>
          <p:cNvSpPr>
            <a:spLocks noGrp="1"/>
          </p:cNvSpPr>
          <p:nvPr>
            <p:ph type="title"/>
          </p:nvPr>
        </p:nvSpPr>
        <p:spPr>
          <a:xfrm>
            <a:off x="394823" y="4153278"/>
            <a:ext cx="10757073" cy="647175"/>
          </a:xfrm>
        </p:spPr>
        <p:txBody>
          <a:bodyPr vert="horz" lIns="0" tIns="0" rIns="0" bIns="0" rtlCol="0" anchor="t" anchorCtr="0">
            <a:noAutofit/>
          </a:bodyPr>
          <a:lstStyle>
            <a:lvl1pPr>
              <a:defRPr lang="en-US" b="0">
                <a:gradFill>
                  <a:gsLst>
                    <a:gs pos="0">
                      <a:schemeClr val="bg1"/>
                    </a:gs>
                    <a:gs pos="100000">
                      <a:schemeClr val="bg1"/>
                    </a:gs>
                  </a:gsLst>
                  <a:lin ang="5400000" scaled="1"/>
                </a:gradFill>
              </a:defRPr>
            </a:lvl1pPr>
          </a:lstStyle>
          <a:p>
            <a:pPr lvl="0">
              <a:buClrTx/>
            </a:pPr>
            <a:r>
              <a:rPr lang="en-US" dirty="0"/>
              <a:t>Click to edit Master title style</a:t>
            </a:r>
          </a:p>
        </p:txBody>
      </p:sp>
    </p:spTree>
    <p:extLst>
      <p:ext uri="{BB962C8B-B14F-4D97-AF65-F5344CB8AC3E}">
        <p14:creationId xmlns:p14="http://schemas.microsoft.com/office/powerpoint/2010/main" val="250711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79EEFA13-4371-48E3-92DC-D21C5F8ACC96}"/>
              </a:ext>
            </a:extLst>
          </p:cNvPr>
          <p:cNvSpPr>
            <a:spLocks noGrp="1"/>
          </p:cNvSpPr>
          <p:nvPr>
            <p:ph type="title" hasCustomPrompt="1"/>
          </p:nvPr>
        </p:nvSpPr>
        <p:spPr>
          <a:xfrm>
            <a:off x="394821" y="341736"/>
            <a:ext cx="10995442" cy="1170432"/>
          </a:xfrm>
        </p:spPr>
        <p:txBody>
          <a:bodyPr vert="horz" lIns="0" tIns="0" rIns="0" bIns="0" rtlCol="0" anchor="t" anchorCtr="0">
            <a:noAutofit/>
          </a:bodyPr>
          <a:lstStyle>
            <a:lvl1pPr>
              <a:defRPr lang="en-US" b="0" dirty="0">
                <a:gradFill>
                  <a:gsLst>
                    <a:gs pos="0">
                      <a:schemeClr val="tx1"/>
                    </a:gs>
                    <a:gs pos="100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3571975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5106" y="351027"/>
            <a:ext cx="11036744" cy="1170432"/>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7" name="Text Placeholder 2"/>
          <p:cNvSpPr>
            <a:spLocks noGrp="1"/>
          </p:cNvSpPr>
          <p:nvPr>
            <p:ph type="body" sz="quarter" idx="16" hasCustomPrompt="1"/>
          </p:nvPr>
        </p:nvSpPr>
        <p:spPr>
          <a:xfrm>
            <a:off x="435934" y="2180388"/>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7" hasCustomPrompt="1"/>
          </p:nvPr>
        </p:nvSpPr>
        <p:spPr>
          <a:xfrm>
            <a:off x="436409" y="1673433"/>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492114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400978" y="347968"/>
            <a:ext cx="11036744" cy="1170432"/>
          </a:xfrm>
        </p:spPr>
        <p:txBody>
          <a:bodyPr vert="horz" lIns="0" tIns="0" rIns="0" bIns="0" rtlCol="0" anchor="t" anchorCtr="0">
            <a:noAutofit/>
          </a:bodyPr>
          <a:lstStyle>
            <a:lvl1pPr>
              <a:defRPr lang="en-US" sz="3599" spc="-100" dirty="0">
                <a:gradFill>
                  <a:gsLst>
                    <a:gs pos="56637">
                      <a:schemeClr val="tx1"/>
                    </a:gs>
                    <a:gs pos="33000">
                      <a:schemeClr val="tx1"/>
                    </a:gs>
                  </a:gsLst>
                  <a:lin ang="5400000" scaled="1"/>
                </a:gradFill>
                <a:latin typeface="Segoe UI Semibold" panose="020B0702040204020203" pitchFamily="34" charset="0"/>
                <a:cs typeface="Segoe UI Semibold" panose="020B0702040204020203" pitchFamily="34" charset="0"/>
              </a:defRPr>
            </a:lvl1pPr>
          </a:lstStyle>
          <a:p>
            <a:pPr marL="0" lvl="0" indent="0">
              <a:lnSpc>
                <a:spcPct val="90000"/>
              </a:lnSpc>
              <a:spcBef>
                <a:spcPts val="0"/>
              </a:spcBef>
              <a:spcAft>
                <a:spcPts val="0"/>
              </a:spcAft>
              <a:buFont typeface="Arial"/>
              <a:buNone/>
            </a:pPr>
            <a:r>
              <a:rPr lang="en-US" dirty="0"/>
              <a:t>Headline</a:t>
            </a:r>
          </a:p>
        </p:txBody>
      </p:sp>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dirty="0"/>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dirty="0"/>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dirty="0"/>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61110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7" hasCustomPrompt="1"/>
          </p:nvPr>
        </p:nvSpPr>
        <p:spPr>
          <a:xfrm>
            <a:off x="446568" y="1729639"/>
            <a:ext cx="10989104" cy="3044250"/>
          </a:xfrm>
        </p:spPr>
        <p:txBody>
          <a:bodyPr lIns="0" tIns="0" rIns="0" bIns="0">
            <a:noAutofit/>
          </a:bodyPr>
          <a:lstStyle>
            <a:lvl1pPr marL="0" marR="0" indent="0" algn="l" defTabSz="508525"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Level 1</a:t>
            </a:r>
          </a:p>
          <a:p>
            <a:pPr lvl="0"/>
            <a:r>
              <a:rPr lang="en-US" dirty="0"/>
              <a:t>Level 2</a:t>
            </a:r>
          </a:p>
          <a:p>
            <a:pPr lvl="0"/>
            <a:r>
              <a:rPr lang="en-US" dirty="0"/>
              <a:t>Level 3</a:t>
            </a:r>
          </a:p>
          <a:p>
            <a:pPr lvl="0"/>
            <a:r>
              <a:rPr lang="en-US" dirty="0"/>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6B43A59A-F4F7-4558-A2B3-3EC5A934C356}"/>
              </a:ext>
            </a:extLst>
          </p:cNvPr>
          <p:cNvSpPr>
            <a:spLocks noGrp="1"/>
          </p:cNvSpPr>
          <p:nvPr>
            <p:ph type="title" hasCustomPrompt="1"/>
          </p:nvPr>
        </p:nvSpPr>
        <p:spPr>
          <a:xfrm>
            <a:off x="398927" y="347053"/>
            <a:ext cx="10989104" cy="1170432"/>
          </a:xfrm>
        </p:spPr>
        <p:txBody>
          <a:bodyPr vert="horz" lIns="0" tIns="0" rIns="0" bIns="0" rtlCol="0" anchor="t" anchorCtr="0">
            <a:noAutofit/>
          </a:bodyPr>
          <a:lstStyle>
            <a:lvl1pPr>
              <a:defRPr lang="en-US" b="0">
                <a:gradFill>
                  <a:gsLst>
                    <a:gs pos="56637">
                      <a:schemeClr val="tx1"/>
                    </a:gs>
                    <a:gs pos="33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1077413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8D0396DE-A26A-4B21-A522-2B116DA3B34F}"/>
              </a:ext>
            </a:extLst>
          </p:cNvPr>
          <p:cNvSpPr>
            <a:spLocks noGrp="1"/>
          </p:cNvSpPr>
          <p:nvPr>
            <p:ph type="title" hasCustomPrompt="1"/>
          </p:nvPr>
        </p:nvSpPr>
        <p:spPr>
          <a:xfrm>
            <a:off x="394821" y="341737"/>
            <a:ext cx="10637552" cy="1170432"/>
          </a:xfrm>
        </p:spPr>
        <p:txBody>
          <a:bodyPr vert="horz" lIns="0" tIns="0" rIns="0" bIns="0" rtlCol="0" anchor="t" anchorCtr="0">
            <a:noAutofit/>
          </a:bodyPr>
          <a:lstStyle>
            <a:lvl1pPr>
              <a:defRPr lang="en-US" b="0" dirty="0">
                <a:gradFill>
                  <a:gsLst>
                    <a:gs pos="56637">
                      <a:schemeClr val="tx1"/>
                    </a:gs>
                    <a:gs pos="33000">
                      <a:schemeClr val="tx1"/>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265725865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6" name="Text Placeholder 2"/>
          <p:cNvSpPr>
            <a:spLocks noGrp="1"/>
          </p:cNvSpPr>
          <p:nvPr>
            <p:ph type="body" sz="quarter" idx="14" hasCustomPrompt="1"/>
          </p:nvPr>
        </p:nvSpPr>
        <p:spPr>
          <a:xfrm>
            <a:off x="399824" y="347054"/>
            <a:ext cx="11036744" cy="1170432"/>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3599" b="0" kern="1200" cap="none" spc="-100" baseline="0" dirty="0">
                <a:gradFill>
                  <a:gsLst>
                    <a:gs pos="40075">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Headline</a:t>
            </a:r>
          </a:p>
        </p:txBody>
      </p:sp>
      <p:sp>
        <p:nvSpPr>
          <p:cNvPr id="9" name="Text Placeholder 2"/>
          <p:cNvSpPr>
            <a:spLocks noGrp="1"/>
          </p:cNvSpPr>
          <p:nvPr>
            <p:ph type="body" sz="quarter" idx="15" hasCustomPrompt="1"/>
          </p:nvPr>
        </p:nvSpPr>
        <p:spPr>
          <a:xfrm>
            <a:off x="436415"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6436426"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6434527"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22778871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054D5C07-12D3-4F51-AE67-ECCFC3A66D17}"/>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dirty="0"/>
              <a:t>Headline</a:t>
            </a:r>
          </a:p>
        </p:txBody>
      </p:sp>
    </p:spTree>
    <p:extLst>
      <p:ext uri="{BB962C8B-B14F-4D97-AF65-F5344CB8AC3E}">
        <p14:creationId xmlns:p14="http://schemas.microsoft.com/office/powerpoint/2010/main" val="350623592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6008AD0-9AD9-4B1C-95B8-64EF14F4B92F}"/>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dirty="0"/>
              <a:t>Headline</a:t>
            </a:r>
          </a:p>
        </p:txBody>
      </p:sp>
    </p:spTree>
    <p:extLst>
      <p:ext uri="{BB962C8B-B14F-4D97-AF65-F5344CB8AC3E}">
        <p14:creationId xmlns:p14="http://schemas.microsoft.com/office/powerpoint/2010/main" val="9967172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F9CC-BC90-4C47-A9C6-5A45D6F34755}"/>
              </a:ext>
            </a:extLst>
          </p:cNvPr>
          <p:cNvSpPr>
            <a:spLocks noGrp="1"/>
          </p:cNvSpPr>
          <p:nvPr>
            <p:ph type="title" hasCustomPrompt="1"/>
          </p:nvPr>
        </p:nvSpPr>
        <p:spPr>
          <a:xfrm>
            <a:off x="413882" y="685802"/>
            <a:ext cx="8539693" cy="4862591"/>
          </a:xfrm>
        </p:spPr>
        <p:txBody>
          <a:bodyPr vert="horz" lIns="0" tIns="0" rIns="0" bIns="0" rtlCol="0" anchor="ctr" anchorCtr="0">
            <a:noAutofit/>
          </a:bodyPr>
          <a:lstStyle>
            <a:lvl1pPr>
              <a:defRPr lang="en-US" sz="4799" b="0">
                <a:gradFill>
                  <a:gsLst>
                    <a:gs pos="79646">
                      <a:schemeClr val="tx1"/>
                    </a:gs>
                    <a:gs pos="63000">
                      <a:schemeClr val="tx1"/>
                    </a:gs>
                  </a:gsLst>
                  <a:lin ang="5400000" scaled="1"/>
                </a:gradFill>
              </a:defRPr>
            </a:lvl1pPr>
          </a:lstStyle>
          <a:p>
            <a:pPr lvl="0">
              <a:buClrTx/>
            </a:pPr>
            <a:r>
              <a:rPr lang="en-US" dirty="0"/>
              <a:t>Statement</a:t>
            </a:r>
          </a:p>
        </p:txBody>
      </p:sp>
    </p:spTree>
    <p:extLst>
      <p:ext uri="{BB962C8B-B14F-4D97-AF65-F5344CB8AC3E}">
        <p14:creationId xmlns:p14="http://schemas.microsoft.com/office/powerpoint/2010/main" val="2361837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88BB4-6CB4-4A2B-9061-7CAD419B9AEB}"/>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79646">
                      <a:schemeClr val="tx1"/>
                    </a:gs>
                    <a:gs pos="63000">
                      <a:schemeClr val="tx1"/>
                    </a:gs>
                  </a:gsLst>
                  <a:lin ang="5400000" scaled="1"/>
                </a:gradFill>
              </a:defRPr>
            </a:lvl1pPr>
          </a:lstStyle>
          <a:p>
            <a:pPr lvl="0">
              <a:buClrTx/>
            </a:pPr>
            <a:r>
              <a:rPr lang="en-US" dirty="0"/>
              <a:t>Statement</a:t>
            </a:r>
          </a:p>
        </p:txBody>
      </p:sp>
    </p:spTree>
    <p:extLst>
      <p:ext uri="{BB962C8B-B14F-4D97-AF65-F5344CB8AC3E}">
        <p14:creationId xmlns:p14="http://schemas.microsoft.com/office/powerpoint/2010/main" val="38697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7134-ECBB-44CA-8098-854F87BC65C3}"/>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40075">
                      <a:schemeClr val="accent4"/>
                    </a:gs>
                    <a:gs pos="30000">
                      <a:schemeClr val="accent4"/>
                    </a:gs>
                  </a:gsLst>
                  <a:lin ang="5400000" scaled="0"/>
                </a:gradFill>
              </a:defRPr>
            </a:lvl1pPr>
          </a:lstStyle>
          <a:p>
            <a:pPr lvl="0">
              <a:buClrTx/>
            </a:pPr>
            <a:r>
              <a:rPr lang="en-US" dirty="0"/>
              <a:t>Statement</a:t>
            </a:r>
          </a:p>
        </p:txBody>
      </p:sp>
    </p:spTree>
    <p:extLst>
      <p:ext uri="{BB962C8B-B14F-4D97-AF65-F5344CB8AC3E}">
        <p14:creationId xmlns:p14="http://schemas.microsoft.com/office/powerpoint/2010/main" val="2928927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8592-3E69-48EC-AC27-9078CCB0A2ED}"/>
              </a:ext>
            </a:extLst>
          </p:cNvPr>
          <p:cNvSpPr>
            <a:spLocks noGrp="1"/>
          </p:cNvSpPr>
          <p:nvPr>
            <p:ph type="title" hasCustomPrompt="1"/>
          </p:nvPr>
        </p:nvSpPr>
        <p:spPr>
          <a:xfrm>
            <a:off x="415949" y="685800"/>
            <a:ext cx="8539692" cy="4862592"/>
          </a:xfrm>
        </p:spPr>
        <p:txBody>
          <a:bodyPr vert="horz" lIns="0" tIns="0" rIns="0" bIns="0" rtlCol="0" anchor="ctr" anchorCtr="0">
            <a:noAutofit/>
          </a:bodyPr>
          <a:lstStyle>
            <a:lvl1pPr>
              <a:defRPr lang="en-US" sz="4799" b="0">
                <a:gradFill>
                  <a:gsLst>
                    <a:gs pos="40075">
                      <a:schemeClr val="tx1"/>
                    </a:gs>
                    <a:gs pos="30000">
                      <a:schemeClr val="tx1"/>
                    </a:gs>
                  </a:gsLst>
                  <a:lin ang="5400000" scaled="0"/>
                </a:gradFill>
              </a:defRPr>
            </a:lvl1pPr>
          </a:lstStyle>
          <a:p>
            <a:pPr lvl="0">
              <a:buClrTx/>
            </a:pPr>
            <a:r>
              <a:rPr lang="en-US" dirty="0"/>
              <a:t>Statement</a:t>
            </a:r>
          </a:p>
        </p:txBody>
      </p:sp>
    </p:spTree>
    <p:extLst>
      <p:ext uri="{BB962C8B-B14F-4D97-AF65-F5344CB8AC3E}">
        <p14:creationId xmlns:p14="http://schemas.microsoft.com/office/powerpoint/2010/main" val="3712452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a:xfrm>
            <a:off x="437710"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0" name="Text Placeholder 2"/>
          <p:cNvSpPr>
            <a:spLocks noGrp="1"/>
          </p:cNvSpPr>
          <p:nvPr>
            <p:ph type="body" sz="quarter" idx="15" hasCustomPrompt="1"/>
          </p:nvPr>
        </p:nvSpPr>
        <p:spPr>
          <a:xfrm>
            <a:off x="438191"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6207826" y="2180313"/>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3" name="Text Placeholder 2"/>
          <p:cNvSpPr>
            <a:spLocks noGrp="1"/>
          </p:cNvSpPr>
          <p:nvPr>
            <p:ph type="body" sz="quarter" idx="17" hasCustomPrompt="1"/>
          </p:nvPr>
        </p:nvSpPr>
        <p:spPr>
          <a:xfrm>
            <a:off x="6205927" y="1673343"/>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7" name="Text Placeholder 2"/>
          <p:cNvSpPr>
            <a:spLocks noGrp="1"/>
          </p:cNvSpPr>
          <p:nvPr>
            <p:ph type="body" sz="quarter" idx="18" hasCustomPrompt="1"/>
          </p:nvPr>
        </p:nvSpPr>
        <p:spPr>
          <a:xfrm>
            <a:off x="437710"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19" name="Text Placeholder 2"/>
          <p:cNvSpPr>
            <a:spLocks noGrp="1"/>
          </p:cNvSpPr>
          <p:nvPr>
            <p:ph type="body" sz="quarter" idx="19" hasCustomPrompt="1"/>
          </p:nvPr>
        </p:nvSpPr>
        <p:spPr>
          <a:xfrm>
            <a:off x="438191"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0" name="Text Placeholder 2"/>
          <p:cNvSpPr>
            <a:spLocks noGrp="1"/>
          </p:cNvSpPr>
          <p:nvPr>
            <p:ph type="body" sz="quarter" idx="20" hasCustomPrompt="1"/>
          </p:nvPr>
        </p:nvSpPr>
        <p:spPr>
          <a:xfrm>
            <a:off x="6207826" y="3185676"/>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1" name="Text Placeholder 2"/>
          <p:cNvSpPr>
            <a:spLocks noGrp="1"/>
          </p:cNvSpPr>
          <p:nvPr>
            <p:ph type="body" sz="quarter" idx="21" hasCustomPrompt="1"/>
          </p:nvPr>
        </p:nvSpPr>
        <p:spPr>
          <a:xfrm>
            <a:off x="6205927" y="2678698"/>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2" name="Text Placeholder 2"/>
          <p:cNvSpPr>
            <a:spLocks noGrp="1"/>
          </p:cNvSpPr>
          <p:nvPr>
            <p:ph type="body" sz="quarter" idx="22" hasCustomPrompt="1"/>
          </p:nvPr>
        </p:nvSpPr>
        <p:spPr>
          <a:xfrm>
            <a:off x="437710"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4" name="Text Placeholder 2"/>
          <p:cNvSpPr>
            <a:spLocks noGrp="1"/>
          </p:cNvSpPr>
          <p:nvPr>
            <p:ph type="body" sz="quarter" idx="23" hasCustomPrompt="1"/>
          </p:nvPr>
        </p:nvSpPr>
        <p:spPr>
          <a:xfrm>
            <a:off x="438191"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5" name="Text Placeholder 2"/>
          <p:cNvSpPr>
            <a:spLocks noGrp="1"/>
          </p:cNvSpPr>
          <p:nvPr>
            <p:ph type="body" sz="quarter" idx="24" hasCustomPrompt="1"/>
          </p:nvPr>
        </p:nvSpPr>
        <p:spPr>
          <a:xfrm>
            <a:off x="6207826" y="4206529"/>
            <a:ext cx="5420335"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6" name="Text Placeholder 2"/>
          <p:cNvSpPr>
            <a:spLocks noGrp="1"/>
          </p:cNvSpPr>
          <p:nvPr>
            <p:ph type="body" sz="quarter" idx="25" hasCustomPrompt="1"/>
          </p:nvPr>
        </p:nvSpPr>
        <p:spPr>
          <a:xfrm>
            <a:off x="6205927" y="3699559"/>
            <a:ext cx="54216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9DBACA98-2B15-4585-BD26-31A40BE3949E}"/>
              </a:ext>
            </a:extLst>
          </p:cNvPr>
          <p:cNvSpPr>
            <a:spLocks noGrp="1"/>
          </p:cNvSpPr>
          <p:nvPr>
            <p:ph type="title" hasCustomPrompt="1"/>
          </p:nvPr>
        </p:nvSpPr>
        <p:spPr>
          <a:xfrm>
            <a:off x="394821" y="341737"/>
            <a:ext cx="10637552" cy="1165754"/>
          </a:xfrm>
        </p:spPr>
        <p:txBody>
          <a:bodyPr vert="horz" lIns="0" tIns="0" rIns="0" bIns="0" rtlCol="0" anchor="t" anchorCtr="0">
            <a:noAutofit/>
          </a:bodyPr>
          <a:lstStyle>
            <a:lvl1pPr>
              <a:defRPr lang="en-US" b="0">
                <a:gradFill>
                  <a:gsLst>
                    <a:gs pos="40075">
                      <a:schemeClr val="tx1"/>
                    </a:gs>
                    <a:gs pos="30000">
                      <a:schemeClr val="tx1"/>
                    </a:gs>
                  </a:gsLst>
                  <a:lin ang="5400000" scaled="0"/>
                </a:gradFill>
              </a:defRPr>
            </a:lvl1pPr>
          </a:lstStyle>
          <a:p>
            <a:pPr lvl="0">
              <a:buClrTx/>
            </a:pPr>
            <a:r>
              <a:rPr lang="en-US" dirty="0"/>
              <a:t>Headline</a:t>
            </a:r>
          </a:p>
        </p:txBody>
      </p:sp>
    </p:spTree>
    <p:extLst>
      <p:ext uri="{BB962C8B-B14F-4D97-AF65-F5344CB8AC3E}">
        <p14:creationId xmlns:p14="http://schemas.microsoft.com/office/powerpoint/2010/main" val="1194434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10" name="Text Placeholder 2"/>
          <p:cNvSpPr>
            <a:spLocks noGrp="1"/>
          </p:cNvSpPr>
          <p:nvPr>
            <p:ph type="body" sz="quarter" idx="15" hasCustomPrompt="1"/>
          </p:nvPr>
        </p:nvSpPr>
        <p:spPr>
          <a:xfrm>
            <a:off x="433867" y="1757185"/>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11" name="Text Placeholder 2"/>
          <p:cNvSpPr>
            <a:spLocks noGrp="1"/>
          </p:cNvSpPr>
          <p:nvPr>
            <p:ph type="body" sz="quarter" idx="16" hasCustomPrompt="1"/>
          </p:nvPr>
        </p:nvSpPr>
        <p:spPr>
          <a:xfrm>
            <a:off x="2265567" y="1757186"/>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0" name="Text Placeholder 2"/>
          <p:cNvSpPr>
            <a:spLocks noGrp="1"/>
          </p:cNvSpPr>
          <p:nvPr>
            <p:ph type="body" sz="quarter" idx="17" hasCustomPrompt="1"/>
          </p:nvPr>
        </p:nvSpPr>
        <p:spPr>
          <a:xfrm>
            <a:off x="433867" y="2231424"/>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1" name="Text Placeholder 2"/>
          <p:cNvSpPr>
            <a:spLocks noGrp="1"/>
          </p:cNvSpPr>
          <p:nvPr>
            <p:ph type="body" sz="quarter" idx="18" hasCustomPrompt="1"/>
          </p:nvPr>
        </p:nvSpPr>
        <p:spPr>
          <a:xfrm>
            <a:off x="2265567" y="2231422"/>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2" name="Text Placeholder 2"/>
          <p:cNvSpPr>
            <a:spLocks noGrp="1"/>
          </p:cNvSpPr>
          <p:nvPr>
            <p:ph type="body" sz="quarter" idx="19" hasCustomPrompt="1"/>
          </p:nvPr>
        </p:nvSpPr>
        <p:spPr>
          <a:xfrm>
            <a:off x="433867" y="2705670"/>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3" name="Text Placeholder 2"/>
          <p:cNvSpPr>
            <a:spLocks noGrp="1"/>
          </p:cNvSpPr>
          <p:nvPr>
            <p:ph type="body" sz="quarter" idx="20" hasCustomPrompt="1"/>
          </p:nvPr>
        </p:nvSpPr>
        <p:spPr>
          <a:xfrm>
            <a:off x="2265567" y="2705669"/>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34" name="Text Placeholder 2"/>
          <p:cNvSpPr>
            <a:spLocks noGrp="1"/>
          </p:cNvSpPr>
          <p:nvPr>
            <p:ph type="body" sz="quarter" idx="21" hasCustomPrompt="1"/>
          </p:nvPr>
        </p:nvSpPr>
        <p:spPr>
          <a:xfrm>
            <a:off x="433867" y="3179929"/>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35" name="Text Placeholder 2"/>
          <p:cNvSpPr>
            <a:spLocks noGrp="1"/>
          </p:cNvSpPr>
          <p:nvPr>
            <p:ph type="body" sz="quarter" idx="22" hasCustomPrompt="1"/>
          </p:nvPr>
        </p:nvSpPr>
        <p:spPr>
          <a:xfrm>
            <a:off x="2265567" y="3179930"/>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0" name="Text Placeholder 2"/>
          <p:cNvSpPr>
            <a:spLocks noGrp="1"/>
          </p:cNvSpPr>
          <p:nvPr>
            <p:ph type="body" sz="quarter" idx="23" hasCustomPrompt="1"/>
          </p:nvPr>
        </p:nvSpPr>
        <p:spPr>
          <a:xfrm>
            <a:off x="433867" y="3654177"/>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1" name="Text Placeholder 2"/>
          <p:cNvSpPr>
            <a:spLocks noGrp="1"/>
          </p:cNvSpPr>
          <p:nvPr>
            <p:ph type="body" sz="quarter" idx="24" hasCustomPrompt="1"/>
          </p:nvPr>
        </p:nvSpPr>
        <p:spPr>
          <a:xfrm>
            <a:off x="2265567" y="365417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42" name="Text Placeholder 2"/>
          <p:cNvSpPr>
            <a:spLocks noGrp="1"/>
          </p:cNvSpPr>
          <p:nvPr>
            <p:ph type="body" sz="quarter" idx="25" hasCustomPrompt="1"/>
          </p:nvPr>
        </p:nvSpPr>
        <p:spPr>
          <a:xfrm>
            <a:off x="433867" y="4128428"/>
            <a:ext cx="1454984" cy="387049"/>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Subhead</a:t>
            </a:r>
          </a:p>
        </p:txBody>
      </p:sp>
      <p:sp>
        <p:nvSpPr>
          <p:cNvPr id="43" name="Text Placeholder 2"/>
          <p:cNvSpPr>
            <a:spLocks noGrp="1"/>
          </p:cNvSpPr>
          <p:nvPr>
            <p:ph type="body" sz="quarter" idx="26" hasCustomPrompt="1"/>
          </p:nvPr>
        </p:nvSpPr>
        <p:spPr>
          <a:xfrm>
            <a:off x="2265567" y="412842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D417C28-0C83-4215-87EC-A86D9B635FE6}"/>
              </a:ext>
            </a:extLst>
          </p:cNvPr>
          <p:cNvSpPr>
            <a:spLocks noGrp="1"/>
          </p:cNvSpPr>
          <p:nvPr>
            <p:ph type="title" hasCustomPrompt="1"/>
          </p:nvPr>
        </p:nvSpPr>
        <p:spPr>
          <a:xfrm>
            <a:off x="394820" y="341737"/>
            <a:ext cx="10637553" cy="1165754"/>
          </a:xfrm>
        </p:spPr>
        <p:txBody>
          <a:bodyPr vert="horz" lIns="0" tIns="0" rIns="0" bIns="0" rtlCol="0" anchor="t" anchorCtr="0">
            <a:noAutofit/>
          </a:bodyPr>
          <a:lstStyle>
            <a:lvl1pPr>
              <a:defRPr lang="en-US" b="0">
                <a:gradFill>
                  <a:gsLst>
                    <a:gs pos="88496">
                      <a:schemeClr val="accent4"/>
                    </a:gs>
                    <a:gs pos="53097">
                      <a:schemeClr val="accent4"/>
                    </a:gs>
                  </a:gsLst>
                  <a:lin ang="5400000" scaled="1"/>
                </a:gradFill>
              </a:defRPr>
            </a:lvl1pPr>
          </a:lstStyle>
          <a:p>
            <a:pPr lvl="0">
              <a:buClrTx/>
            </a:pPr>
            <a:r>
              <a:rPr lang="en-US" dirty="0"/>
              <a:t>Headline</a:t>
            </a:r>
          </a:p>
        </p:txBody>
      </p:sp>
    </p:spTree>
    <p:extLst>
      <p:ext uri="{BB962C8B-B14F-4D97-AF65-F5344CB8AC3E}">
        <p14:creationId xmlns:p14="http://schemas.microsoft.com/office/powerpoint/2010/main" val="28573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578475" y="-635"/>
            <a:ext cx="6858000" cy="6995160"/>
          </a:xfrm>
          <a:prstGeom prst="rect">
            <a:avLst/>
          </a:prstGeom>
        </p:spPr>
      </p:pic>
      <p:sp>
        <p:nvSpPr>
          <p:cNvPr id="27" name="Freeform 26"/>
          <p:cNvSpPr>
            <a:spLocks/>
          </p:cNvSpPr>
          <p:nvPr userDrawn="1"/>
        </p:nvSpPr>
        <p:spPr bwMode="white">
          <a:xfrm>
            <a:off x="1" y="-1211"/>
            <a:ext cx="5976257" cy="6996953"/>
          </a:xfrm>
          <a:prstGeom prst="rect">
            <a:avLst/>
          </a:pr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2" name="Title 1">
            <a:extLst>
              <a:ext uri="{FF2B5EF4-FFF2-40B4-BE49-F238E27FC236}">
                <a16:creationId xmlns:a16="http://schemas.microsoft.com/office/drawing/2014/main" id="{1C2AF892-1140-4CFE-84BB-66538C9E97D2}"/>
              </a:ext>
            </a:extLst>
          </p:cNvPr>
          <p:cNvSpPr>
            <a:spLocks noGrp="1"/>
          </p:cNvSpPr>
          <p:nvPr>
            <p:ph type="title" hasCustomPrompt="1"/>
          </p:nvPr>
        </p:nvSpPr>
        <p:spPr>
          <a:xfrm>
            <a:off x="405178" y="3472843"/>
            <a:ext cx="5299259" cy="786384"/>
          </a:xfrm>
        </p:spPr>
        <p:txBody>
          <a:bodyPr vert="horz" lIns="0" tIns="0" rIns="0" bIns="0" rtlCol="0" anchor="b" anchorCtr="0">
            <a:noAutofit/>
          </a:bodyPr>
          <a:lstStyle>
            <a:lvl1pPr>
              <a:defRPr lang="en-US" sz="4799" b="0" dirty="0">
                <a:gradFill>
                  <a:gsLst>
                    <a:gs pos="88496">
                      <a:schemeClr val="tx1"/>
                    </a:gs>
                    <a:gs pos="53097">
                      <a:schemeClr val="tx1"/>
                    </a:gs>
                  </a:gsLst>
                  <a:lin ang="5400000" scaled="1"/>
                </a:gradFill>
              </a:defRPr>
            </a:lvl1pPr>
          </a:lstStyle>
          <a:p>
            <a:pPr lvl="0">
              <a:buClrTx/>
            </a:pPr>
            <a:r>
              <a:rPr lang="en-US" dirty="0"/>
              <a:t>Section title</a:t>
            </a:r>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Tree>
    <p:extLst>
      <p:ext uri="{BB962C8B-B14F-4D97-AF65-F5344CB8AC3E}">
        <p14:creationId xmlns:p14="http://schemas.microsoft.com/office/powerpoint/2010/main" val="223084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386452" y="-635"/>
            <a:ext cx="7050024" cy="6995160"/>
          </a:xfrm>
          <a:prstGeom prst="rect">
            <a:avLst/>
          </a:prstGeom>
        </p:spPr>
      </p:pic>
      <p:sp>
        <p:nvSpPr>
          <p:cNvPr id="27" name="Freeform 26"/>
          <p:cNvSpPr>
            <a:spLocks/>
          </p:cNvSpPr>
          <p:nvPr userDrawn="1"/>
        </p:nvSpPr>
        <p:spPr bwMode="white">
          <a:xfrm>
            <a:off x="1" y="-1211"/>
            <a:ext cx="5976257" cy="6996953"/>
          </a:xfrm>
          <a:prstGeom prst="rect">
            <a:avLst/>
          </a:pr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2" name="Title 1">
            <a:extLst>
              <a:ext uri="{FF2B5EF4-FFF2-40B4-BE49-F238E27FC236}">
                <a16:creationId xmlns:a16="http://schemas.microsoft.com/office/drawing/2014/main" id="{31575D26-CBD6-4BC4-AF78-79E15ECD06B0}"/>
              </a:ext>
            </a:extLst>
          </p:cNvPr>
          <p:cNvSpPr>
            <a:spLocks noGrp="1"/>
          </p:cNvSpPr>
          <p:nvPr>
            <p:ph type="title" hasCustomPrompt="1"/>
          </p:nvPr>
        </p:nvSpPr>
        <p:spPr>
          <a:xfrm>
            <a:off x="405177" y="3472843"/>
            <a:ext cx="5169381" cy="786384"/>
          </a:xfrm>
        </p:spPr>
        <p:txBody>
          <a:bodyPr vert="horz" lIns="0" tIns="0" rIns="0" bIns="0" rtlCol="0" anchor="b" anchorCtr="0">
            <a:noAutofit/>
          </a:bodyPr>
          <a:lstStyle>
            <a:lvl1pPr>
              <a:defRPr lang="en-US" sz="4799" b="0">
                <a:gradFill>
                  <a:gsLst>
                    <a:gs pos="88496">
                      <a:schemeClr val="tx1"/>
                    </a:gs>
                    <a:gs pos="53097">
                      <a:schemeClr val="tx1"/>
                    </a:gs>
                  </a:gsLst>
                  <a:lin ang="5400000" scaled="1"/>
                </a:gradFill>
              </a:defRPr>
            </a:lvl1pPr>
          </a:lstStyle>
          <a:p>
            <a:pPr lvl="0">
              <a:buClrTx/>
            </a:pPr>
            <a:r>
              <a:rPr lang="en-US" dirty="0"/>
              <a:t>Section title</a:t>
            </a:r>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Tree>
    <p:extLst>
      <p:ext uri="{BB962C8B-B14F-4D97-AF65-F5344CB8AC3E}">
        <p14:creationId xmlns:p14="http://schemas.microsoft.com/office/powerpoint/2010/main" val="757904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1"/>
            <a:ext cx="7214616" cy="6995160"/>
          </a:xfrm>
          <a:prstGeom prst="rect">
            <a:avLst/>
          </a:prstGeom>
        </p:spPr>
      </p:pic>
      <p:sp>
        <p:nvSpPr>
          <p:cNvPr id="11" name="Freeform 10"/>
          <p:cNvSpPr>
            <a:spLocks/>
          </p:cNvSpPr>
          <p:nvPr userDrawn="1"/>
        </p:nvSpPr>
        <p:spPr bwMode="white">
          <a:xfrm rot="10800000">
            <a:off x="6456307" y="6"/>
            <a:ext cx="5980176" cy="6996953"/>
          </a:xfrm>
          <a:prstGeom prst="rect">
            <a:avLst/>
          </a:prstGeom>
          <a:solidFill>
            <a:srgbClr val="0078D4"/>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2" name="Title 1">
            <a:extLst>
              <a:ext uri="{FF2B5EF4-FFF2-40B4-BE49-F238E27FC236}">
                <a16:creationId xmlns:a16="http://schemas.microsoft.com/office/drawing/2014/main" id="{7E3FBF42-5F00-48EE-AC64-2615302D8882}"/>
              </a:ext>
            </a:extLst>
          </p:cNvPr>
          <p:cNvSpPr>
            <a:spLocks noGrp="1"/>
          </p:cNvSpPr>
          <p:nvPr>
            <p:ph type="title" hasCustomPrompt="1"/>
          </p:nvPr>
        </p:nvSpPr>
        <p:spPr>
          <a:xfrm>
            <a:off x="6806379" y="3387778"/>
            <a:ext cx="5169381" cy="786384"/>
          </a:xfrm>
        </p:spPr>
        <p:txBody>
          <a:bodyPr vert="horz" lIns="0" tIns="0" rIns="0" bIns="0" rtlCol="0" anchor="t" anchorCtr="0">
            <a:noAutofit/>
          </a:bodyPr>
          <a:lstStyle>
            <a:lvl1pPr>
              <a:defRPr lang="en-US" sz="4799" b="0" spc="-150">
                <a:gradFill>
                  <a:gsLst>
                    <a:gs pos="88496">
                      <a:schemeClr val="tx1"/>
                    </a:gs>
                    <a:gs pos="53097">
                      <a:schemeClr val="tx1"/>
                    </a:gs>
                  </a:gsLst>
                  <a:lin ang="5400000" scaled="1"/>
                </a:gradFill>
              </a:defRPr>
            </a:lvl1pPr>
          </a:lstStyle>
          <a:p>
            <a:pPr lvl="0" algn="r">
              <a:buClrTx/>
            </a:pPr>
            <a:r>
              <a:rPr lang="en-US" dirty="0"/>
              <a:t>Section title</a:t>
            </a:r>
          </a:p>
        </p:txBody>
      </p:sp>
      <p:sp>
        <p:nvSpPr>
          <p:cNvPr id="13" name="Text Placeholder 2"/>
          <p:cNvSpPr>
            <a:spLocks noGrp="1"/>
          </p:cNvSpPr>
          <p:nvPr>
            <p:ph type="body" sz="quarter" idx="14" hasCustomPrompt="1"/>
          </p:nvPr>
        </p:nvSpPr>
        <p:spPr>
          <a:xfrm>
            <a:off x="7338737"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Tree>
    <p:extLst>
      <p:ext uri="{BB962C8B-B14F-4D97-AF65-F5344CB8AC3E}">
        <p14:creationId xmlns:p14="http://schemas.microsoft.com/office/powerpoint/2010/main" val="3994770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1" y="1"/>
            <a:ext cx="7095744" cy="6995160"/>
          </a:xfrm>
          <a:prstGeom prst="rect">
            <a:avLst/>
          </a:prstGeom>
        </p:spPr>
      </p:pic>
      <p:sp>
        <p:nvSpPr>
          <p:cNvPr id="11" name="Freeform 10"/>
          <p:cNvSpPr>
            <a:spLocks/>
          </p:cNvSpPr>
          <p:nvPr userDrawn="1"/>
        </p:nvSpPr>
        <p:spPr bwMode="white">
          <a:xfrm rot="10800000">
            <a:off x="6456307" y="6"/>
            <a:ext cx="5980176" cy="6996953"/>
          </a:xfrm>
          <a:prstGeom prst="rect">
            <a:avLst/>
          </a:prstGeom>
          <a:solidFill>
            <a:srgbClr val="0078D4"/>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2" name="Title 1">
            <a:extLst>
              <a:ext uri="{FF2B5EF4-FFF2-40B4-BE49-F238E27FC236}">
                <a16:creationId xmlns:a16="http://schemas.microsoft.com/office/drawing/2014/main" id="{FFE88F63-4901-4C55-8C17-6448058B32AE}"/>
              </a:ext>
            </a:extLst>
          </p:cNvPr>
          <p:cNvSpPr>
            <a:spLocks noGrp="1"/>
          </p:cNvSpPr>
          <p:nvPr>
            <p:ph type="title" hasCustomPrompt="1"/>
          </p:nvPr>
        </p:nvSpPr>
        <p:spPr>
          <a:xfrm>
            <a:off x="6806379" y="3387778"/>
            <a:ext cx="5169381" cy="786384"/>
          </a:xfrm>
        </p:spPr>
        <p:txBody>
          <a:bodyPr vert="horz" lIns="0" tIns="0" rIns="0" bIns="0" rtlCol="0" anchor="t" anchorCtr="0">
            <a:noAutofit/>
          </a:bodyPr>
          <a:lstStyle>
            <a:lvl1pPr>
              <a:defRPr lang="en-US" sz="4799" b="0" spc="-150">
                <a:gradFill>
                  <a:gsLst>
                    <a:gs pos="88496">
                      <a:schemeClr val="tx1"/>
                    </a:gs>
                    <a:gs pos="53097">
                      <a:schemeClr val="tx1"/>
                    </a:gs>
                  </a:gsLst>
                  <a:lin ang="5400000" scaled="1"/>
                </a:gradFill>
              </a:defRPr>
            </a:lvl1pPr>
          </a:lstStyle>
          <a:p>
            <a:pPr lvl="0" algn="r">
              <a:buClrTx/>
            </a:pPr>
            <a:r>
              <a:rPr lang="en-US" dirty="0"/>
              <a:t>Section title</a:t>
            </a:r>
          </a:p>
        </p:txBody>
      </p:sp>
      <p:sp>
        <p:nvSpPr>
          <p:cNvPr id="13" name="Text Placeholder 2"/>
          <p:cNvSpPr>
            <a:spLocks noGrp="1"/>
          </p:cNvSpPr>
          <p:nvPr>
            <p:ph type="body" sz="quarter" idx="14" hasCustomPrompt="1"/>
          </p:nvPr>
        </p:nvSpPr>
        <p:spPr>
          <a:xfrm>
            <a:off x="7338737"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88496">
                      <a:schemeClr val="tx1"/>
                    </a:gs>
                    <a:gs pos="53097">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dirty="0"/>
              <a:t>Section header</a:t>
            </a:r>
          </a:p>
        </p:txBody>
      </p:sp>
    </p:spTree>
    <p:extLst>
      <p:ext uri="{BB962C8B-B14F-4D97-AF65-F5344CB8AC3E}">
        <p14:creationId xmlns:p14="http://schemas.microsoft.com/office/powerpoint/2010/main" val="3103956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21FB-92C9-4E07-982A-6E24864935DB}"/>
              </a:ext>
            </a:extLst>
          </p:cNvPr>
          <p:cNvSpPr>
            <a:spLocks noGrp="1"/>
          </p:cNvSpPr>
          <p:nvPr>
            <p:ph type="title" hasCustomPrompt="1"/>
          </p:nvPr>
        </p:nvSpPr>
        <p:spPr>
          <a:xfrm>
            <a:off x="404036" y="2909319"/>
            <a:ext cx="5169381" cy="786384"/>
          </a:xfrm>
        </p:spPr>
        <p:txBody>
          <a:bodyPr vert="horz" lIns="0" tIns="0" rIns="0" bIns="0" rtlCol="0" anchor="b" anchorCtr="0">
            <a:noAutofit/>
          </a:bodyPr>
          <a:lstStyle>
            <a:lvl1pPr>
              <a:defRPr lang="en-US" sz="4799" b="0" dirty="0">
                <a:gradFill>
                  <a:gsLst>
                    <a:gs pos="88496">
                      <a:schemeClr val="tx1"/>
                    </a:gs>
                    <a:gs pos="53097">
                      <a:schemeClr val="tx1"/>
                    </a:gs>
                  </a:gsLst>
                  <a:lin ang="5400000" scaled="1"/>
                </a:gradFill>
              </a:defRPr>
            </a:lvl1pPr>
          </a:lstStyle>
          <a:p>
            <a:pPr lvl="0">
              <a:buClrTx/>
            </a:pPr>
            <a:r>
              <a:rPr lang="en-US" dirty="0"/>
              <a:t>Section title</a:t>
            </a:r>
          </a:p>
        </p:txBody>
      </p:sp>
    </p:spTree>
    <p:extLst>
      <p:ext uri="{BB962C8B-B14F-4D97-AF65-F5344CB8AC3E}">
        <p14:creationId xmlns:p14="http://schemas.microsoft.com/office/powerpoint/2010/main" val="3473222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250E-6E10-47B7-BA53-F3CCE31B5DB6}"/>
              </a:ext>
            </a:extLst>
          </p:cNvPr>
          <p:cNvSpPr>
            <a:spLocks noGrp="1"/>
          </p:cNvSpPr>
          <p:nvPr>
            <p:ph type="title" hasCustomPrompt="1"/>
          </p:nvPr>
        </p:nvSpPr>
        <p:spPr>
          <a:xfrm>
            <a:off x="404036" y="2909316"/>
            <a:ext cx="5169381" cy="786384"/>
          </a:xfrm>
        </p:spPr>
        <p:txBody>
          <a:bodyPr vert="horz" lIns="0" tIns="0" rIns="0" bIns="0" rtlCol="0" anchor="b" anchorCtr="0">
            <a:noAutofit/>
          </a:bodyPr>
          <a:lstStyle>
            <a:lvl1pPr>
              <a:defRPr lang="en-US" sz="4799" b="0">
                <a:gradFill>
                  <a:gsLst>
                    <a:gs pos="88496">
                      <a:schemeClr val="tx1"/>
                    </a:gs>
                    <a:gs pos="53097">
                      <a:schemeClr val="tx1"/>
                    </a:gs>
                  </a:gsLst>
                  <a:lin ang="5400000" scaled="1"/>
                </a:gradFill>
              </a:defRPr>
            </a:lvl1pPr>
          </a:lstStyle>
          <a:p>
            <a:pPr lvl="0">
              <a:buClrTx/>
            </a:pPr>
            <a:r>
              <a:rPr lang="en-US" dirty="0"/>
              <a:t>Section title</a:t>
            </a:r>
          </a:p>
        </p:txBody>
      </p:sp>
    </p:spTree>
    <p:extLst>
      <p:ext uri="{BB962C8B-B14F-4D97-AF65-F5344CB8AC3E}">
        <p14:creationId xmlns:p14="http://schemas.microsoft.com/office/powerpoint/2010/main" val="250752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D575-C860-4AB5-99C6-F7E2F629FBD1}"/>
              </a:ext>
            </a:extLst>
          </p:cNvPr>
          <p:cNvSpPr>
            <a:spLocks noGrp="1"/>
          </p:cNvSpPr>
          <p:nvPr>
            <p:ph type="title" hasCustomPrompt="1"/>
          </p:nvPr>
        </p:nvSpPr>
        <p:spPr>
          <a:xfrm>
            <a:off x="403232" y="2909316"/>
            <a:ext cx="5169381" cy="786384"/>
          </a:xfrm>
        </p:spPr>
        <p:txBody>
          <a:bodyPr vert="horz" lIns="0" tIns="0" rIns="0" bIns="0" rtlCol="0" anchor="b" anchorCtr="0">
            <a:noAutofit/>
          </a:bodyPr>
          <a:lstStyle>
            <a:lvl1pPr>
              <a:defRPr lang="en-US" sz="4799" b="0">
                <a:gradFill>
                  <a:gsLst>
                    <a:gs pos="40075">
                      <a:schemeClr val="accent4"/>
                    </a:gs>
                    <a:gs pos="30000">
                      <a:schemeClr val="accent4"/>
                    </a:gs>
                  </a:gsLst>
                  <a:lin ang="5400000" scaled="0"/>
                </a:gradFill>
              </a:defRPr>
            </a:lvl1pPr>
          </a:lstStyle>
          <a:p>
            <a:pPr lvl="0">
              <a:buClrTx/>
            </a:pPr>
            <a:r>
              <a:rPr lang="en-US" dirty="0"/>
              <a:t>Section title</a:t>
            </a:r>
          </a:p>
        </p:txBody>
      </p:sp>
    </p:spTree>
    <p:extLst>
      <p:ext uri="{BB962C8B-B14F-4D97-AF65-F5344CB8AC3E}">
        <p14:creationId xmlns:p14="http://schemas.microsoft.com/office/powerpoint/2010/main" val="311406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E519-C630-44B0-9423-BA5C54258417}"/>
              </a:ext>
            </a:extLst>
          </p:cNvPr>
          <p:cNvSpPr>
            <a:spLocks noGrp="1"/>
          </p:cNvSpPr>
          <p:nvPr>
            <p:ph type="title" hasCustomPrompt="1"/>
          </p:nvPr>
        </p:nvSpPr>
        <p:spPr>
          <a:xfrm>
            <a:off x="403232" y="2909316"/>
            <a:ext cx="5169381" cy="786384"/>
          </a:xfrm>
        </p:spPr>
        <p:txBody>
          <a:bodyPr vert="horz" lIns="0" tIns="0" rIns="0" bIns="0" rtlCol="0" anchor="b" anchorCtr="0">
            <a:noAutofit/>
          </a:bodyPr>
          <a:lstStyle>
            <a:lvl1pPr>
              <a:defRPr lang="en-US" sz="4799" b="0">
                <a:gradFill>
                  <a:gsLst>
                    <a:gs pos="40075">
                      <a:schemeClr val="tx1"/>
                    </a:gs>
                    <a:gs pos="30000">
                      <a:schemeClr val="tx1"/>
                    </a:gs>
                  </a:gsLst>
                  <a:lin ang="5400000" scaled="0"/>
                </a:gradFill>
              </a:defRPr>
            </a:lvl1pPr>
          </a:lstStyle>
          <a:p>
            <a:pPr lvl="0">
              <a:buClrTx/>
            </a:pPr>
            <a:r>
              <a:rPr lang="en-US" dirty="0"/>
              <a:t>Section title</a:t>
            </a:r>
          </a:p>
        </p:txBody>
      </p:sp>
    </p:spTree>
    <p:extLst>
      <p:ext uri="{BB962C8B-B14F-4D97-AF65-F5344CB8AC3E}">
        <p14:creationId xmlns:p14="http://schemas.microsoft.com/office/powerpoint/2010/main" val="355019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2"/>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A3B4F686-9D74-4088-B61A-F3B5E542082F}"/>
              </a:ext>
            </a:extLst>
          </p:cNvPr>
          <p:cNvGrpSpPr>
            <a:grpSpLocks noChangeAspect="1"/>
          </p:cNvGrpSpPr>
          <p:nvPr userDrawn="1"/>
        </p:nvGrpSpPr>
        <p:grpSpPr bwMode="auto">
          <a:xfrm>
            <a:off x="594296" y="597449"/>
            <a:ext cx="1395866" cy="297915"/>
            <a:chOff x="367" y="369"/>
            <a:chExt cx="862" cy="184"/>
          </a:xfrm>
        </p:grpSpPr>
        <p:sp>
          <p:nvSpPr>
            <p:cNvPr id="6" name="Freeform 5">
              <a:extLst>
                <a:ext uri="{FF2B5EF4-FFF2-40B4-BE49-F238E27FC236}">
                  <a16:creationId xmlns:a16="http://schemas.microsoft.com/office/drawing/2014/main" id="{220BA7B1-92AD-401F-A07F-4C9BE2FE0F30}"/>
                </a:ext>
              </a:extLst>
            </p:cNvPr>
            <p:cNvSpPr>
              <a:spLocks noEditPoints="1"/>
            </p:cNvSpPr>
            <p:nvPr userDrawn="1"/>
          </p:nvSpPr>
          <p:spPr bwMode="auto">
            <a:xfrm>
              <a:off x="606" y="398"/>
              <a:ext cx="623" cy="12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82 w 1139"/>
                <a:gd name="T53" fmla="*/ 143 h 220"/>
                <a:gd name="T54" fmla="*/ 553 w 1139"/>
                <a:gd name="T55" fmla="*/ 200 h 220"/>
                <a:gd name="T56" fmla="*/ 610 w 1139"/>
                <a:gd name="T57" fmla="*/ 69 h 220"/>
                <a:gd name="T58" fmla="*/ 636 w 1139"/>
                <a:gd name="T59" fmla="*/ 109 h 220"/>
                <a:gd name="T60" fmla="*/ 568 w 1139"/>
                <a:gd name="T61" fmla="*/ 145 h 220"/>
                <a:gd name="T62" fmla="*/ 637 w 1139"/>
                <a:gd name="T63" fmla="*/ 180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885 w 1139"/>
                <a:gd name="T85" fmla="*/ 69 h 220"/>
                <a:gd name="T86" fmla="*/ 937 w 1139"/>
                <a:gd name="T87" fmla="*/ 199 h 220"/>
                <a:gd name="T88" fmla="*/ 809 w 1139"/>
                <a:gd name="T89" fmla="*/ 146 h 220"/>
                <a:gd name="T90" fmla="*/ 912 w 1139"/>
                <a:gd name="T91" fmla="*/ 180 h 220"/>
                <a:gd name="T92" fmla="*/ 884 w 1139"/>
                <a:gd name="T93" fmla="*/ 97 h 220"/>
                <a:gd name="T94" fmla="*/ 855 w 1139"/>
                <a:gd name="T95" fmla="*/ 180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171" y="15"/>
                    <a:pt x="171" y="15"/>
                    <a:pt x="218" y="15"/>
                  </a:cubicBezTo>
                  <a:cubicBezTo>
                    <a:pt x="218" y="15"/>
                    <a:pt x="218" y="15"/>
                    <a:pt x="218" y="217"/>
                  </a:cubicBezTo>
                  <a:cubicBezTo>
                    <a:pt x="218" y="217"/>
                    <a:pt x="218" y="217"/>
                    <a:pt x="184" y="217"/>
                  </a:cubicBezTo>
                  <a:cubicBezTo>
                    <a:pt x="184" y="217"/>
                    <a:pt x="184" y="217"/>
                    <a:pt x="184" y="89"/>
                  </a:cubicBezTo>
                  <a:cubicBezTo>
                    <a:pt x="184" y="80"/>
                    <a:pt x="184" y="67"/>
                    <a:pt x="185" y="52"/>
                  </a:cubicBezTo>
                  <a:cubicBezTo>
                    <a:pt x="185" y="52"/>
                    <a:pt x="185" y="52"/>
                    <a:pt x="185" y="52"/>
                  </a:cubicBezTo>
                  <a:cubicBezTo>
                    <a:pt x="183" y="58"/>
                    <a:pt x="182" y="65"/>
                    <a:pt x="180" y="68"/>
                  </a:cubicBezTo>
                  <a:cubicBezTo>
                    <a:pt x="180" y="68"/>
                    <a:pt x="180" y="68"/>
                    <a:pt x="120" y="217"/>
                  </a:cubicBezTo>
                  <a:cubicBezTo>
                    <a:pt x="120" y="217"/>
                    <a:pt x="120" y="217"/>
                    <a:pt x="97" y="217"/>
                  </a:cubicBezTo>
                  <a:cubicBezTo>
                    <a:pt x="97" y="217"/>
                    <a:pt x="97" y="217"/>
                    <a:pt x="37" y="70"/>
                  </a:cubicBezTo>
                  <a:cubicBezTo>
                    <a:pt x="36" y="66"/>
                    <a:pt x="34" y="60"/>
                    <a:pt x="32" y="52"/>
                  </a:cubicBezTo>
                  <a:cubicBezTo>
                    <a:pt x="32" y="52"/>
                    <a:pt x="32" y="52"/>
                    <a:pt x="31" y="52"/>
                  </a:cubicBezTo>
                  <a:cubicBezTo>
                    <a:pt x="32" y="56"/>
                    <a:pt x="32" y="60"/>
                    <a:pt x="32" y="65"/>
                  </a:cubicBezTo>
                  <a:cubicBezTo>
                    <a:pt x="33" y="76"/>
                    <a:pt x="33" y="85"/>
                    <a:pt x="33" y="93"/>
                  </a:cubicBezTo>
                  <a:cubicBezTo>
                    <a:pt x="33" y="93"/>
                    <a:pt x="33" y="93"/>
                    <a:pt x="33" y="217"/>
                  </a:cubicBezTo>
                  <a:cubicBezTo>
                    <a:pt x="33" y="217"/>
                    <a:pt x="33" y="217"/>
                    <a:pt x="0" y="217"/>
                  </a:cubicBezTo>
                  <a:cubicBezTo>
                    <a:pt x="0" y="217"/>
                    <a:pt x="0" y="217"/>
                    <a:pt x="0" y="15"/>
                  </a:cubicBezTo>
                  <a:cubicBezTo>
                    <a:pt x="0" y="15"/>
                    <a:pt x="0" y="15"/>
                    <a:pt x="50" y="15"/>
                  </a:cubicBezTo>
                  <a:cubicBezTo>
                    <a:pt x="50" y="15"/>
                    <a:pt x="50" y="15"/>
                    <a:pt x="100" y="142"/>
                  </a:cubicBezTo>
                  <a:cubicBezTo>
                    <a:pt x="105" y="153"/>
                    <a:pt x="108" y="162"/>
                    <a:pt x="109" y="168"/>
                  </a:cubicBezTo>
                  <a:cubicBezTo>
                    <a:pt x="109" y="168"/>
                    <a:pt x="109" y="168"/>
                    <a:pt x="110" y="168"/>
                  </a:cubicBezTo>
                  <a:cubicBezTo>
                    <a:pt x="110" y="168"/>
                    <a:pt x="110" y="168"/>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cubicBezTo>
                    <a:pt x="251" y="217"/>
                    <a:pt x="251" y="217"/>
                    <a:pt x="251" y="217"/>
                  </a:cubicBez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10" y="69"/>
                  </a:moveTo>
                  <a:cubicBezTo>
                    <a:pt x="632" y="69"/>
                    <a:pt x="650" y="75"/>
                    <a:pt x="663" y="89"/>
                  </a:cubicBez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lose/>
                  <a:moveTo>
                    <a:pt x="637" y="180"/>
                  </a:moveTo>
                  <a:cubicBezTo>
                    <a:pt x="643" y="172"/>
                    <a:pt x="646" y="160"/>
                    <a:pt x="646" y="144"/>
                  </a:cubicBez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885" y="69"/>
                  </a:moveTo>
                  <a:cubicBezTo>
                    <a:pt x="908" y="69"/>
                    <a:pt x="926" y="75"/>
                    <a:pt x="938" y="89"/>
                  </a:cubicBez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lose/>
                  <a:moveTo>
                    <a:pt x="912" y="180"/>
                  </a:moveTo>
                  <a:cubicBezTo>
                    <a:pt x="919" y="172"/>
                    <a:pt x="922" y="160"/>
                    <a:pt x="922" y="144"/>
                  </a:cubicBez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dirty="0"/>
            </a:p>
          </p:txBody>
        </p:sp>
        <p:sp>
          <p:nvSpPr>
            <p:cNvPr id="7" name="Freeform 6">
              <a:extLst>
                <a:ext uri="{FF2B5EF4-FFF2-40B4-BE49-F238E27FC236}">
                  <a16:creationId xmlns:a16="http://schemas.microsoft.com/office/drawing/2014/main" id="{FB613D51-9AD4-486D-ADFE-6E5F245343E1}"/>
                </a:ext>
              </a:extLst>
            </p:cNvPr>
            <p:cNvSpPr>
              <a:spLocks/>
            </p:cNvSpPr>
            <p:nvPr userDrawn="1"/>
          </p:nvSpPr>
          <p:spPr bwMode="auto">
            <a:xfrm>
              <a:off x="367" y="369"/>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 name="Freeform 7">
              <a:extLst>
                <a:ext uri="{FF2B5EF4-FFF2-40B4-BE49-F238E27FC236}">
                  <a16:creationId xmlns:a16="http://schemas.microsoft.com/office/drawing/2014/main" id="{5314F072-D144-4FD8-90CA-7F2EBE3DBA26}"/>
                </a:ext>
              </a:extLst>
            </p:cNvPr>
            <p:cNvSpPr>
              <a:spLocks/>
            </p:cNvSpPr>
            <p:nvPr userDrawn="1"/>
          </p:nvSpPr>
          <p:spPr bwMode="auto">
            <a:xfrm>
              <a:off x="464" y="369"/>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8">
              <a:extLst>
                <a:ext uri="{FF2B5EF4-FFF2-40B4-BE49-F238E27FC236}">
                  <a16:creationId xmlns:a16="http://schemas.microsoft.com/office/drawing/2014/main" id="{EBEB5D06-4329-4E79-9D97-09199A501DD0}"/>
                </a:ext>
              </a:extLst>
            </p:cNvPr>
            <p:cNvSpPr>
              <a:spLocks/>
            </p:cNvSpPr>
            <p:nvPr userDrawn="1"/>
          </p:nvSpPr>
          <p:spPr bwMode="auto">
            <a:xfrm>
              <a:off x="367" y="465"/>
              <a:ext cx="88" cy="88"/>
            </a:xfrm>
            <a:custGeom>
              <a:avLst/>
              <a:gdLst>
                <a:gd name="T0" fmla="*/ 88 w 88"/>
                <a:gd name="T1" fmla="*/ 88 h 88"/>
                <a:gd name="T2" fmla="*/ 0 w 88"/>
                <a:gd name="T3" fmla="*/ 88 h 88"/>
                <a:gd name="T4" fmla="*/ 0 w 88"/>
                <a:gd name="T5" fmla="*/ 0 h 88"/>
                <a:gd name="T6" fmla="*/ 88 w 88"/>
                <a:gd name="T7" fmla="*/ 0 h 88"/>
                <a:gd name="T8" fmla="*/ 88 w 88"/>
                <a:gd name="T9" fmla="*/ 88 h 88"/>
                <a:gd name="T10" fmla="*/ 88 w 88"/>
                <a:gd name="T11" fmla="*/ 88 h 88"/>
              </a:gdLst>
              <a:ahLst/>
              <a:cxnLst>
                <a:cxn ang="0">
                  <a:pos x="T0" y="T1"/>
                </a:cxn>
                <a:cxn ang="0">
                  <a:pos x="T2" y="T3"/>
                </a:cxn>
                <a:cxn ang="0">
                  <a:pos x="T4" y="T5"/>
                </a:cxn>
                <a:cxn ang="0">
                  <a:pos x="T6" y="T7"/>
                </a:cxn>
                <a:cxn ang="0">
                  <a:pos x="T8" y="T9"/>
                </a:cxn>
                <a:cxn ang="0">
                  <a:pos x="T10" y="T11"/>
                </a:cxn>
              </a:cxnLst>
              <a:rect l="0" t="0" r="r" b="b"/>
              <a:pathLst>
                <a:path w="88" h="88">
                  <a:moveTo>
                    <a:pt x="88" y="88"/>
                  </a:moveTo>
                  <a:lnTo>
                    <a:pt x="0" y="88"/>
                  </a:lnTo>
                  <a:lnTo>
                    <a:pt x="0" y="0"/>
                  </a:lnTo>
                  <a:lnTo>
                    <a:pt x="88" y="0"/>
                  </a:lnTo>
                  <a:lnTo>
                    <a:pt x="88" y="88"/>
                  </a:lnTo>
                  <a:lnTo>
                    <a:pt x="88" y="88"/>
                  </a:lnTo>
                  <a:close/>
                </a:path>
              </a:pathLst>
            </a:custGeom>
            <a:solidFill>
              <a:srgbClr val="00A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Freeform 9">
              <a:extLst>
                <a:ext uri="{FF2B5EF4-FFF2-40B4-BE49-F238E27FC236}">
                  <a16:creationId xmlns:a16="http://schemas.microsoft.com/office/drawing/2014/main" id="{7196AC97-B7B6-4DFC-8084-F5C3899BC5F1}"/>
                </a:ext>
              </a:extLst>
            </p:cNvPr>
            <p:cNvSpPr>
              <a:spLocks/>
            </p:cNvSpPr>
            <p:nvPr userDrawn="1"/>
          </p:nvSpPr>
          <p:spPr bwMode="auto">
            <a:xfrm>
              <a:off x="464" y="465"/>
              <a:ext cx="87" cy="88"/>
            </a:xfrm>
            <a:custGeom>
              <a:avLst/>
              <a:gdLst>
                <a:gd name="T0" fmla="*/ 87 w 87"/>
                <a:gd name="T1" fmla="*/ 88 h 88"/>
                <a:gd name="T2" fmla="*/ 0 w 87"/>
                <a:gd name="T3" fmla="*/ 88 h 88"/>
                <a:gd name="T4" fmla="*/ 0 w 87"/>
                <a:gd name="T5" fmla="*/ 0 h 88"/>
                <a:gd name="T6" fmla="*/ 87 w 87"/>
                <a:gd name="T7" fmla="*/ 0 h 88"/>
                <a:gd name="T8" fmla="*/ 87 w 87"/>
                <a:gd name="T9" fmla="*/ 88 h 88"/>
                <a:gd name="T10" fmla="*/ 87 w 87"/>
                <a:gd name="T11" fmla="*/ 88 h 88"/>
              </a:gdLst>
              <a:ahLst/>
              <a:cxnLst>
                <a:cxn ang="0">
                  <a:pos x="T0" y="T1"/>
                </a:cxn>
                <a:cxn ang="0">
                  <a:pos x="T2" y="T3"/>
                </a:cxn>
                <a:cxn ang="0">
                  <a:pos x="T4" y="T5"/>
                </a:cxn>
                <a:cxn ang="0">
                  <a:pos x="T6" y="T7"/>
                </a:cxn>
                <a:cxn ang="0">
                  <a:pos x="T8" y="T9"/>
                </a:cxn>
                <a:cxn ang="0">
                  <a:pos x="T10" y="T11"/>
                </a:cxn>
              </a:cxnLst>
              <a:rect l="0" t="0" r="r" b="b"/>
              <a:pathLst>
                <a:path w="87" h="88">
                  <a:moveTo>
                    <a:pt x="87" y="88"/>
                  </a:moveTo>
                  <a:lnTo>
                    <a:pt x="0" y="88"/>
                  </a:lnTo>
                  <a:lnTo>
                    <a:pt x="0" y="0"/>
                  </a:lnTo>
                  <a:lnTo>
                    <a:pt x="87" y="0"/>
                  </a:lnTo>
                  <a:lnTo>
                    <a:pt x="87" y="88"/>
                  </a:lnTo>
                  <a:lnTo>
                    <a:pt x="87" y="8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1" name="Text Box 3">
            <a:extLst>
              <a:ext uri="{FF2B5EF4-FFF2-40B4-BE49-F238E27FC236}">
                <a16:creationId xmlns:a16="http://schemas.microsoft.com/office/drawing/2014/main" id="{B27320AE-64CC-4181-B305-6082AC649D75}"/>
              </a:ext>
            </a:extLst>
          </p:cNvPr>
          <p:cNvSpPr txBox="1">
            <a:spLocks noChangeArrowheads="1"/>
          </p:cNvSpPr>
          <p:nvPr userDrawn="1"/>
        </p:nvSpPr>
        <p:spPr bwMode="blackWhite">
          <a:xfrm>
            <a:off x="266562" y="6286314"/>
            <a:ext cx="11887199" cy="4339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900" dirty="0">
                <a:gradFill>
                  <a:gsLst>
                    <a:gs pos="0">
                      <a:schemeClr val="bg1"/>
                    </a:gs>
                    <a:gs pos="100000">
                      <a:schemeClr val="bg1"/>
                    </a:gs>
                  </a:gsLst>
                  <a:lin ang="5400000" scaled="0"/>
                </a:gradFill>
                <a:cs typeface="Segoe UI" pitchFamily="34" charset="0"/>
              </a:rPr>
              <a:t>© 2018 Microsoft Corporation. All rights reserved. </a:t>
            </a:r>
          </a:p>
        </p:txBody>
      </p:sp>
      <p:sp>
        <p:nvSpPr>
          <p:cNvPr id="2" name="Title 1">
            <a:extLst>
              <a:ext uri="{FF2B5EF4-FFF2-40B4-BE49-F238E27FC236}">
                <a16:creationId xmlns:a16="http://schemas.microsoft.com/office/drawing/2014/main" id="{045C42CD-5998-4D3E-B11B-FFDC583C0614}"/>
              </a:ext>
            </a:extLst>
          </p:cNvPr>
          <p:cNvSpPr>
            <a:spLocks noGrp="1"/>
          </p:cNvSpPr>
          <p:nvPr>
            <p:ph type="title" hasCustomPrompt="1"/>
          </p:nvPr>
        </p:nvSpPr>
        <p:spPr>
          <a:xfrm>
            <a:off x="275299" y="3026407"/>
            <a:ext cx="10757073" cy="960414"/>
          </a:xfrm>
          <a:noFill/>
        </p:spPr>
        <p:txBody>
          <a:bodyPr wrap="square" lIns="0" tIns="0" rIns="0" bIns="0" rtlCol="0">
            <a:spAutoFit/>
          </a:bodyPr>
          <a:lstStyle>
            <a:lvl1pPr>
              <a:defRPr kumimoji="0" lang="en-US" sz="6119" b="0" i="0" u="none" strike="noStrike" spc="0" normalizeH="0">
                <a:ln>
                  <a:noFill/>
                </a:ln>
                <a:gradFill>
                  <a:gsLst>
                    <a:gs pos="2917">
                      <a:srgbClr val="FFFFFF"/>
                    </a:gs>
                    <a:gs pos="30000">
                      <a:srgbClr val="FFFFFF"/>
                    </a:gs>
                  </a:gsLst>
                  <a:lin ang="5400000" scaled="0"/>
                </a:gradFill>
                <a:effectLst/>
                <a:uLnTx/>
                <a:uFillTx/>
                <a:latin typeface="+mj-lt"/>
                <a:cs typeface="+mn-cs"/>
              </a:defRPr>
            </a:lvl1pPr>
          </a:lstStyle>
          <a:p>
            <a:pPr marR="0" lvl="0" defTabSz="932563" fontAlgn="auto">
              <a:lnSpc>
                <a:spcPct val="100000"/>
              </a:lnSpc>
              <a:buClrTx/>
              <a:buSzTx/>
              <a:buFontTx/>
              <a:tabLst/>
            </a:pPr>
            <a:r>
              <a:rPr lang="en-US" dirty="0"/>
              <a:t>Headline</a:t>
            </a:r>
          </a:p>
        </p:txBody>
      </p:sp>
    </p:spTree>
    <p:extLst>
      <p:ext uri="{BB962C8B-B14F-4D97-AF65-F5344CB8AC3E}">
        <p14:creationId xmlns:p14="http://schemas.microsoft.com/office/powerpoint/2010/main" val="201642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2" y="6286314"/>
            <a:ext cx="11887199" cy="4339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900" dirty="0">
                <a:gradFill>
                  <a:gsLst>
                    <a:gs pos="0">
                      <a:schemeClr val="tx1"/>
                    </a:gs>
                    <a:gs pos="100000">
                      <a:schemeClr val="tx1"/>
                    </a:gs>
                  </a:gsLst>
                  <a:lin ang="5400000" scaled="0"/>
                </a:gradFill>
                <a:cs typeface="Segoe UI" pitchFamily="34" charset="0"/>
              </a:rPr>
              <a:t>© 2017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4301" y="2342639"/>
            <a:ext cx="4978303" cy="2423091"/>
          </a:xfrm>
          <a:prstGeom prst="rect">
            <a:avLst/>
          </a:prstGeom>
        </p:spPr>
      </p:pic>
    </p:spTree>
    <p:extLst>
      <p:ext uri="{BB962C8B-B14F-4D97-AF65-F5344CB8AC3E}">
        <p14:creationId xmlns:p14="http://schemas.microsoft.com/office/powerpoint/2010/main" val="159990374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1.emf"/><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image" Target="../media/image16.emf"/><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theme" Target="../theme/theme5.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17" r:id="rId1"/>
    <p:sldLayoutId id="2147484476" r:id="rId2"/>
    <p:sldLayoutId id="2147484478"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515" r:id="rId16"/>
    <p:sldLayoutId id="2147484492" r:id="rId17"/>
    <p:sldLayoutId id="2147484493" r:id="rId18"/>
    <p:sldLayoutId id="2147484494" r:id="rId19"/>
    <p:sldLayoutId id="2147484552" r:id="rId20"/>
    <p:sldLayoutId id="214748455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8" r:id="rId18"/>
    <p:sldLayoutId id="2147484519" r:id="rId19"/>
    <p:sldLayoutId id="2147484520" r:id="rId20"/>
    <p:sldLayoutId id="2147484522" r:id="rId21"/>
    <p:sldLayoutId id="2147484551" r:id="rId22"/>
    <p:sldLayoutId id="214748459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212502925"/>
      </p:ext>
    </p:extLst>
  </p:cSld>
  <p:clrMap bg1="lt1" tx1="dk1" bg2="lt2" tx2="dk2" accent1="accent1" accent2="accent2" accent3="accent3" accent4="accent4" accent5="accent5" accent6="accent6" hlink="hlink" folHlink="folHlink"/>
  <p:sldLayoutIdLst>
    <p:sldLayoutId id="2147484525" r:id="rId1"/>
    <p:sldLayoutId id="2147484526" r:id="rId2"/>
    <p:sldLayoutId id="2147484527" r:id="rId3"/>
    <p:sldLayoutId id="2147484528" r:id="rId4"/>
    <p:sldLayoutId id="2147484529" r:id="rId5"/>
    <p:sldLayoutId id="2147484530" r:id="rId6"/>
    <p:sldLayoutId id="2147484531" r:id="rId7"/>
    <p:sldLayoutId id="2147484532" r:id="rId8"/>
    <p:sldLayoutId id="2147484533" r:id="rId9"/>
    <p:sldLayoutId id="2147484534" r:id="rId10"/>
    <p:sldLayoutId id="2147484535" r:id="rId11"/>
    <p:sldLayoutId id="2147484536" r:id="rId12"/>
    <p:sldLayoutId id="2147484537" r:id="rId13"/>
    <p:sldLayoutId id="2147484538" r:id="rId14"/>
    <p:sldLayoutId id="2147484539" r:id="rId15"/>
    <p:sldLayoutId id="2147484540" r:id="rId16"/>
    <p:sldLayoutId id="2147484541" r:id="rId17"/>
    <p:sldLayoutId id="2147484542" r:id="rId18"/>
    <p:sldLayoutId id="2147484543" r:id="rId19"/>
    <p:sldLayoutId id="2147484546" r:id="rId20"/>
    <p:sldLayoutId id="2147484547" r:id="rId21"/>
    <p:sldLayoutId id="2147484549" r:id="rId22"/>
    <p:sldLayoutId id="214748455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5299" y="294444"/>
            <a:ext cx="10757073" cy="1165754"/>
          </a:xfrm>
          <a:prstGeom prst="rect">
            <a:avLst/>
          </a:prstGeom>
        </p:spPr>
        <p:txBody>
          <a:bodyPr vert="horz" lIns="146288" tIns="73144" rIns="146288" bIns="73144" rtlCol="0" anchor="t" anchorCtr="0">
            <a:normAutofit/>
          </a:bodyPr>
          <a:lstStyle/>
          <a:p>
            <a:r>
              <a:rPr lang="en-US" dirty="0"/>
              <a:t>Click to edit Master title style</a:t>
            </a:r>
          </a:p>
        </p:txBody>
      </p:sp>
      <p:sp>
        <p:nvSpPr>
          <p:cNvPr id="3" name="Text Placeholder 2"/>
          <p:cNvSpPr>
            <a:spLocks noGrp="1"/>
          </p:cNvSpPr>
          <p:nvPr>
            <p:ph type="body" idx="1"/>
          </p:nvPr>
        </p:nvSpPr>
        <p:spPr>
          <a:xfrm>
            <a:off x="298063" y="1655443"/>
            <a:ext cx="10723677" cy="2633031"/>
          </a:xfrm>
          <a:prstGeom prst="rect">
            <a:avLst/>
          </a:prstGeom>
        </p:spPr>
        <p:txBody>
          <a:bodyPr vert="horz" lIns="146288" tIns="73144" rIns="146288" bIns="73144" rtlCol="0">
            <a:normAutofit/>
          </a:body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dirty="0"/>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dirty="0"/>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dirty="0"/>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dirty="0"/>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556570" y="6483350"/>
            <a:ext cx="695837" cy="371475"/>
          </a:xfrm>
          <a:prstGeom prst="rect">
            <a:avLst/>
          </a:prstGeom>
        </p:spPr>
        <p:txBody>
          <a:bodyPr vert="horz" lIns="91440" tIns="45720" rIns="91440" bIns="45720" rtlCol="0" anchor="ctr"/>
          <a:lstStyle>
            <a:lvl1pPr algn="r">
              <a:defRPr sz="700">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726843397"/>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 id="2147484588" r:id="rId34"/>
    <p:sldLayoutId id="2147484589" r:id="rId35"/>
  </p:sldLayoutIdLst>
  <p:transition>
    <p:fade/>
  </p:transition>
  <p:hf hdr="0" ftr="0" dt="0"/>
  <p:txStyles>
    <p:titleStyle>
      <a:lvl1pPr marL="0" indent="0" algn="l" defTabSz="508525" rtl="0" eaLnBrk="1" latinLnBrk="0" hangingPunct="1">
        <a:lnSpc>
          <a:spcPct val="90000"/>
        </a:lnSpc>
        <a:spcBef>
          <a:spcPts val="0"/>
        </a:spcBef>
        <a:spcAft>
          <a:spcPts val="0"/>
        </a:spcAft>
        <a:buFont typeface="Arial"/>
        <a:buNone/>
        <a:defRPr lang="en-US" sz="3599" b="1" kern="1200" cap="none" spc="-100" baseline="0" dirty="0">
          <a:gradFill>
            <a:gsLst>
              <a:gs pos="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285692" indent="-285692" algn="l" defTabSz="508525" rtl="0" eaLnBrk="1" latinLnBrk="0" hangingPunct="1">
        <a:lnSpc>
          <a:spcPct val="114000"/>
        </a:lnSpc>
        <a:spcBef>
          <a:spcPct val="20000"/>
        </a:spcBef>
        <a:buClrTx/>
        <a:buFont typeface="Wingdings" panose="05000000000000000000" pitchFamily="2" charset="2"/>
        <a:buChar char="§"/>
        <a:defRPr lang="en-US" sz="2000" b="0" kern="1200" cap="none" spc="0" baseline="0" dirty="0">
          <a:solidFill>
            <a:schemeClr val="tx1"/>
          </a:solidFill>
          <a:latin typeface="Segoe UI" panose="020B0502040204020203" pitchFamily="34" charset="0"/>
          <a:ea typeface="+mn-ea"/>
          <a:cs typeface="Segoe UI" panose="020B0502040204020203" pitchFamily="34" charset="0"/>
        </a:defRPr>
      </a:lvl1pPr>
      <a:lvl2pPr marL="452345" indent="-285692" algn="l" defTabSz="508525"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2pPr>
      <a:lvl3pPr marL="618997" indent="-285692" algn="l" defTabSz="508525" rtl="0" eaLnBrk="1" latinLnBrk="0" hangingPunct="1">
        <a:spcBef>
          <a:spcPct val="20000"/>
        </a:spcBef>
        <a:buClrTx/>
        <a:buFont typeface="Wingdings" panose="05000000000000000000" pitchFamily="2" charset="2"/>
        <a:buChar char="§"/>
        <a:defRPr sz="2000" kern="1200" baseline="0">
          <a:solidFill>
            <a:schemeClr val="tx1"/>
          </a:solidFill>
          <a:latin typeface="Segoe UI" panose="020B0502040204020203" pitchFamily="34" charset="0"/>
          <a:ea typeface="+mn-ea"/>
          <a:cs typeface="Segoe UI" panose="020B0502040204020203" pitchFamily="34" charset="0"/>
        </a:defRPr>
      </a:lvl3pPr>
      <a:lvl4pPr marL="787239" indent="-285692" algn="l" defTabSz="508525" rtl="0" eaLnBrk="1" latinLnBrk="0" hangingPunct="1">
        <a:spcBef>
          <a:spcPct val="20000"/>
        </a:spcBef>
        <a:buClrTx/>
        <a:buFont typeface="Wingdings" panose="05000000000000000000" pitchFamily="2" charset="2"/>
        <a:buChar char="§"/>
        <a:defRPr sz="2000" kern="1200">
          <a:solidFill>
            <a:schemeClr val="tx1"/>
          </a:solidFill>
          <a:latin typeface="Segoe UI" panose="020B0502040204020203" pitchFamily="34" charset="0"/>
          <a:ea typeface="+mn-ea"/>
          <a:cs typeface="Segoe UI" panose="020B0502040204020203" pitchFamily="34" charset="0"/>
        </a:defRPr>
      </a:lvl4pPr>
      <a:lvl5pPr marL="2034099" indent="0" algn="l" defTabSz="508525" rtl="0" eaLnBrk="1" latinLnBrk="0" hangingPunct="1">
        <a:spcBef>
          <a:spcPct val="20000"/>
        </a:spcBef>
        <a:buFont typeface="Arial"/>
        <a:buNone/>
        <a:defRPr sz="1391" kern="1200">
          <a:solidFill>
            <a:schemeClr val="tx1"/>
          </a:solidFill>
          <a:latin typeface="+mn-lt"/>
          <a:ea typeface="+mn-ea"/>
          <a:cs typeface="+mn-cs"/>
        </a:defRPr>
      </a:lvl5pPr>
      <a:lvl6pPr marL="2796888" indent="-254262" algn="l" defTabSz="508525" rtl="0" eaLnBrk="1" latinLnBrk="0" hangingPunct="1">
        <a:spcBef>
          <a:spcPct val="20000"/>
        </a:spcBef>
        <a:buFont typeface="Arial"/>
        <a:buChar char="•"/>
        <a:defRPr sz="2224" kern="1200">
          <a:solidFill>
            <a:schemeClr val="tx1"/>
          </a:solidFill>
          <a:latin typeface="+mn-lt"/>
          <a:ea typeface="+mn-ea"/>
          <a:cs typeface="+mn-cs"/>
        </a:defRPr>
      </a:lvl6pPr>
      <a:lvl7pPr marL="3305411" indent="-254262" algn="l" defTabSz="508525" rtl="0" eaLnBrk="1" latinLnBrk="0" hangingPunct="1">
        <a:spcBef>
          <a:spcPct val="20000"/>
        </a:spcBef>
        <a:buFont typeface="Arial"/>
        <a:buChar char="•"/>
        <a:defRPr sz="2224" kern="1200">
          <a:solidFill>
            <a:schemeClr val="tx1"/>
          </a:solidFill>
          <a:latin typeface="+mn-lt"/>
          <a:ea typeface="+mn-ea"/>
          <a:cs typeface="+mn-cs"/>
        </a:defRPr>
      </a:lvl7pPr>
      <a:lvl8pPr marL="3813934" indent="-254262" algn="l" defTabSz="508525" rtl="0" eaLnBrk="1" latinLnBrk="0" hangingPunct="1">
        <a:spcBef>
          <a:spcPct val="20000"/>
        </a:spcBef>
        <a:buFont typeface="Arial"/>
        <a:buChar char="•"/>
        <a:defRPr sz="2224" kern="1200">
          <a:solidFill>
            <a:schemeClr val="tx1"/>
          </a:solidFill>
          <a:latin typeface="+mn-lt"/>
          <a:ea typeface="+mn-ea"/>
          <a:cs typeface="+mn-cs"/>
        </a:defRPr>
      </a:lvl8pPr>
      <a:lvl9pPr marL="4322460" indent="-254262" algn="l" defTabSz="508525" rtl="0" eaLnBrk="1" latinLnBrk="0" hangingPunct="1">
        <a:spcBef>
          <a:spcPct val="20000"/>
        </a:spcBef>
        <a:buFont typeface="Arial"/>
        <a:buChar char="•"/>
        <a:defRPr sz="2224" kern="1200">
          <a:solidFill>
            <a:schemeClr val="tx1"/>
          </a:solidFill>
          <a:latin typeface="+mn-lt"/>
          <a:ea typeface="+mn-ea"/>
          <a:cs typeface="+mn-cs"/>
        </a:defRPr>
      </a:lvl9pPr>
    </p:bodyStyle>
    <p:otherStyle>
      <a:defPPr>
        <a:defRPr lang="en-US"/>
      </a:defPPr>
      <a:lvl1pPr marL="0" algn="l" defTabSz="508525" rtl="0" eaLnBrk="1" latinLnBrk="0" hangingPunct="1">
        <a:defRPr sz="2016" kern="1200">
          <a:solidFill>
            <a:schemeClr val="tx1"/>
          </a:solidFill>
          <a:latin typeface="+mn-lt"/>
          <a:ea typeface="+mn-ea"/>
          <a:cs typeface="+mn-cs"/>
        </a:defRPr>
      </a:lvl1pPr>
      <a:lvl2pPr marL="508525" algn="l" defTabSz="508525" rtl="0" eaLnBrk="1" latinLnBrk="0" hangingPunct="1">
        <a:defRPr sz="2016" kern="1200">
          <a:solidFill>
            <a:schemeClr val="tx1"/>
          </a:solidFill>
          <a:latin typeface="+mn-lt"/>
          <a:ea typeface="+mn-ea"/>
          <a:cs typeface="+mn-cs"/>
        </a:defRPr>
      </a:lvl2pPr>
      <a:lvl3pPr marL="1017049" algn="l" defTabSz="508525" rtl="0" eaLnBrk="1" latinLnBrk="0" hangingPunct="1">
        <a:defRPr sz="2016" kern="1200">
          <a:solidFill>
            <a:schemeClr val="tx1"/>
          </a:solidFill>
          <a:latin typeface="+mn-lt"/>
          <a:ea typeface="+mn-ea"/>
          <a:cs typeface="+mn-cs"/>
        </a:defRPr>
      </a:lvl3pPr>
      <a:lvl4pPr marL="1525574" algn="l" defTabSz="508525" rtl="0" eaLnBrk="1" latinLnBrk="0" hangingPunct="1">
        <a:defRPr sz="2016" kern="1200">
          <a:solidFill>
            <a:schemeClr val="tx1"/>
          </a:solidFill>
          <a:latin typeface="+mn-lt"/>
          <a:ea typeface="+mn-ea"/>
          <a:cs typeface="+mn-cs"/>
        </a:defRPr>
      </a:lvl4pPr>
      <a:lvl5pPr marL="2034099" algn="l" defTabSz="508525" rtl="0" eaLnBrk="1" latinLnBrk="0" hangingPunct="1">
        <a:defRPr sz="2016" kern="1200">
          <a:solidFill>
            <a:schemeClr val="tx1"/>
          </a:solidFill>
          <a:latin typeface="+mn-lt"/>
          <a:ea typeface="+mn-ea"/>
          <a:cs typeface="+mn-cs"/>
        </a:defRPr>
      </a:lvl5pPr>
      <a:lvl6pPr marL="2542624" algn="l" defTabSz="508525" rtl="0" eaLnBrk="1" latinLnBrk="0" hangingPunct="1">
        <a:defRPr sz="2016" kern="1200">
          <a:solidFill>
            <a:schemeClr val="tx1"/>
          </a:solidFill>
          <a:latin typeface="+mn-lt"/>
          <a:ea typeface="+mn-ea"/>
          <a:cs typeface="+mn-cs"/>
        </a:defRPr>
      </a:lvl6pPr>
      <a:lvl7pPr marL="3051149" algn="l" defTabSz="508525" rtl="0" eaLnBrk="1" latinLnBrk="0" hangingPunct="1">
        <a:defRPr sz="2016" kern="1200">
          <a:solidFill>
            <a:schemeClr val="tx1"/>
          </a:solidFill>
          <a:latin typeface="+mn-lt"/>
          <a:ea typeface="+mn-ea"/>
          <a:cs typeface="+mn-cs"/>
        </a:defRPr>
      </a:lvl7pPr>
      <a:lvl8pPr marL="3559675" algn="l" defTabSz="508525" rtl="0" eaLnBrk="1" latinLnBrk="0" hangingPunct="1">
        <a:defRPr sz="2016" kern="1200">
          <a:solidFill>
            <a:schemeClr val="tx1"/>
          </a:solidFill>
          <a:latin typeface="+mn-lt"/>
          <a:ea typeface="+mn-ea"/>
          <a:cs typeface="+mn-cs"/>
        </a:defRPr>
      </a:lvl8pPr>
      <a:lvl9pPr marL="4068199" algn="l" defTabSz="508525" rtl="0" eaLnBrk="1" latinLnBrk="0" hangingPunct="1">
        <a:defRPr sz="201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93064"/>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xml"/><Relationship Id="rId1" Type="http://schemas.openxmlformats.org/officeDocument/2006/relationships/slideLayout" Target="../slideLayouts/slideLayout100.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mslibrary.measureup.com/" TargetMode="Externa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hyperlink" Target="http://azure.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hyperlink" Target="https://aka.ms/azure/mva" TargetMode="External"/><Relationship Id="rId5" Type="http://schemas.openxmlformats.org/officeDocument/2006/relationships/hyperlink" Target="https://myignite.microsoft.com/sessions?q=%22Hands-On%20Labs%22" TargetMode="External"/><Relationship Id="rId4" Type="http://schemas.openxmlformats.org/officeDocument/2006/relationships/hyperlink" Target="http://aka.ms/Azure/tria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slide" Target="slide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50.xml"/><Relationship Id="rId3" Type="http://schemas.openxmlformats.org/officeDocument/2006/relationships/image" Target="../media/image30.png"/><Relationship Id="rId7" Type="http://schemas.openxmlformats.org/officeDocument/2006/relationships/slide" Target="slide18.xml"/><Relationship Id="rId12"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slide" Target="slide43.xml"/><Relationship Id="rId5" Type="http://schemas.openxmlformats.org/officeDocument/2006/relationships/image" Target="../media/image32.png"/><Relationship Id="rId10" Type="http://schemas.openxmlformats.org/officeDocument/2006/relationships/slide" Target="slide40.xml"/><Relationship Id="rId4" Type="http://schemas.openxmlformats.org/officeDocument/2006/relationships/image" Target="../media/image31.png"/><Relationship Id="rId9" Type="http://schemas.openxmlformats.org/officeDocument/2006/relationships/slide" Target="slide37.xml"/><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aka.ms/Azure/ActionGroups"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aka.ms/Identity" TargetMode="External"/><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21.jpeg"/><Relationship Id="rId4" Type="http://schemas.openxmlformats.org/officeDocument/2006/relationships/hyperlink" Target="http://aka.ms/MarkGrime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docs.microsoft.com/en-us/azure/storage/common/storage-network-security?toc=%2fazure%2fvirtual-network%2ftoc.json#exception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aka.ms/Azure/VMSS" TargetMode="External"/><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docs.microsoft.com/en-us/azure/virtual-machines/virtual-machines-windows-creation-choices?toc=/azure/virtual-machines/windows/toc.json"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hyperlink" Target="https://docs.microsoft.com/en-us/azure/azure-resource-manager/resource-manager-template-walkthrough?toc=/azure/virtual-machines/windows/toc.json" TargetMode="External"/><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security/azure-security-disk-encryption-prerequisites#bkmk_GPO" TargetMode="External"/><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docs.microsoft.com/en-us/azure/security/azure-security-disk-encryption-faq" TargetMode="External"/><Relationship Id="rId5" Type="http://schemas.openxmlformats.org/officeDocument/2006/relationships/hyperlink" Target="https://docs.microsoft.com/en-us/azure/security/azure-security-disk-encryption-prerequisites#bkmk_KEK" TargetMode="External"/><Relationship Id="rId4" Type="http://schemas.openxmlformats.org/officeDocument/2006/relationships/hyperlink" Target="https://docs.microsoft.com/en-us/azure/security/azure-security-disk-encryption-prerequisites#bkmk_KVp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vpn-gateway/vpn-gateway-howto-vnet-vnet-resource-manager-portal"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hyperlink" Target="http://aka.ms/Azure/Addresses"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pricing/details/active-directory/"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device-writeback"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s://docs.microsoft.com/en-us/azure/active-directory/hybrid/how-to-connect-install-custom"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ite-recovery/physical-azure-architecture"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hyperlink" Target="https://docs.microsoft.com/en-us/azure/site-recovery/physical-azure-disaster-recovery"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event-grid/event-sources" TargetMode="External"/><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docs.microsoft.com/en-us/azure/event-grid/compare-messaging-services" TargetMode="External"/><Relationship Id="rId5" Type="http://schemas.openxmlformats.org/officeDocument/2006/relationships/hyperlink" Target="https://docs.microsoft.com/en-us/azure/opbuildpdf/event-grid/toc.pdf?branch=live" TargetMode="External"/><Relationship Id="rId4" Type="http://schemas.openxmlformats.org/officeDocument/2006/relationships/hyperlink" Target="https://docs.microsoft.com/en-us/azure/event-grid/event-handler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iperf.fr/download/iperf_3.1/iperf-3.1.2-win64.zip"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hyperlink" Target="https://docs.microsoft.com/en-us/azure/vpn-gateway/vpn-gateway-validate-throughput-to-vnet" TargetMode="External"/><Relationship Id="rId5" Type="http://schemas.openxmlformats.org/officeDocument/2006/relationships/image" Target="../media/image62.png"/><Relationship Id="rId4" Type="http://schemas.openxmlformats.org/officeDocument/2006/relationships/hyperlink" Target="https://technet.microsoft.com/magazine/2009.04.utilityspotlight.aspx"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mfa-mfasettings"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hyperlink" Target="https://account.activedirectory.windowsazure.com/usermanagement/mfasettings.aspx"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zure-functions/functions-compare-logic-apps-ms-flow-webjobs"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hyperlink" Target="http://aka.ms/SecureEnclaves" TargetMode="External"/><Relationship Id="rId4" Type="http://schemas.openxmlformats.org/officeDocument/2006/relationships/hyperlink" Target="https://azure.microsoft.com/en-us/blog/azure-confidential-computin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hyperlink" Target="https://docs.microsoft.com/en-us/azure/cosmos-db/consistency-levels-tradeoffs"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eemillietri.blogspot.com/2011_05_01_archive.html"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74.png"/><Relationship Id="rId5" Type="http://schemas.openxmlformats.org/officeDocument/2006/relationships/diagramQuickStyle" Target="../diagrams/quickStyle1.xml"/><Relationship Id="rId10" Type="http://schemas.openxmlformats.org/officeDocument/2006/relationships/hyperlink" Target="http://www.publicdomainpictures.net/view-image.php?picture=weak-fence-strong-temple&amp;image=4648&amp;jazyk=SE" TargetMode="External"/><Relationship Id="rId4" Type="http://schemas.openxmlformats.org/officeDocument/2006/relationships/diagramLayout" Target="../diagrams/layout1.xml"/><Relationship Id="rId9" Type="http://schemas.openxmlformats.org/officeDocument/2006/relationships/image" Target="../media/image73.jp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https://docs.microsoft.com/en-us/azure/sql-database/sql-database-elastic-pool-manag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aka.ms/Azure/EventHubs"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78.xml"/><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slide" Target="slide74.xml"/><Relationship Id="rId2" Type="http://schemas.openxmlformats.org/officeDocument/2006/relationships/image" Target="../media/image78.png"/><Relationship Id="rId1" Type="http://schemas.openxmlformats.org/officeDocument/2006/relationships/slideLayout" Target="../slideLayouts/slideLayout23.xml"/><Relationship Id="rId6" Type="http://schemas.openxmlformats.org/officeDocument/2006/relationships/image" Target="../media/image82.png"/><Relationship Id="rId11" Type="http://schemas.openxmlformats.org/officeDocument/2006/relationships/slide" Target="slide68.xml"/><Relationship Id="rId5" Type="http://schemas.openxmlformats.org/officeDocument/2006/relationships/image" Target="../media/image81.png"/><Relationship Id="rId10" Type="http://schemas.openxmlformats.org/officeDocument/2006/relationships/slide" Target="slide63.xml"/><Relationship Id="rId4" Type="http://schemas.openxmlformats.org/officeDocument/2006/relationships/image" Target="../media/image80.png"/><Relationship Id="rId9" Type="http://schemas.openxmlformats.org/officeDocument/2006/relationships/slide" Target="slide5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rchitecture/patterns/"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5.png"/><Relationship Id="rId7" Type="http://schemas.openxmlformats.org/officeDocument/2006/relationships/hyperlink" Target="https://www.youtube.com/watch?v=xm2olT2xXhQ"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87.png"/><Relationship Id="rId5" Type="http://schemas.openxmlformats.org/officeDocument/2006/relationships/hyperlink" Target="https://docs.microsoft.com/en-us/azure/cost-management/quick-acm-cost-analysis" TargetMode="External"/><Relationship Id="rId4" Type="http://schemas.openxmlformats.org/officeDocument/2006/relationships/image" Target="../media/image86.png"/><Relationship Id="rId9" Type="http://schemas.openxmlformats.org/officeDocument/2006/relationships/hyperlink" Target="https://anantalaibiethestar28.wordpress.com/2015/02/09/bie-sukrit-youtube-officia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aka.ms/Azure/Monito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hyperlink" Target="https://anantalaibiethestar28.wordpress.com/2015/02/09/bie-sukrit-youtube-official/" TargetMode="External"/><Relationship Id="rId5" Type="http://schemas.openxmlformats.org/officeDocument/2006/relationships/image" Target="../media/image88.jpg"/><Relationship Id="rId4" Type="http://schemas.openxmlformats.org/officeDocument/2006/relationships/hyperlink" Target="https://www.youtube.com/watch?v=xm2olT2xXhQ"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active-directory/fundamentals/active-directory-manage-group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hyperlink" Target="https://docs.microsoft.com/en-us/azure/active-directory/users-groups-roles/groups-dynamic-membership" TargetMode="External"/><Relationship Id="rId4" Type="http://schemas.openxmlformats.org/officeDocument/2006/relationships/hyperlink" Target="https://docs.microsoft.com/en-us/azure/active-directory/conditional-access/control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active-directory/develop/single-page-application" TargetMode="External"/><Relationship Id="rId7" Type="http://schemas.openxmlformats.org/officeDocument/2006/relationships/hyperlink" Target="https://docs.microsoft.com/en-us/azure/active-directory/develop/service-to-service"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docs.microsoft.com/en-us/azure/active-directory/develop/web-api" TargetMode="External"/><Relationship Id="rId5" Type="http://schemas.openxmlformats.org/officeDocument/2006/relationships/hyperlink" Target="https://docs.microsoft.com/en-us/azure/active-directory/develop/native-app" TargetMode="External"/><Relationship Id="rId4" Type="http://schemas.openxmlformats.org/officeDocument/2006/relationships/hyperlink" Target="https://docs.microsoft.com/en-us/azure/active-directory/develop/web-ap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aka.ms/Azure/RBAC"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hyperlink" Target="https://anantalaibiethestar28.wordpress.com/2015/02/09/bie-sukrit-youtube-official/" TargetMode="External"/><Relationship Id="rId3" Type="http://schemas.openxmlformats.org/officeDocument/2006/relationships/hyperlink" Target="https://docs.microsoft.com/en-us/azure/active-directory/governance/access-reviews-overview#when-to-use-access-reviews" TargetMode="External"/><Relationship Id="rId7" Type="http://schemas.openxmlformats.org/officeDocument/2006/relationships/image" Target="../media/image88.jp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hyperlink" Target="https://www.youtube.com/watch?v=kDRjQQ22Wkk&amp;feature=youtu.be" TargetMode="External"/><Relationship Id="rId5" Type="http://schemas.openxmlformats.org/officeDocument/2006/relationships/hyperlink" Target="http://aka.ms/Azure/AccessReview" TargetMode="External"/><Relationship Id="rId4" Type="http://schemas.openxmlformats.org/officeDocument/2006/relationships/hyperlink" Target="https://docs.microsoft.com/en-us/azure/active-directory/governance/access-reviews-overview#where-do-you-create-reviews" TargetMode="External"/><Relationship Id="rId9" Type="http://schemas.openxmlformats.org/officeDocument/2006/relationships/image" Target="../media/image95.png"/></Relationships>
</file>

<file path=ppt/slides/_rels/slide6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docs.microsoft.com/en-us/azure/active-directory/reports-monitoring/concept-audit-logs" TargetMode="External"/><Relationship Id="rId7" Type="http://schemas.openxmlformats.org/officeDocument/2006/relationships/diagramColors" Target="../diagrams/colors2.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docs.microsoft.com/en-us/azure/active-directory/reports-monitoring/concept-audit-logs#who-can-access-the-data"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hyperlink" Target="https://docs.microsoft.com/en-us/azure/architecture/best-practices/caching" TargetMode="External"/><Relationship Id="rId7"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hyperlink" Target="http://aka.ms/Azure/DataArchitecture" TargetMode="External"/><Relationship Id="rId5" Type="http://schemas.openxmlformats.org/officeDocument/2006/relationships/hyperlink" Target="https://docs.microsoft.com/en-us/azure/architecture/guide/design-principles/use-the-best-data-store" TargetMode="External"/><Relationship Id="rId4" Type="http://schemas.openxmlformats.org/officeDocument/2006/relationships/hyperlink" Target="https://docs.microsoft.com/en-us/azure/architecture/best-practices/caching#azure-redis-cache"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security/azure-security-encryption-atrest#azure-resource-providers-encryption-model-suppor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hyperlink" Target="https://docs.microsoft.com/en-us/azure/security/azure-security-encryption-atrest" TargetMode="External"/><Relationship Id="rId5" Type="http://schemas.openxmlformats.org/officeDocument/2006/relationships/hyperlink" Target="https://docs.microsoft.com/en-us/azure/storage/common/storage-service-encryption#faq-for-storage-service-encryption" TargetMode="External"/><Relationship Id="rId4" Type="http://schemas.openxmlformats.org/officeDocument/2006/relationships/hyperlink" Target="https://docs.microsoft.com/en-us/azure/storage/common/storage-service-encrypti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storage/common/storage-import-export-service"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hyperlink" Target="https://docs.microsoft.com/en-us/azure/databox/data-box-overview" TargetMode="Externa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hyperlink" Target="https://docs.microsoft.com/en-us/azure/azure-monitor/platform/data-sources-reference#options-for-data-consumption" TargetMode="External"/><Relationship Id="rId7" Type="http://schemas.openxmlformats.org/officeDocument/2006/relationships/hyperlink" Target="https://www.youtube.com/watch?v=cnCdEDtbUA4" TargetMode="External"/><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hyperlink" Target="http://aka.ms/Azure/Alerts" TargetMode="External"/><Relationship Id="rId9" Type="http://schemas.openxmlformats.org/officeDocument/2006/relationships/hyperlink" Target="https://anantalaibiethestar28.wordpress.com/2015/02/09/bie-sukrit-youtube-officia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hyperlink" Target="http://aka.ms/Azure/AS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hyperlink" Target="https://docs.microsoft.com/en-us/azure/architecture/checklist/availability" TargetMode="External"/><Relationship Id="rId2" Type="http://schemas.openxmlformats.org/officeDocument/2006/relationships/notesSlide" Target="../notesSlides/notesSlide56.xml"/><Relationship Id="rId1" Type="http://schemas.openxmlformats.org/officeDocument/2006/relationships/slideLayout" Target="../slideLayouts/slideLayout14.xml"/><Relationship Id="rId5" Type="http://schemas.openxmlformats.org/officeDocument/2006/relationships/image" Target="../media/image102.png"/><Relationship Id="rId4" Type="http://schemas.openxmlformats.org/officeDocument/2006/relationships/hyperlink" Target="https://docs.microsoft.com/en-us/azure/architecture/checklist/resiliency"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07.emf"/><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57.xml"/><Relationship Id="rId16" Type="http://schemas.openxmlformats.org/officeDocument/2006/relationships/image" Target="../media/image116.png"/><Relationship Id="rId20" Type="http://schemas.openxmlformats.org/officeDocument/2006/relationships/image" Target="../media/image120.svg"/><Relationship Id="rId1" Type="http://schemas.openxmlformats.org/officeDocument/2006/relationships/slideLayout" Target="../slideLayouts/slideLayout14.xml"/><Relationship Id="rId6" Type="http://schemas.openxmlformats.org/officeDocument/2006/relationships/image" Target="../media/image106.emf"/><Relationship Id="rId11" Type="http://schemas.openxmlformats.org/officeDocument/2006/relationships/image" Target="../media/image111.png"/><Relationship Id="rId5" Type="http://schemas.openxmlformats.org/officeDocument/2006/relationships/image" Target="../media/image105.emf"/><Relationship Id="rId15" Type="http://schemas.openxmlformats.org/officeDocument/2006/relationships/image" Target="../media/image115.png"/><Relationship Id="rId10" Type="http://schemas.openxmlformats.org/officeDocument/2006/relationships/image" Target="../media/image110.emf"/><Relationship Id="rId19" Type="http://schemas.openxmlformats.org/officeDocument/2006/relationships/image" Target="../media/image119.png"/><Relationship Id="rId4" Type="http://schemas.openxmlformats.org/officeDocument/2006/relationships/image" Target="../media/image104.svg"/><Relationship Id="rId9" Type="http://schemas.openxmlformats.org/officeDocument/2006/relationships/image" Target="../media/image109.emf"/><Relationship Id="rId14" Type="http://schemas.openxmlformats.org/officeDocument/2006/relationships/image" Target="../media/image11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hyperlink" Target="http://aka.ms/Azure/Tiers"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aka.ms/Azure/ASE" TargetMode="External"/><Relationship Id="rId7"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hyperlink" Target="https://docs.microsoft.com/en-us/azure/app-service/overview-compare" TargetMode="External"/><Relationship Id="rId9" Type="http://schemas.openxmlformats.org/officeDocument/2006/relationships/image" Target="../media/image12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aka.ms/Azure/APIMgt" TargetMode="External"/><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hyperlink" Target="https://azure.microsoft.com/tools/" TargetMode="External"/><Relationship Id="rId3" Type="http://schemas.openxmlformats.org/officeDocument/2006/relationships/hyperlink" Target="https://docs.microsoft.com/powershell/module/azure.storage" TargetMode="External"/><Relationship Id="rId7" Type="http://schemas.openxmlformats.org/officeDocument/2006/relationships/hyperlink" Target="https://docs.microsoft.com/en-us/azure/storage/storage-explorers" TargetMode="External"/><Relationship Id="rId2" Type="http://schemas.openxmlformats.org/officeDocument/2006/relationships/notesSlide" Target="../notesSlides/notesSlide65.xml"/><Relationship Id="rId1" Type="http://schemas.openxmlformats.org/officeDocument/2006/relationships/slideLayout" Target="../slideLayouts/slideLayout14.xml"/><Relationship Id="rId6" Type="http://schemas.openxmlformats.org/officeDocument/2006/relationships/hyperlink" Target="https://azure.microsoft.com/features/storage-explorer/" TargetMode="External"/><Relationship Id="rId11" Type="http://schemas.openxmlformats.org/officeDocument/2006/relationships/image" Target="../media/image130.png"/><Relationship Id="rId5" Type="http://schemas.openxmlformats.org/officeDocument/2006/relationships/hyperlink" Target="https://docs.microsoft.com/en-us/azure/storage/common/storage-use-azcopy" TargetMode="External"/><Relationship Id="rId10" Type="http://schemas.openxmlformats.org/officeDocument/2006/relationships/image" Target="../media/image129.png"/><Relationship Id="rId4" Type="http://schemas.openxmlformats.org/officeDocument/2006/relationships/hyperlink" Target="https://docs.microsoft.com/cli/azure/storage" TargetMode="External"/><Relationship Id="rId9" Type="http://schemas.openxmlformats.org/officeDocument/2006/relationships/hyperlink" Target="http://aka.ms/Azure/Stora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iGyJOPEYiOI"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 Id="rId6" Type="http://schemas.openxmlformats.org/officeDocument/2006/relationships/image" Target="../media/image132.png"/><Relationship Id="rId5" Type="http://schemas.openxmlformats.org/officeDocument/2006/relationships/hyperlink" Target="http://aka.ms/Azure/HPC" TargetMode="External"/><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42.png"/><Relationship Id="rId18" Type="http://schemas.openxmlformats.org/officeDocument/2006/relationships/image" Target="../media/image147.svg"/><Relationship Id="rId26" Type="http://schemas.microsoft.com/office/2007/relationships/hdphoto" Target="../media/hdphoto2.wdp"/><Relationship Id="rId3" Type="http://schemas.openxmlformats.org/officeDocument/2006/relationships/image" Target="../media/image133.png"/><Relationship Id="rId21" Type="http://schemas.openxmlformats.org/officeDocument/2006/relationships/image" Target="../media/image150.svg"/><Relationship Id="rId7" Type="http://schemas.openxmlformats.org/officeDocument/2006/relationships/image" Target="../media/image137.png"/><Relationship Id="rId12" Type="http://schemas.microsoft.com/office/2007/relationships/hdphoto" Target="../media/hdphoto1.wdp"/><Relationship Id="rId17" Type="http://schemas.openxmlformats.org/officeDocument/2006/relationships/image" Target="../media/image146.png"/><Relationship Id="rId25" Type="http://schemas.openxmlformats.org/officeDocument/2006/relationships/image" Target="../media/image154.png"/><Relationship Id="rId2" Type="http://schemas.openxmlformats.org/officeDocument/2006/relationships/notesSlide" Target="../notesSlides/notesSlide67.xml"/><Relationship Id="rId16" Type="http://schemas.openxmlformats.org/officeDocument/2006/relationships/image" Target="../media/image145.svg"/><Relationship Id="rId20" Type="http://schemas.openxmlformats.org/officeDocument/2006/relationships/image" Target="../media/image149.png"/><Relationship Id="rId1" Type="http://schemas.openxmlformats.org/officeDocument/2006/relationships/slideLayout" Target="../slideLayouts/slideLayout14.xml"/><Relationship Id="rId6" Type="http://schemas.openxmlformats.org/officeDocument/2006/relationships/image" Target="../media/image136.svg"/><Relationship Id="rId11" Type="http://schemas.openxmlformats.org/officeDocument/2006/relationships/image" Target="../media/image141.png"/><Relationship Id="rId24" Type="http://schemas.openxmlformats.org/officeDocument/2006/relationships/image" Target="../media/image153.svg"/><Relationship Id="rId5" Type="http://schemas.openxmlformats.org/officeDocument/2006/relationships/image" Target="../media/image135.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hyperlink" Target="https://www.youtube.com/watch?v=3WVgm79mGNQ&amp;t=666s" TargetMode="External"/><Relationship Id="rId10" Type="http://schemas.openxmlformats.org/officeDocument/2006/relationships/image" Target="../media/image140.svg"/><Relationship Id="rId19" Type="http://schemas.openxmlformats.org/officeDocument/2006/relationships/image" Target="../media/image148.pn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5.png"/></Relationships>
</file>

<file path=ppt/slides/_rels/slide82.xml.rels><?xml version="1.0" encoding="UTF-8" standalone="yes"?>
<Relationships xmlns="http://schemas.openxmlformats.org/package/2006/relationships"><Relationship Id="rId8" Type="http://schemas.openxmlformats.org/officeDocument/2006/relationships/hyperlink" Target="http://aka.ms/Azure/Moni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8.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56.png"/><Relationship Id="rId4" Type="http://schemas.openxmlformats.org/officeDocument/2006/relationships/diagramLayout" Target="../diagrams/layout3.xml"/><Relationship Id="rId9" Type="http://schemas.openxmlformats.org/officeDocument/2006/relationships/hyperlink" Target="https://ms.portal.azure.com/#blade/Microsoft_Azure_Monitoring/AzureMonitoringBrowseBlade/overview"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2" Type="http://schemas.openxmlformats.org/officeDocument/2006/relationships/hyperlink" Target="http://www.microsoftready.com/certification" TargetMode="External"/><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3" Type="http://schemas.openxmlformats.org/officeDocument/2006/relationships/slide" Target="slide50.xml"/><Relationship Id="rId7"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2.xml"/><Relationship Id="rId6" Type="http://schemas.openxmlformats.org/officeDocument/2006/relationships/slide" Target="slide17.xml"/><Relationship Id="rId5" Type="http://schemas.openxmlformats.org/officeDocument/2006/relationships/image" Target="../media/image158.png"/><Relationship Id="rId4" Type="http://schemas.openxmlformats.org/officeDocument/2006/relationships/image" Target="../media/image157.png"/></Relationships>
</file>

<file path=ppt/slides/_rels/slide86.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hyperlink" Target="http://aka.ms/RoleBasedCertifications" TargetMode="External"/><Relationship Id="rId4" Type="http://schemas.openxmlformats.org/officeDocument/2006/relationships/image" Target="../media/image2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72.xml"/><Relationship Id="rId5" Type="http://schemas.openxmlformats.org/officeDocument/2006/relationships/slideLayout" Target="../slideLayouts/slideLayout14.xml"/><Relationship Id="rId4" Type="http://schemas.openxmlformats.org/officeDocument/2006/relationships/tags" Target="../tags/tag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19" y="1553046"/>
            <a:ext cx="9143936" cy="1828786"/>
          </a:xfrm>
        </p:spPr>
        <p:txBody>
          <a:bodyPr>
            <a:normAutofit/>
          </a:bodyPr>
          <a:lstStyle/>
          <a:p>
            <a:r>
              <a:rPr lang="en-US" dirty="0">
                <a:solidFill>
                  <a:schemeClr val="tx1"/>
                </a:solidFill>
              </a:rPr>
              <a:t>Certification Prep (or Immersive) session: CPS-CRT201</a:t>
            </a:r>
            <a:endParaRPr lang="en-AU" dirty="0">
              <a:solidFill>
                <a:schemeClr val="tx1"/>
              </a:solidFill>
            </a:endParaRPr>
          </a:p>
        </p:txBody>
      </p:sp>
      <p:sp>
        <p:nvSpPr>
          <p:cNvPr id="4" name="Text Placeholder 3"/>
          <p:cNvSpPr>
            <a:spLocks noGrp="1"/>
          </p:cNvSpPr>
          <p:nvPr>
            <p:ph type="body" sz="quarter" idx="12"/>
          </p:nvPr>
        </p:nvSpPr>
        <p:spPr>
          <a:xfrm>
            <a:off x="273642" y="5009430"/>
            <a:ext cx="7315137" cy="1828007"/>
          </a:xfrm>
        </p:spPr>
        <p:txBody>
          <a:bodyPr/>
          <a:lstStyle/>
          <a:p>
            <a:r>
              <a:rPr lang="en-CA" dirty="0"/>
              <a:t>Presenter: Mark Grimes</a:t>
            </a:r>
          </a:p>
          <a:p>
            <a:endParaRPr lang="en-CA" dirty="0"/>
          </a:p>
          <a:p>
            <a:r>
              <a:rPr lang="en-CA" dirty="0"/>
              <a:t>Alias: </a:t>
            </a:r>
            <a:r>
              <a:rPr lang="en-CA" dirty="0" err="1"/>
              <a:t>mgrimes</a:t>
            </a:r>
            <a:endParaRPr lang="en-CA" dirty="0"/>
          </a:p>
        </p:txBody>
      </p:sp>
    </p:spTree>
    <p:extLst>
      <p:ext uri="{BB962C8B-B14F-4D97-AF65-F5344CB8AC3E}">
        <p14:creationId xmlns:p14="http://schemas.microsoft.com/office/powerpoint/2010/main" val="329757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55E21-9345-49AD-9462-2969F8A7523B}"/>
              </a:ext>
            </a:extLst>
          </p:cNvPr>
          <p:cNvSpPr txBox="1"/>
          <p:nvPr/>
        </p:nvSpPr>
        <p:spPr>
          <a:xfrm>
            <a:off x="1055870" y="1796692"/>
            <a:ext cx="4840662" cy="4706266"/>
          </a:xfrm>
          <a:prstGeom prst="rect">
            <a:avLst/>
          </a:prstGeom>
        </p:spPr>
        <p:txBody>
          <a:bodyPr vert="horz" wrap="square" lIns="0" tIns="0" rIns="0" bIns="0" rtlCol="0" anchor="t">
            <a:spAutoFit/>
          </a:bodyPr>
          <a:lstStyle>
            <a:lvl1pPr marR="0" indent="0" defTabSz="932742" fontAlgn="auto">
              <a:lnSpc>
                <a:spcPct val="100000"/>
              </a:lnSpc>
              <a:spcBef>
                <a:spcPts val="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Starting with Azure, each job role certification will have performance-based labs</a:t>
            </a: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Map to what you do everyday</a:t>
            </a: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b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Demonstrate your skills using the technology</a:t>
            </a: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48"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b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At least one exam in certification will have  labs; that exam have at least 2 labs with 7-9 tasks</a:t>
            </a:r>
          </a:p>
          <a:p>
            <a:pPr marL="0" marR="0" lvl="0" indent="0" algn="l" defTabSz="951304" rtl="0" eaLnBrk="1" fontAlgn="auto" latinLnBrk="0" hangingPunct="1">
              <a:lnSpc>
                <a:spcPct val="100000"/>
              </a:lnSpc>
              <a:spcBef>
                <a:spcPts val="0"/>
              </a:spcBef>
              <a:spcAft>
                <a:spcPts val="2448"/>
              </a:spcAft>
              <a:buClrTx/>
              <a:buSzPct val="90000"/>
              <a:buFont typeface="Wingdings" panose="05000000000000000000" pitchFamily="2" charset="2"/>
              <a:buNone/>
              <a:tabLst/>
              <a:defRPr/>
            </a:pPr>
            <a:br>
              <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a:hlinkClick r:id="rId3" invalidUrl="http:///"/>
              </a:rPr>
            </a:br>
            <a:endParaRPr kumimoji="0" lang="en-US" sz="183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endParaRPr>
          </a:p>
        </p:txBody>
      </p:sp>
      <p:sp>
        <p:nvSpPr>
          <p:cNvPr id="2" name="Title 1"/>
          <p:cNvSpPr>
            <a:spLocks noGrp="1"/>
          </p:cNvSpPr>
          <p:nvPr>
            <p:ph type="title"/>
          </p:nvPr>
        </p:nvSpPr>
        <p:spPr>
          <a:xfrm>
            <a:off x="600855" y="466302"/>
            <a:ext cx="5848641" cy="403700"/>
          </a:xfrm>
        </p:spPr>
        <p:txBody>
          <a:bodyPr/>
          <a:lstStyle/>
          <a:p>
            <a:r>
              <a:rPr lang="en-US" dirty="0"/>
              <a:t>Introducing performance-based testing </a:t>
            </a:r>
          </a:p>
        </p:txBody>
      </p:sp>
      <p:grpSp>
        <p:nvGrpSpPr>
          <p:cNvPr id="29" name="Group 28">
            <a:extLst>
              <a:ext uri="{FF2B5EF4-FFF2-40B4-BE49-F238E27FC236}">
                <a16:creationId xmlns:a16="http://schemas.microsoft.com/office/drawing/2014/main" id="{633988AA-67B9-4EE3-B57A-A7B853993F85}"/>
              </a:ext>
            </a:extLst>
          </p:cNvPr>
          <p:cNvGrpSpPr/>
          <p:nvPr/>
        </p:nvGrpSpPr>
        <p:grpSpPr>
          <a:xfrm>
            <a:off x="411043" y="2882381"/>
            <a:ext cx="466302" cy="466302"/>
            <a:chOff x="740082" y="2039566"/>
            <a:chExt cx="548640" cy="548640"/>
          </a:xfrm>
        </p:grpSpPr>
        <p:sp>
          <p:nvSpPr>
            <p:cNvPr id="13" name="Oval 12">
              <a:extLst>
                <a:ext uri="{FF2B5EF4-FFF2-40B4-BE49-F238E27FC236}">
                  <a16:creationId xmlns:a16="http://schemas.microsoft.com/office/drawing/2014/main" id="{0DF308AC-6A3D-4DB6-AFF5-7A9EDB789F38}"/>
                </a:ext>
              </a:extLst>
            </p:cNvPr>
            <p:cNvSpPr/>
            <p:nvPr/>
          </p:nvSpPr>
          <p:spPr bwMode="auto">
            <a:xfrm>
              <a:off x="740082" y="2039566"/>
              <a:ext cx="548640" cy="548640"/>
            </a:xfrm>
            <a:prstGeom prst="ellipse">
              <a:avLst/>
            </a:prstGeom>
            <a:solidFill>
              <a:schemeClr val="accent3"/>
            </a:solidFill>
            <a:ln w="19050" cap="flat">
              <a:noFill/>
              <a:prstDash val="solid"/>
              <a:miter/>
            </a:ln>
            <a:effectLst>
              <a:outerShdw blurRad="101600" dist="25400" dir="2700000" algn="tl" rotWithShape="0">
                <a:prstClr val="black">
                  <a:alpha val="34000"/>
                </a:prstClr>
              </a:outerShdw>
            </a:effec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 name="Touch_E815">
              <a:extLst>
                <a:ext uri="{FF2B5EF4-FFF2-40B4-BE49-F238E27FC236}">
                  <a16:creationId xmlns:a16="http://schemas.microsoft.com/office/drawing/2014/main" id="{D2CF7A1C-339C-46EC-A511-74A53121A54C}"/>
                </a:ext>
              </a:extLst>
            </p:cNvPr>
            <p:cNvSpPr>
              <a:spLocks noChangeAspect="1" noEditPoints="1"/>
            </p:cNvSpPr>
            <p:nvPr/>
          </p:nvSpPr>
          <p:spPr bwMode="auto">
            <a:xfrm>
              <a:off x="882959" y="2154250"/>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8" name="Title 1">
            <a:extLst>
              <a:ext uri="{FF2B5EF4-FFF2-40B4-BE49-F238E27FC236}">
                <a16:creationId xmlns:a16="http://schemas.microsoft.com/office/drawing/2014/main" id="{16FD2365-753A-458F-8B68-0E5F70A62FAB}"/>
              </a:ext>
            </a:extLst>
          </p:cNvPr>
          <p:cNvSpPr txBox="1">
            <a:spLocks/>
          </p:cNvSpPr>
          <p:nvPr/>
        </p:nvSpPr>
        <p:spPr>
          <a:xfrm>
            <a:off x="623625" y="894527"/>
            <a:ext cx="5848641"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1836" b="1"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Prove your skills with hands-on labs</a:t>
            </a:r>
          </a:p>
        </p:txBody>
      </p:sp>
      <p:grpSp>
        <p:nvGrpSpPr>
          <p:cNvPr id="9" name="Group 8">
            <a:extLst>
              <a:ext uri="{FF2B5EF4-FFF2-40B4-BE49-F238E27FC236}">
                <a16:creationId xmlns:a16="http://schemas.microsoft.com/office/drawing/2014/main" id="{CEC3CFF4-D888-41C8-B4F8-6BFFA5D4E00C}"/>
              </a:ext>
            </a:extLst>
          </p:cNvPr>
          <p:cNvGrpSpPr/>
          <p:nvPr/>
        </p:nvGrpSpPr>
        <p:grpSpPr>
          <a:xfrm>
            <a:off x="426205" y="1818008"/>
            <a:ext cx="466302" cy="466302"/>
            <a:chOff x="417022" y="1782523"/>
            <a:chExt cx="457200" cy="457200"/>
          </a:xfrm>
        </p:grpSpPr>
        <p:sp>
          <p:nvSpPr>
            <p:cNvPr id="41" name="Oval 40">
              <a:extLst>
                <a:ext uri="{FF2B5EF4-FFF2-40B4-BE49-F238E27FC236}">
                  <a16:creationId xmlns:a16="http://schemas.microsoft.com/office/drawing/2014/main" id="{973D7EEE-2373-4901-AB69-B706D8DED054}"/>
                </a:ext>
              </a:extLst>
            </p:cNvPr>
            <p:cNvSpPr/>
            <p:nvPr/>
          </p:nvSpPr>
          <p:spPr bwMode="auto">
            <a:xfrm>
              <a:off x="417022" y="1782523"/>
              <a:ext cx="457200" cy="457200"/>
            </a:xfrm>
            <a:prstGeom prst="ellipse">
              <a:avLst/>
            </a:prstGeom>
            <a:solidFill>
              <a:schemeClr val="accent3"/>
            </a:solidFill>
            <a:ln w="19050" cap="flat">
              <a:noFill/>
              <a:prstDash val="solid"/>
              <a:miter/>
            </a:ln>
            <a:effectLst>
              <a:outerShdw blurRad="101600" dist="25400" dir="2700000" algn="tl" rotWithShape="0">
                <a:prstClr val="black">
                  <a:alpha val="34000"/>
                </a:prstClr>
              </a:outerShdw>
            </a:effec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 name="Org_ECA6">
              <a:extLst>
                <a:ext uri="{FF2B5EF4-FFF2-40B4-BE49-F238E27FC236}">
                  <a16:creationId xmlns:a16="http://schemas.microsoft.com/office/drawing/2014/main" id="{9FF4D76F-4D77-46FF-9532-70B2EDEEE62C}"/>
                </a:ext>
              </a:extLst>
            </p:cNvPr>
            <p:cNvSpPr>
              <a:spLocks noChangeAspect="1" noEditPoints="1"/>
            </p:cNvSpPr>
            <p:nvPr/>
          </p:nvSpPr>
          <p:spPr bwMode="auto">
            <a:xfrm>
              <a:off x="522395" y="1875008"/>
              <a:ext cx="243876" cy="243995"/>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9FFC850-8BD4-48D2-AB83-9E25EAC1E18B}"/>
              </a:ext>
            </a:extLst>
          </p:cNvPr>
          <p:cNvGrpSpPr/>
          <p:nvPr/>
        </p:nvGrpSpPr>
        <p:grpSpPr>
          <a:xfrm>
            <a:off x="411043" y="3946754"/>
            <a:ext cx="466302" cy="466302"/>
            <a:chOff x="402156" y="3761947"/>
            <a:chExt cx="457200" cy="457200"/>
          </a:xfrm>
        </p:grpSpPr>
        <p:sp>
          <p:nvSpPr>
            <p:cNvPr id="17" name="Oval 16">
              <a:extLst>
                <a:ext uri="{FF2B5EF4-FFF2-40B4-BE49-F238E27FC236}">
                  <a16:creationId xmlns:a16="http://schemas.microsoft.com/office/drawing/2014/main" id="{D66C6DF7-3C46-4F60-820F-13F7F66F3868}"/>
                </a:ext>
              </a:extLst>
            </p:cNvPr>
            <p:cNvSpPr/>
            <p:nvPr/>
          </p:nvSpPr>
          <p:spPr bwMode="auto">
            <a:xfrm>
              <a:off x="402156" y="3761947"/>
              <a:ext cx="457200" cy="457200"/>
            </a:xfrm>
            <a:prstGeom prst="ellipse">
              <a:avLst/>
            </a:prstGeom>
            <a:solidFill>
              <a:schemeClr val="accent3"/>
            </a:solidFill>
            <a:ln w="19050" cap="flat">
              <a:noFill/>
              <a:prstDash val="solid"/>
              <a:miter/>
            </a:ln>
            <a:effectLst>
              <a:outerShdw blurRad="101600" dist="25400" dir="2700000" algn="tl" rotWithShape="0">
                <a:prstClr val="black">
                  <a:alpha val="34000"/>
                </a:prstClr>
              </a:outerShdw>
            </a:effec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 name="Education">
              <a:extLst>
                <a:ext uri="{FF2B5EF4-FFF2-40B4-BE49-F238E27FC236}">
                  <a16:creationId xmlns:a16="http://schemas.microsoft.com/office/drawing/2014/main" id="{4260D403-A6E0-48E3-99D7-93F237A7C7F6}"/>
                </a:ext>
              </a:extLst>
            </p:cNvPr>
            <p:cNvSpPr>
              <a:spLocks noChangeAspect="1" noEditPoints="1"/>
            </p:cNvSpPr>
            <p:nvPr/>
          </p:nvSpPr>
          <p:spPr bwMode="auto">
            <a:xfrm>
              <a:off x="491859" y="3856906"/>
              <a:ext cx="267281" cy="267281"/>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B2B59A5C-644B-4AC5-8CB7-64313AD839C6}"/>
              </a:ext>
            </a:extLst>
          </p:cNvPr>
          <p:cNvGrpSpPr/>
          <p:nvPr/>
        </p:nvGrpSpPr>
        <p:grpSpPr>
          <a:xfrm>
            <a:off x="411043" y="5011129"/>
            <a:ext cx="466302" cy="466302"/>
            <a:chOff x="402156" y="4913318"/>
            <a:chExt cx="457200" cy="457200"/>
          </a:xfrm>
        </p:grpSpPr>
        <p:sp>
          <p:nvSpPr>
            <p:cNvPr id="33" name="Oval 32">
              <a:extLst>
                <a:ext uri="{FF2B5EF4-FFF2-40B4-BE49-F238E27FC236}">
                  <a16:creationId xmlns:a16="http://schemas.microsoft.com/office/drawing/2014/main" id="{B8397C49-5DA1-40E4-B214-2932ACF93A41}"/>
                </a:ext>
              </a:extLst>
            </p:cNvPr>
            <p:cNvSpPr/>
            <p:nvPr/>
          </p:nvSpPr>
          <p:spPr bwMode="auto">
            <a:xfrm>
              <a:off x="402156" y="4913318"/>
              <a:ext cx="457200" cy="457200"/>
            </a:xfrm>
            <a:prstGeom prst="ellipse">
              <a:avLst/>
            </a:prstGeom>
            <a:solidFill>
              <a:schemeClr val="accent3"/>
            </a:solidFill>
            <a:ln w="19050" cap="flat">
              <a:noFill/>
              <a:prstDash val="solid"/>
              <a:miter/>
            </a:ln>
            <a:effectLst>
              <a:outerShdw blurRad="101600" dist="25400" dir="2700000" algn="tl" rotWithShape="0">
                <a:prstClr val="black">
                  <a:alpha val="34000"/>
                </a:prstClr>
              </a:outerShdw>
            </a:effec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pic>
          <p:nvPicPr>
            <p:cNvPr id="5" name="Graphic 4" descr="Laptop">
              <a:extLst>
                <a:ext uri="{FF2B5EF4-FFF2-40B4-BE49-F238E27FC236}">
                  <a16:creationId xmlns:a16="http://schemas.microsoft.com/office/drawing/2014/main" id="{80915A43-ADCB-4A2B-B2BB-5083640949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4682" y="4971102"/>
              <a:ext cx="341633" cy="341633"/>
            </a:xfrm>
            <a:prstGeom prst="rect">
              <a:avLst/>
            </a:prstGeom>
          </p:spPr>
        </p:pic>
      </p:grpSp>
      <p:grpSp>
        <p:nvGrpSpPr>
          <p:cNvPr id="6" name="Group 5">
            <a:extLst>
              <a:ext uri="{FF2B5EF4-FFF2-40B4-BE49-F238E27FC236}">
                <a16:creationId xmlns:a16="http://schemas.microsoft.com/office/drawing/2014/main" id="{C829117A-65E4-4923-A5B6-F75C8C677532}"/>
              </a:ext>
            </a:extLst>
          </p:cNvPr>
          <p:cNvGrpSpPr/>
          <p:nvPr/>
        </p:nvGrpSpPr>
        <p:grpSpPr>
          <a:xfrm>
            <a:off x="5881370" y="1621438"/>
            <a:ext cx="6554223" cy="4019265"/>
            <a:chOff x="5628282" y="1782523"/>
            <a:chExt cx="6426292" cy="3940814"/>
          </a:xfrm>
        </p:grpSpPr>
        <p:pic>
          <p:nvPicPr>
            <p:cNvPr id="25" name="Picture 24">
              <a:extLst>
                <a:ext uri="{FF2B5EF4-FFF2-40B4-BE49-F238E27FC236}">
                  <a16:creationId xmlns:a16="http://schemas.microsoft.com/office/drawing/2014/main" id="{9FC35DF7-0AE4-4CFD-9A99-E17ABF9EEF79}"/>
                </a:ext>
              </a:extLst>
            </p:cNvPr>
            <p:cNvPicPr>
              <a:picLocks noChangeAspect="1"/>
            </p:cNvPicPr>
            <p:nvPr/>
          </p:nvPicPr>
          <p:blipFill rotWithShape="1">
            <a:blip r:embed="rId6"/>
            <a:srcRect l="74351" t="-3" r="1221" b="34739"/>
            <a:stretch/>
          </p:blipFill>
          <p:spPr>
            <a:xfrm>
              <a:off x="10363700" y="1782523"/>
              <a:ext cx="1591006" cy="3377290"/>
            </a:xfrm>
            <a:prstGeom prst="rect">
              <a:avLst/>
            </a:prstGeom>
          </p:spPr>
        </p:pic>
        <p:pic>
          <p:nvPicPr>
            <p:cNvPr id="27" name="Picture 26">
              <a:extLst>
                <a:ext uri="{FF2B5EF4-FFF2-40B4-BE49-F238E27FC236}">
                  <a16:creationId xmlns:a16="http://schemas.microsoft.com/office/drawing/2014/main" id="{8EE5F3D1-506B-447E-8530-5CF0CCE3AEFD}"/>
                </a:ext>
              </a:extLst>
            </p:cNvPr>
            <p:cNvPicPr>
              <a:picLocks noChangeAspect="1"/>
            </p:cNvPicPr>
            <p:nvPr/>
          </p:nvPicPr>
          <p:blipFill rotWithShape="1">
            <a:blip r:embed="rId6"/>
            <a:srcRect l="114" t="18553" r="25649" b="5293"/>
            <a:stretch/>
          </p:blipFill>
          <p:spPr>
            <a:xfrm>
              <a:off x="5628282" y="1782523"/>
              <a:ext cx="4835285" cy="3940814"/>
            </a:xfrm>
            <a:prstGeom prst="rect">
              <a:avLst/>
            </a:prstGeom>
          </p:spPr>
        </p:pic>
        <p:pic>
          <p:nvPicPr>
            <p:cNvPr id="28" name="Picture 27">
              <a:extLst>
                <a:ext uri="{FF2B5EF4-FFF2-40B4-BE49-F238E27FC236}">
                  <a16:creationId xmlns:a16="http://schemas.microsoft.com/office/drawing/2014/main" id="{EB5BC1E2-D59A-49D3-8E7A-F1DB836CB89F}"/>
                </a:ext>
              </a:extLst>
            </p:cNvPr>
            <p:cNvPicPr>
              <a:picLocks noChangeAspect="1"/>
            </p:cNvPicPr>
            <p:nvPr/>
          </p:nvPicPr>
          <p:blipFill rotWithShape="1">
            <a:blip r:embed="rId6"/>
            <a:srcRect l="75884" t="87423" r="-312" b="4"/>
            <a:stretch/>
          </p:blipFill>
          <p:spPr>
            <a:xfrm>
              <a:off x="10463568" y="5072678"/>
              <a:ext cx="1591006" cy="650659"/>
            </a:xfrm>
            <a:prstGeom prst="rect">
              <a:avLst/>
            </a:prstGeom>
          </p:spPr>
        </p:pic>
      </p:grpSp>
    </p:spTree>
    <p:extLst>
      <p:ext uri="{BB962C8B-B14F-4D97-AF65-F5344CB8AC3E}">
        <p14:creationId xmlns:p14="http://schemas.microsoft.com/office/powerpoint/2010/main" val="4914877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9A72-7A33-4195-B8E3-2FA87EBDD972}"/>
              </a:ext>
            </a:extLst>
          </p:cNvPr>
          <p:cNvSpPr>
            <a:spLocks noGrp="1"/>
          </p:cNvSpPr>
          <p:nvPr>
            <p:ph type="title"/>
          </p:nvPr>
        </p:nvSpPr>
        <p:spPr/>
        <p:txBody>
          <a:bodyPr/>
          <a:lstStyle/>
          <a:p>
            <a:r>
              <a:rPr lang="en-US" dirty="0"/>
              <a:t>Measure Up</a:t>
            </a:r>
          </a:p>
        </p:txBody>
      </p:sp>
      <p:sp>
        <p:nvSpPr>
          <p:cNvPr id="3" name="Text Placeholder 2">
            <a:extLst>
              <a:ext uri="{FF2B5EF4-FFF2-40B4-BE49-F238E27FC236}">
                <a16:creationId xmlns:a16="http://schemas.microsoft.com/office/drawing/2014/main" id="{6B5205CB-B377-48DB-BD49-45B1200C461B}"/>
              </a:ext>
            </a:extLst>
          </p:cNvPr>
          <p:cNvSpPr>
            <a:spLocks noGrp="1"/>
          </p:cNvSpPr>
          <p:nvPr>
            <p:ph type="body" sz="quarter" idx="10"/>
          </p:nvPr>
        </p:nvSpPr>
        <p:spPr>
          <a:xfrm>
            <a:off x="274702" y="1211287"/>
            <a:ext cx="8247791" cy="5810822"/>
          </a:xfrm>
        </p:spPr>
        <p:txBody>
          <a:bodyPr>
            <a:normAutofit fontScale="92500" lnSpcReduction="10000"/>
          </a:bodyPr>
          <a:lstStyle/>
          <a:p>
            <a:pPr marL="0" indent="0">
              <a:buNone/>
            </a:pPr>
            <a:r>
              <a:rPr lang="en-US" sz="3200" dirty="0"/>
              <a:t>To use a </a:t>
            </a:r>
            <a:r>
              <a:rPr lang="en-US" sz="3200" dirty="0" err="1"/>
              <a:t>MeasureUp</a:t>
            </a:r>
            <a:r>
              <a:rPr lang="en-US" sz="3200" dirty="0"/>
              <a:t> voucher</a:t>
            </a:r>
          </a:p>
          <a:p>
            <a:pPr lvl="1"/>
            <a:r>
              <a:rPr lang="en-US" sz="2400" dirty="0"/>
              <a:t>Set aside time to study for the test. Only use a voucher if you will take the practice test in the next 30 days. </a:t>
            </a:r>
          </a:p>
          <a:p>
            <a:pPr lvl="1"/>
            <a:r>
              <a:rPr lang="en-US" sz="2400" dirty="0"/>
              <a:t>Go to </a:t>
            </a:r>
            <a:r>
              <a:rPr lang="en-US" sz="2400" dirty="0">
                <a:hlinkClick r:id="rId2"/>
              </a:rPr>
              <a:t>http://mslibrary.measureup.com/</a:t>
            </a:r>
            <a:endParaRPr lang="en-US" sz="2400" dirty="0"/>
          </a:p>
          <a:p>
            <a:pPr lvl="1"/>
            <a:r>
              <a:rPr lang="en-US" sz="2400" dirty="0"/>
              <a:t>Select the </a:t>
            </a:r>
            <a:r>
              <a:rPr lang="en-US" sz="2400" dirty="0" err="1"/>
              <a:t>MeasureUp</a:t>
            </a:r>
            <a:r>
              <a:rPr lang="en-US" sz="2400" dirty="0"/>
              <a:t> Microsoft MCP or MTA practice text you'd like to take. </a:t>
            </a:r>
          </a:p>
          <a:p>
            <a:pPr lvl="1"/>
            <a:r>
              <a:rPr lang="en-US" sz="2400" dirty="0"/>
              <a:t>Click Launch </a:t>
            </a:r>
          </a:p>
          <a:p>
            <a:pPr marL="0" indent="0">
              <a:buNone/>
            </a:pPr>
            <a:endParaRPr lang="en-US" sz="3200" b="1" dirty="0"/>
          </a:p>
          <a:p>
            <a:pPr marL="0" indent="0">
              <a:buNone/>
            </a:pPr>
            <a:r>
              <a:rPr lang="en-US" sz="3200" b="1" dirty="0"/>
              <a:t>Notes</a:t>
            </a:r>
            <a:endParaRPr lang="en-US" sz="3200" dirty="0"/>
          </a:p>
          <a:p>
            <a:r>
              <a:rPr lang="en-US" sz="2400" dirty="0"/>
              <a:t>Your voucher is active for 30 days. During that time, you will not use another voucher when you visit your practice exam.       </a:t>
            </a:r>
          </a:p>
          <a:p>
            <a:r>
              <a:rPr lang="en-US" sz="2400" dirty="0"/>
              <a:t>The voucher is only applicable on Microsoft Certification practice tests. </a:t>
            </a:r>
          </a:p>
        </p:txBody>
      </p:sp>
      <p:pic>
        <p:nvPicPr>
          <p:cNvPr id="4" name="Picture 3">
            <a:extLst>
              <a:ext uri="{FF2B5EF4-FFF2-40B4-BE49-F238E27FC236}">
                <a16:creationId xmlns:a16="http://schemas.microsoft.com/office/drawing/2014/main" id="{ADA97922-BB08-4784-A77D-DA9A0E97FD83}"/>
              </a:ext>
            </a:extLst>
          </p:cNvPr>
          <p:cNvPicPr>
            <a:picLocks noChangeAspect="1"/>
          </p:cNvPicPr>
          <p:nvPr/>
        </p:nvPicPr>
        <p:blipFill>
          <a:blip r:embed="rId3"/>
          <a:stretch>
            <a:fillRect/>
          </a:stretch>
        </p:blipFill>
        <p:spPr>
          <a:xfrm>
            <a:off x="8162453" y="2705174"/>
            <a:ext cx="4036004" cy="2160240"/>
          </a:xfrm>
          <a:prstGeom prst="rect">
            <a:avLst/>
          </a:prstGeom>
        </p:spPr>
      </p:pic>
    </p:spTree>
    <p:extLst>
      <p:ext uri="{BB962C8B-B14F-4D97-AF65-F5344CB8AC3E}">
        <p14:creationId xmlns:p14="http://schemas.microsoft.com/office/powerpoint/2010/main" val="32204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Certification</a:t>
            </a:r>
            <a:br>
              <a:rPr lang="en-US" dirty="0"/>
            </a:br>
            <a:r>
              <a:rPr lang="en-US" dirty="0"/>
              <a:t>- Your Path</a:t>
            </a:r>
            <a:endParaRPr lang="en-AU" dirty="0"/>
          </a:p>
        </p:txBody>
      </p:sp>
    </p:spTree>
    <p:extLst>
      <p:ext uri="{BB962C8B-B14F-4D97-AF65-F5344CB8AC3E}">
        <p14:creationId xmlns:p14="http://schemas.microsoft.com/office/powerpoint/2010/main" val="337434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F1FA-7D13-4730-8A7E-7C8A20511591}"/>
              </a:ext>
            </a:extLst>
          </p:cNvPr>
          <p:cNvSpPr>
            <a:spLocks noGrp="1"/>
          </p:cNvSpPr>
          <p:nvPr>
            <p:ph type="title"/>
          </p:nvPr>
        </p:nvSpPr>
        <p:spPr>
          <a:xfrm>
            <a:off x="395646" y="341737"/>
            <a:ext cx="11035178" cy="1165754"/>
          </a:xfrm>
        </p:spPr>
        <p:txBody>
          <a:bodyPr/>
          <a:lstStyle/>
          <a:p>
            <a:r>
              <a:rPr lang="en-US" sz="3599" b="1" spc="-100" dirty="0">
                <a:latin typeface="Segoe UI Semibold" panose="020B0702040204020203" pitchFamily="34" charset="0"/>
                <a:cs typeface="Segoe UI Semibold" panose="020B0702040204020203" pitchFamily="34" charset="0"/>
              </a:rPr>
              <a:t>Learning path for Azure Solutions Architect Expert</a:t>
            </a:r>
          </a:p>
        </p:txBody>
      </p:sp>
      <p:grpSp>
        <p:nvGrpSpPr>
          <p:cNvPr id="3" name="Group 2">
            <a:extLst>
              <a:ext uri="{FF2B5EF4-FFF2-40B4-BE49-F238E27FC236}">
                <a16:creationId xmlns:a16="http://schemas.microsoft.com/office/drawing/2014/main" id="{17603369-2338-42F6-B2ED-6043D702BA74}"/>
              </a:ext>
            </a:extLst>
          </p:cNvPr>
          <p:cNvGrpSpPr/>
          <p:nvPr/>
        </p:nvGrpSpPr>
        <p:grpSpPr>
          <a:xfrm>
            <a:off x="924743" y="3511561"/>
            <a:ext cx="8886633" cy="1027780"/>
            <a:chOff x="2164355" y="3617753"/>
            <a:chExt cx="8296564" cy="562410"/>
          </a:xfrm>
        </p:grpSpPr>
        <p:cxnSp>
          <p:nvCxnSpPr>
            <p:cNvPr id="4" name="Straight Connector 3">
              <a:extLst>
                <a:ext uri="{FF2B5EF4-FFF2-40B4-BE49-F238E27FC236}">
                  <a16:creationId xmlns:a16="http://schemas.microsoft.com/office/drawing/2014/main" id="{112EA82D-12FD-477F-8303-1268C212C3F1}"/>
                </a:ext>
              </a:extLst>
            </p:cNvPr>
            <p:cNvCxnSpPr>
              <a:cxnSpLocks/>
              <a:endCxn id="7" idx="0"/>
            </p:cNvCxnSpPr>
            <p:nvPr/>
          </p:nvCxnSpPr>
          <p:spPr>
            <a:xfrm>
              <a:off x="2164355" y="3890783"/>
              <a:ext cx="910611" cy="244"/>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a:extLst>
                <a:ext uri="{FF2B5EF4-FFF2-40B4-BE49-F238E27FC236}">
                  <a16:creationId xmlns:a16="http://schemas.microsoft.com/office/drawing/2014/main" id="{B363EC45-E224-41F8-9443-5989B83EEE43}"/>
                </a:ext>
              </a:extLst>
            </p:cNvPr>
            <p:cNvGrpSpPr/>
            <p:nvPr/>
          </p:nvGrpSpPr>
          <p:grpSpPr>
            <a:xfrm>
              <a:off x="3074953" y="3617753"/>
              <a:ext cx="6303722" cy="562410"/>
              <a:chOff x="3196333" y="3202901"/>
              <a:chExt cx="6303722" cy="1527670"/>
            </a:xfrm>
          </p:grpSpPr>
          <p:sp>
            <p:nvSpPr>
              <p:cNvPr id="7" name="Freeform: Shape 6">
                <a:extLst>
                  <a:ext uri="{FF2B5EF4-FFF2-40B4-BE49-F238E27FC236}">
                    <a16:creationId xmlns:a16="http://schemas.microsoft.com/office/drawing/2014/main" id="{A2445F6E-1C8D-4A09-8DED-500512F6625E}"/>
                  </a:ext>
                </a:extLst>
              </p:cNvPr>
              <p:cNvSpPr/>
              <p:nvPr/>
            </p:nvSpPr>
            <p:spPr bwMode="auto">
              <a:xfrm flipV="1">
                <a:off x="3196345" y="3945195"/>
                <a:ext cx="3231186" cy="785059"/>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121528"/>
                  <a:gd name="connsiteY0" fmla="*/ 1038444 h 1038444"/>
                  <a:gd name="connsiteX1" fmla="*/ 1235531 w 5121528"/>
                  <a:gd name="connsiteY1" fmla="*/ 5799 h 1038444"/>
                  <a:gd name="connsiteX2" fmla="*/ 5121528 w 5121528"/>
                  <a:gd name="connsiteY2" fmla="*/ 0 h 1038444"/>
                  <a:gd name="connsiteX0" fmla="*/ 0 w 6788057"/>
                  <a:gd name="connsiteY0" fmla="*/ 1038444 h 1038444"/>
                  <a:gd name="connsiteX1" fmla="*/ 1235531 w 6788057"/>
                  <a:gd name="connsiteY1" fmla="*/ 5799 h 1038444"/>
                  <a:gd name="connsiteX2" fmla="*/ 6788057 w 6788057"/>
                  <a:gd name="connsiteY2" fmla="*/ 0 h 1038444"/>
                </a:gdLst>
                <a:ahLst/>
                <a:cxnLst>
                  <a:cxn ang="0">
                    <a:pos x="connsiteX0" y="connsiteY0"/>
                  </a:cxn>
                  <a:cxn ang="0">
                    <a:pos x="connsiteX1" y="connsiteY1"/>
                  </a:cxn>
                  <a:cxn ang="0">
                    <a:pos x="connsiteX2" y="connsiteY2"/>
                  </a:cxn>
                </a:cxnLst>
                <a:rect l="l" t="t" r="r" b="b"/>
                <a:pathLst>
                  <a:path w="6788057" h="1038444">
                    <a:moveTo>
                      <a:pt x="0" y="1038444"/>
                    </a:moveTo>
                    <a:cubicBezTo>
                      <a:pt x="150086" y="951574"/>
                      <a:pt x="1051186" y="123512"/>
                      <a:pt x="1235531" y="5799"/>
                    </a:cubicBezTo>
                    <a:cubicBezTo>
                      <a:pt x="1292009" y="-4536"/>
                      <a:pt x="6702093" y="8566"/>
                      <a:pt x="6788057" y="0"/>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8" name="Freeform: Shape 7">
                <a:extLst>
                  <a:ext uri="{FF2B5EF4-FFF2-40B4-BE49-F238E27FC236}">
                    <a16:creationId xmlns:a16="http://schemas.microsoft.com/office/drawing/2014/main" id="{75A9FB1D-98BE-4AB3-BC65-6B24D8148A10}"/>
                  </a:ext>
                </a:extLst>
              </p:cNvPr>
              <p:cNvSpPr/>
              <p:nvPr/>
            </p:nvSpPr>
            <p:spPr bwMode="auto">
              <a:xfrm>
                <a:off x="3196333" y="3202901"/>
                <a:ext cx="3222514" cy="742291"/>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097594"/>
                  <a:gd name="connsiteY0" fmla="*/ 1038444 h 1038444"/>
                  <a:gd name="connsiteX1" fmla="*/ 1235531 w 5097594"/>
                  <a:gd name="connsiteY1" fmla="*/ 5799 h 1038444"/>
                  <a:gd name="connsiteX2" fmla="*/ 5097594 w 5097594"/>
                  <a:gd name="connsiteY2" fmla="*/ 0 h 1038444"/>
                  <a:gd name="connsiteX0" fmla="*/ 0 w 5110064"/>
                  <a:gd name="connsiteY0" fmla="*/ 1035928 h 1035928"/>
                  <a:gd name="connsiteX1" fmla="*/ 1235531 w 5110064"/>
                  <a:gd name="connsiteY1" fmla="*/ 3283 h 1035928"/>
                  <a:gd name="connsiteX2" fmla="*/ 5110064 w 5110064"/>
                  <a:gd name="connsiteY2" fmla="*/ 2540 h 1035928"/>
                  <a:gd name="connsiteX0" fmla="*/ 0 w 5114222"/>
                  <a:gd name="connsiteY0" fmla="*/ 1038444 h 1038444"/>
                  <a:gd name="connsiteX1" fmla="*/ 1235531 w 5114222"/>
                  <a:gd name="connsiteY1" fmla="*/ 5799 h 1038444"/>
                  <a:gd name="connsiteX2" fmla="*/ 5114222 w 5114222"/>
                  <a:gd name="connsiteY2" fmla="*/ 0 h 1038444"/>
                  <a:gd name="connsiteX0" fmla="*/ 0 w 5118380"/>
                  <a:gd name="connsiteY0" fmla="*/ 1035928 h 1035928"/>
                  <a:gd name="connsiteX1" fmla="*/ 1235531 w 5118380"/>
                  <a:gd name="connsiteY1" fmla="*/ 3283 h 1035928"/>
                  <a:gd name="connsiteX2" fmla="*/ 5118380 w 5118380"/>
                  <a:gd name="connsiteY2" fmla="*/ 2540 h 1035928"/>
                  <a:gd name="connsiteX0" fmla="*/ 0 w 5118380"/>
                  <a:gd name="connsiteY0" fmla="*/ 1038444 h 1038444"/>
                  <a:gd name="connsiteX1" fmla="*/ 1235531 w 5118380"/>
                  <a:gd name="connsiteY1" fmla="*/ 5799 h 1038444"/>
                  <a:gd name="connsiteX2" fmla="*/ 5118380 w 5118380"/>
                  <a:gd name="connsiteY2" fmla="*/ 0 h 1038444"/>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6701 h 1036701"/>
                  <a:gd name="connsiteX1" fmla="*/ 1235531 w 5114222"/>
                  <a:gd name="connsiteY1" fmla="*/ 4056 h 1036701"/>
                  <a:gd name="connsiteX2" fmla="*/ 5114222 w 5114222"/>
                  <a:gd name="connsiteY2" fmla="*/ 3313 h 1036701"/>
                  <a:gd name="connsiteX0" fmla="*/ 0 w 5114222"/>
                  <a:gd name="connsiteY0" fmla="*/ 1036701 h 1036701"/>
                  <a:gd name="connsiteX1" fmla="*/ 1235531 w 5114222"/>
                  <a:gd name="connsiteY1" fmla="*/ 4056 h 1036701"/>
                  <a:gd name="connsiteX2" fmla="*/ 5114222 w 5114222"/>
                  <a:gd name="connsiteY2" fmla="*/ 3313 h 1036701"/>
                  <a:gd name="connsiteX0" fmla="*/ 0 w 6770328"/>
                  <a:gd name="connsiteY0" fmla="*/ 1035788 h 1035788"/>
                  <a:gd name="connsiteX1" fmla="*/ 1235531 w 6770328"/>
                  <a:gd name="connsiteY1" fmla="*/ 3143 h 1035788"/>
                  <a:gd name="connsiteX2" fmla="*/ 6770328 w 6770328"/>
                  <a:gd name="connsiteY2" fmla="*/ 8060 h 1035788"/>
                  <a:gd name="connsiteX0" fmla="*/ 0 w 6770328"/>
                  <a:gd name="connsiteY0" fmla="*/ 1037712 h 1037712"/>
                  <a:gd name="connsiteX1" fmla="*/ 1235531 w 6770328"/>
                  <a:gd name="connsiteY1" fmla="*/ 5067 h 1037712"/>
                  <a:gd name="connsiteX2" fmla="*/ 6770328 w 6770328"/>
                  <a:gd name="connsiteY2" fmla="*/ 9984 h 1037712"/>
                  <a:gd name="connsiteX0" fmla="*/ 0 w 6760181"/>
                  <a:gd name="connsiteY0" fmla="*/ 1039702 h 1039702"/>
                  <a:gd name="connsiteX1" fmla="*/ 1235531 w 6760181"/>
                  <a:gd name="connsiteY1" fmla="*/ 7057 h 1039702"/>
                  <a:gd name="connsiteX2" fmla="*/ 6760181 w 6760181"/>
                  <a:gd name="connsiteY2" fmla="*/ 6581 h 1039702"/>
                  <a:gd name="connsiteX0" fmla="*/ 0 w 6760181"/>
                  <a:gd name="connsiteY0" fmla="*/ 1039702 h 1039702"/>
                  <a:gd name="connsiteX1" fmla="*/ 1235531 w 6760181"/>
                  <a:gd name="connsiteY1" fmla="*/ 7057 h 1039702"/>
                  <a:gd name="connsiteX2" fmla="*/ 6760181 w 6760181"/>
                  <a:gd name="connsiteY2" fmla="*/ 6580 h 1039702"/>
                </a:gdLst>
                <a:ahLst/>
                <a:cxnLst>
                  <a:cxn ang="0">
                    <a:pos x="connsiteX0" y="connsiteY0"/>
                  </a:cxn>
                  <a:cxn ang="0">
                    <a:pos x="connsiteX1" y="connsiteY1"/>
                  </a:cxn>
                  <a:cxn ang="0">
                    <a:pos x="connsiteX2" y="connsiteY2"/>
                  </a:cxn>
                </a:cxnLst>
                <a:rect l="l" t="t" r="r" b="b"/>
                <a:pathLst>
                  <a:path w="6760181" h="1039702">
                    <a:moveTo>
                      <a:pt x="0" y="1039702"/>
                    </a:moveTo>
                    <a:cubicBezTo>
                      <a:pt x="150086" y="952832"/>
                      <a:pt x="1051186" y="124770"/>
                      <a:pt x="1235531" y="7057"/>
                    </a:cubicBezTo>
                    <a:cubicBezTo>
                      <a:pt x="1292009" y="-3278"/>
                      <a:pt x="6640447" y="-1234"/>
                      <a:pt x="6760181" y="6580"/>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9" name="Freeform: Shape 8">
                <a:extLst>
                  <a:ext uri="{FF2B5EF4-FFF2-40B4-BE49-F238E27FC236}">
                    <a16:creationId xmlns:a16="http://schemas.microsoft.com/office/drawing/2014/main" id="{C42E25D1-30A9-466D-8943-DAB5E0C706F5}"/>
                  </a:ext>
                </a:extLst>
              </p:cNvPr>
              <p:cNvSpPr/>
              <p:nvPr/>
            </p:nvSpPr>
            <p:spPr bwMode="auto">
              <a:xfrm flipH="1" flipV="1">
                <a:off x="6419969" y="3945194"/>
                <a:ext cx="3080083" cy="785377"/>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6418137"/>
                  <a:gd name="connsiteY0" fmla="*/ 1046281 h 1046281"/>
                  <a:gd name="connsiteX1" fmla="*/ 1235531 w 6418137"/>
                  <a:gd name="connsiteY1" fmla="*/ 13636 h 1046281"/>
                  <a:gd name="connsiteX2" fmla="*/ 6418137 w 6418137"/>
                  <a:gd name="connsiteY2" fmla="*/ 0 h 1046281"/>
                  <a:gd name="connsiteX0" fmla="*/ 0 w 6465883"/>
                  <a:gd name="connsiteY0" fmla="*/ 1046281 h 1046281"/>
                  <a:gd name="connsiteX1" fmla="*/ 1235531 w 6465883"/>
                  <a:gd name="connsiteY1" fmla="*/ 13636 h 1046281"/>
                  <a:gd name="connsiteX2" fmla="*/ 6465883 w 6465883"/>
                  <a:gd name="connsiteY2" fmla="*/ 0 h 1046281"/>
                  <a:gd name="connsiteX0" fmla="*/ 0 w 6474876"/>
                  <a:gd name="connsiteY0" fmla="*/ 1035603 h 1035603"/>
                  <a:gd name="connsiteX1" fmla="*/ 1235531 w 6474876"/>
                  <a:gd name="connsiteY1" fmla="*/ 2958 h 1035603"/>
                  <a:gd name="connsiteX2" fmla="*/ 6474876 w 6474876"/>
                  <a:gd name="connsiteY2" fmla="*/ 4817 h 1035603"/>
                  <a:gd name="connsiteX0" fmla="*/ 0 w 6474876"/>
                  <a:gd name="connsiteY0" fmla="*/ 1037151 h 1037151"/>
                  <a:gd name="connsiteX1" fmla="*/ 1235531 w 6474876"/>
                  <a:gd name="connsiteY1" fmla="*/ 4506 h 1037151"/>
                  <a:gd name="connsiteX2" fmla="*/ 6474876 w 6474876"/>
                  <a:gd name="connsiteY2" fmla="*/ 6365 h 1037151"/>
                  <a:gd name="connsiteX0" fmla="*/ 0 w 6452396"/>
                  <a:gd name="connsiteY0" fmla="*/ 1038863 h 1038863"/>
                  <a:gd name="connsiteX1" fmla="*/ 1235531 w 6452396"/>
                  <a:gd name="connsiteY1" fmla="*/ 6218 h 1038863"/>
                  <a:gd name="connsiteX2" fmla="*/ 6452396 w 6452396"/>
                  <a:gd name="connsiteY2" fmla="*/ 2911 h 1038863"/>
                </a:gdLst>
                <a:ahLst/>
                <a:cxnLst>
                  <a:cxn ang="0">
                    <a:pos x="connsiteX0" y="connsiteY0"/>
                  </a:cxn>
                  <a:cxn ang="0">
                    <a:pos x="connsiteX1" y="connsiteY1"/>
                  </a:cxn>
                  <a:cxn ang="0">
                    <a:pos x="connsiteX2" y="connsiteY2"/>
                  </a:cxn>
                </a:cxnLst>
                <a:rect l="l" t="t" r="r" b="b"/>
                <a:pathLst>
                  <a:path w="6452396" h="1038863">
                    <a:moveTo>
                      <a:pt x="0" y="1038863"/>
                    </a:moveTo>
                    <a:cubicBezTo>
                      <a:pt x="150086" y="951993"/>
                      <a:pt x="1051186" y="123931"/>
                      <a:pt x="1235531" y="6218"/>
                    </a:cubicBezTo>
                    <a:cubicBezTo>
                      <a:pt x="1292009" y="-4117"/>
                      <a:pt x="6352944" y="1148"/>
                      <a:pt x="6452396" y="2911"/>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10" name="Freeform: Shape 9">
                <a:extLst>
                  <a:ext uri="{FF2B5EF4-FFF2-40B4-BE49-F238E27FC236}">
                    <a16:creationId xmlns:a16="http://schemas.microsoft.com/office/drawing/2014/main" id="{32731C9E-4565-4237-B8B0-722E17C49A3C}"/>
                  </a:ext>
                </a:extLst>
              </p:cNvPr>
              <p:cNvSpPr/>
              <p:nvPr/>
            </p:nvSpPr>
            <p:spPr bwMode="auto">
              <a:xfrm flipH="1">
                <a:off x="6411993" y="3204270"/>
                <a:ext cx="3088062" cy="740923"/>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6434717"/>
                  <a:gd name="connsiteY0" fmla="*/ 1038444 h 1038444"/>
                  <a:gd name="connsiteX1" fmla="*/ 1235531 w 6434717"/>
                  <a:gd name="connsiteY1" fmla="*/ 5799 h 1038444"/>
                  <a:gd name="connsiteX2" fmla="*/ 6434717 w 6434717"/>
                  <a:gd name="connsiteY2" fmla="*/ 0 h 1038444"/>
                  <a:gd name="connsiteX0" fmla="*/ 0 w 6434717"/>
                  <a:gd name="connsiteY0" fmla="*/ 1040412 h 1040412"/>
                  <a:gd name="connsiteX1" fmla="*/ 1235531 w 6434717"/>
                  <a:gd name="connsiteY1" fmla="*/ 7767 h 1040412"/>
                  <a:gd name="connsiteX2" fmla="*/ 6434717 w 6434717"/>
                  <a:gd name="connsiteY2" fmla="*/ 1968 h 1040412"/>
                  <a:gd name="connsiteX0" fmla="*/ 0 w 6430332"/>
                  <a:gd name="connsiteY0" fmla="*/ 1040412 h 1040412"/>
                  <a:gd name="connsiteX1" fmla="*/ 1235531 w 6430332"/>
                  <a:gd name="connsiteY1" fmla="*/ 7767 h 1040412"/>
                  <a:gd name="connsiteX2" fmla="*/ 6430332 w 6430332"/>
                  <a:gd name="connsiteY2" fmla="*/ 1968 h 1040412"/>
                  <a:gd name="connsiteX0" fmla="*/ 0 w 6456640"/>
                  <a:gd name="connsiteY0" fmla="*/ 1037964 h 1037964"/>
                  <a:gd name="connsiteX1" fmla="*/ 1235531 w 6456640"/>
                  <a:gd name="connsiteY1" fmla="*/ 5319 h 1037964"/>
                  <a:gd name="connsiteX2" fmla="*/ 6456640 w 6456640"/>
                  <a:gd name="connsiteY2" fmla="*/ 4854 h 1037964"/>
                  <a:gd name="connsiteX0" fmla="*/ 0 w 6478563"/>
                  <a:gd name="connsiteY0" fmla="*/ 1040412 h 1040412"/>
                  <a:gd name="connsiteX1" fmla="*/ 1235531 w 6478563"/>
                  <a:gd name="connsiteY1" fmla="*/ 7767 h 1040412"/>
                  <a:gd name="connsiteX2" fmla="*/ 6478563 w 6478563"/>
                  <a:gd name="connsiteY2" fmla="*/ 1968 h 1040412"/>
                  <a:gd name="connsiteX0" fmla="*/ 0 w 6465409"/>
                  <a:gd name="connsiteY0" fmla="*/ 1040412 h 1040412"/>
                  <a:gd name="connsiteX1" fmla="*/ 1235531 w 6465409"/>
                  <a:gd name="connsiteY1" fmla="*/ 7767 h 1040412"/>
                  <a:gd name="connsiteX2" fmla="*/ 6465409 w 6465409"/>
                  <a:gd name="connsiteY2" fmla="*/ 1968 h 1040412"/>
                  <a:gd name="connsiteX0" fmla="*/ 0 w 6465409"/>
                  <a:gd name="connsiteY0" fmla="*/ 1040412 h 1040412"/>
                  <a:gd name="connsiteX1" fmla="*/ 1235531 w 6465409"/>
                  <a:gd name="connsiteY1" fmla="*/ 7767 h 1040412"/>
                  <a:gd name="connsiteX2" fmla="*/ 6465409 w 6465409"/>
                  <a:gd name="connsiteY2" fmla="*/ 1968 h 1040412"/>
                  <a:gd name="connsiteX0" fmla="*/ 0 w 6456638"/>
                  <a:gd name="connsiteY0" fmla="*/ 1035800 h 1035800"/>
                  <a:gd name="connsiteX1" fmla="*/ 1235531 w 6456638"/>
                  <a:gd name="connsiteY1" fmla="*/ 3155 h 1035800"/>
                  <a:gd name="connsiteX2" fmla="*/ 6456638 w 6456638"/>
                  <a:gd name="connsiteY2" fmla="*/ 13360 h 1035800"/>
                  <a:gd name="connsiteX0" fmla="*/ 0 w 6464950"/>
                  <a:gd name="connsiteY0" fmla="*/ 1037781 h 1037781"/>
                  <a:gd name="connsiteX1" fmla="*/ 1235531 w 6464950"/>
                  <a:gd name="connsiteY1" fmla="*/ 5136 h 1037781"/>
                  <a:gd name="connsiteX2" fmla="*/ 6464950 w 6464950"/>
                  <a:gd name="connsiteY2" fmla="*/ 5230 h 1037781"/>
                  <a:gd name="connsiteX0" fmla="*/ 0 w 6464950"/>
                  <a:gd name="connsiteY0" fmla="*/ 1037781 h 1037781"/>
                  <a:gd name="connsiteX1" fmla="*/ 1235531 w 6464950"/>
                  <a:gd name="connsiteY1" fmla="*/ 5136 h 1037781"/>
                  <a:gd name="connsiteX2" fmla="*/ 6464950 w 6464950"/>
                  <a:gd name="connsiteY2" fmla="*/ 5230 h 1037781"/>
                  <a:gd name="connsiteX0" fmla="*/ 0 w 6469106"/>
                  <a:gd name="connsiteY0" fmla="*/ 1037781 h 1037781"/>
                  <a:gd name="connsiteX1" fmla="*/ 1235531 w 6469106"/>
                  <a:gd name="connsiteY1" fmla="*/ 5136 h 1037781"/>
                  <a:gd name="connsiteX2" fmla="*/ 6469106 w 6469106"/>
                  <a:gd name="connsiteY2" fmla="*/ 5230 h 1037781"/>
                </a:gdLst>
                <a:ahLst/>
                <a:cxnLst>
                  <a:cxn ang="0">
                    <a:pos x="connsiteX0" y="connsiteY0"/>
                  </a:cxn>
                  <a:cxn ang="0">
                    <a:pos x="connsiteX1" y="connsiteY1"/>
                  </a:cxn>
                  <a:cxn ang="0">
                    <a:pos x="connsiteX2" y="connsiteY2"/>
                  </a:cxn>
                </a:cxnLst>
                <a:rect l="l" t="t" r="r" b="b"/>
                <a:pathLst>
                  <a:path w="6469106" h="1037781">
                    <a:moveTo>
                      <a:pt x="0" y="1037781"/>
                    </a:moveTo>
                    <a:cubicBezTo>
                      <a:pt x="150086" y="950911"/>
                      <a:pt x="1051186" y="122849"/>
                      <a:pt x="1235531" y="5136"/>
                    </a:cubicBezTo>
                    <a:cubicBezTo>
                      <a:pt x="1292009" y="-5199"/>
                      <a:pt x="6396406" y="2859"/>
                      <a:pt x="6469106" y="5230"/>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grpSp>
        <p:cxnSp>
          <p:nvCxnSpPr>
            <p:cNvPr id="6" name="Straight Connector 5">
              <a:extLst>
                <a:ext uri="{FF2B5EF4-FFF2-40B4-BE49-F238E27FC236}">
                  <a16:creationId xmlns:a16="http://schemas.microsoft.com/office/drawing/2014/main" id="{D65D473C-81B9-497E-BD35-7C90000583CF}"/>
                </a:ext>
              </a:extLst>
            </p:cNvPr>
            <p:cNvCxnSpPr>
              <a:cxnSpLocks/>
              <a:stCxn id="10" idx="0"/>
            </p:cNvCxnSpPr>
            <p:nvPr/>
          </p:nvCxnSpPr>
          <p:spPr>
            <a:xfrm flipV="1">
              <a:off x="9378675" y="3890784"/>
              <a:ext cx="1082244" cy="243"/>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27" name="Group 26">
            <a:extLst>
              <a:ext uri="{FF2B5EF4-FFF2-40B4-BE49-F238E27FC236}">
                <a16:creationId xmlns:a16="http://schemas.microsoft.com/office/drawing/2014/main" id="{AFDF2265-4A93-403E-B3D7-396DBFB820FB}"/>
              </a:ext>
            </a:extLst>
          </p:cNvPr>
          <p:cNvGrpSpPr/>
          <p:nvPr/>
        </p:nvGrpSpPr>
        <p:grpSpPr>
          <a:xfrm>
            <a:off x="7093781" y="2247587"/>
            <a:ext cx="1753294" cy="2440696"/>
            <a:chOff x="7690767" y="2164154"/>
            <a:chExt cx="1719072" cy="2393056"/>
          </a:xfrm>
        </p:grpSpPr>
        <p:sp>
          <p:nvSpPr>
            <p:cNvPr id="28" name="Oval 27">
              <a:extLst>
                <a:ext uri="{FF2B5EF4-FFF2-40B4-BE49-F238E27FC236}">
                  <a16:creationId xmlns:a16="http://schemas.microsoft.com/office/drawing/2014/main" id="{8751539F-CBD2-4400-8732-F3D96E7BF754}"/>
                </a:ext>
              </a:extLst>
            </p:cNvPr>
            <p:cNvSpPr/>
            <p:nvPr/>
          </p:nvSpPr>
          <p:spPr bwMode="auto">
            <a:xfrm>
              <a:off x="8460115" y="2241411"/>
              <a:ext cx="182880" cy="2315799"/>
            </a:xfrm>
            <a:prstGeom prst="ellipse">
              <a:avLst/>
            </a:prstGeom>
            <a:solidFill>
              <a:schemeClr val="accent1"/>
            </a:solidFill>
            <a:effectLst>
              <a:outerShdw blurRad="76200" dist="25400" dir="2700000" algn="ctr" rotWithShape="0">
                <a:prstClr val="black">
                  <a:alpha val="31000"/>
                </a:prstClr>
              </a:outerShdw>
            </a:effectLst>
          </p:spPr>
          <p:txBody>
            <a:bodyPr vert="horz" wrap="square" lIns="373041" tIns="746083" rIns="0" bIns="746083" rtlCol="0" anchor="ctr" anchorCtr="0">
              <a:spAutoFit/>
            </a:bodyPr>
            <a:lstStyle/>
            <a:p>
              <a:pPr defTabSz="951304">
                <a:lnSpc>
                  <a:spcPct val="90000"/>
                </a:lnSpc>
                <a:spcBef>
                  <a:spcPct val="0"/>
                </a:spcBef>
              </a:pPr>
              <a:endParaRPr lang="en-US" sz="1224" b="1">
                <a:ln w="3175">
                  <a:noFill/>
                </a:ln>
                <a:gradFill>
                  <a:gsLst>
                    <a:gs pos="1250">
                      <a:srgbClr val="505050"/>
                    </a:gs>
                    <a:gs pos="100000">
                      <a:srgbClr val="505050"/>
                    </a:gs>
                  </a:gsLst>
                  <a:lin ang="5400000" scaled="0"/>
                </a:gradFill>
                <a:latin typeface="Segoe UI Semibold"/>
                <a:cs typeface="Segoe UI" panose="020B0502040204020203" pitchFamily="34" charset="0"/>
              </a:endParaRPr>
            </a:p>
          </p:txBody>
        </p:sp>
        <p:cxnSp>
          <p:nvCxnSpPr>
            <p:cNvPr id="29" name="Straight Connector 28">
              <a:extLst>
                <a:ext uri="{FF2B5EF4-FFF2-40B4-BE49-F238E27FC236}">
                  <a16:creationId xmlns:a16="http://schemas.microsoft.com/office/drawing/2014/main" id="{F18D6130-7A0A-43E9-BB36-5CC6CB8FED99}"/>
                </a:ext>
              </a:extLst>
            </p:cNvPr>
            <p:cNvCxnSpPr>
              <a:cxnSpLocks/>
              <a:stCxn id="30" idx="2"/>
              <a:endCxn id="28" idx="0"/>
            </p:cNvCxnSpPr>
            <p:nvPr/>
          </p:nvCxnSpPr>
          <p:spPr>
            <a:xfrm flipV="1">
              <a:off x="8550303" y="2241411"/>
              <a:ext cx="1252" cy="677565"/>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E5D724-9294-4B00-B09B-ABC766A89FEF}"/>
                </a:ext>
              </a:extLst>
            </p:cNvPr>
            <p:cNvSpPr txBox="1"/>
            <p:nvPr/>
          </p:nvSpPr>
          <p:spPr>
            <a:xfrm>
              <a:off x="7690767" y="2164154"/>
              <a:ext cx="1719072" cy="754822"/>
            </a:xfrm>
            <a:prstGeom prst="rect">
              <a:avLst/>
            </a:prstGeom>
            <a:solidFill>
              <a:schemeClr val="accent1"/>
            </a:solidFill>
            <a:effectLst>
              <a:outerShdw blurRad="76200" dist="25400" dir="2700000" algn="ctr" rotWithShape="0">
                <a:prstClr val="black">
                  <a:alpha val="31000"/>
                </a:prstClr>
              </a:outerShdw>
            </a:effectLst>
          </p:spPr>
          <p:txBody>
            <a:bodyPr rot="0" spcFirstLastPara="0" vertOverflow="overflow" horzOverflow="overflow" vert="horz" wrap="square" lIns="139891" tIns="139891" rIns="139891" bIns="139891" numCol="1" spcCol="0" rtlCol="0" fromWordArt="0" anchor="ctr" anchorCtr="0" forceAA="0" compatLnSpc="1">
              <a:prstTxWarp prst="textNoShape">
                <a:avLst/>
              </a:prstTxWarp>
              <a:spAutoFit/>
            </a:bodyPr>
            <a:lstStyle>
              <a:defPPr>
                <a:defRPr lang="en-US"/>
              </a:defPPr>
              <a:lvl1pPr defTabSz="932742">
                <a:lnSpc>
                  <a:spcPct val="90000"/>
                </a:lnSpc>
                <a:spcBef>
                  <a:spcPct val="0"/>
                </a:spcBef>
                <a:defRPr sz="1200" b="1">
                  <a:ln w="3175">
                    <a:noFill/>
                  </a:ln>
                  <a:gradFill>
                    <a:gsLst>
                      <a:gs pos="1250">
                        <a:schemeClr val="bg1"/>
                      </a:gs>
                      <a:gs pos="100000">
                        <a:schemeClr val="bg1"/>
                      </a:gs>
                    </a:gsLst>
                    <a:lin ang="5400000" scaled="0"/>
                  </a:gradFill>
                  <a:latin typeface="+mj-lt"/>
                  <a:cs typeface="Segoe UI" panose="020B0502040204020203" pitchFamily="34" charset="0"/>
                </a:defRPr>
              </a:lvl1pPr>
            </a:lstStyle>
            <a:p>
              <a:pPr defTabSz="951304"/>
              <a:r>
                <a:rPr lang="en-US" sz="1122">
                  <a:gradFill>
                    <a:gsLst>
                      <a:gs pos="1250">
                        <a:srgbClr val="FFFFFF"/>
                      </a:gs>
                      <a:gs pos="100000">
                        <a:srgbClr val="FFFFFF"/>
                      </a:gs>
                    </a:gsLst>
                    <a:lin ang="5400000" scaled="0"/>
                  </a:gradFill>
                  <a:latin typeface="Segoe UI Semibold"/>
                </a:rPr>
                <a:t>AZ-300: Microsoft Azure Architect Technologies Exam</a:t>
              </a:r>
            </a:p>
          </p:txBody>
        </p:sp>
      </p:grpSp>
      <p:grpSp>
        <p:nvGrpSpPr>
          <p:cNvPr id="51" name="Group 50">
            <a:extLst>
              <a:ext uri="{FF2B5EF4-FFF2-40B4-BE49-F238E27FC236}">
                <a16:creationId xmlns:a16="http://schemas.microsoft.com/office/drawing/2014/main" id="{09DF9488-136B-4784-9387-A110D58C4061}"/>
              </a:ext>
            </a:extLst>
          </p:cNvPr>
          <p:cNvGrpSpPr/>
          <p:nvPr/>
        </p:nvGrpSpPr>
        <p:grpSpPr>
          <a:xfrm>
            <a:off x="7093781" y="3355444"/>
            <a:ext cx="1753294" cy="2494943"/>
            <a:chOff x="7314034" y="3127725"/>
            <a:chExt cx="1719072" cy="2446245"/>
          </a:xfrm>
        </p:grpSpPr>
        <p:grpSp>
          <p:nvGrpSpPr>
            <p:cNvPr id="52" name="Group 51">
              <a:extLst>
                <a:ext uri="{FF2B5EF4-FFF2-40B4-BE49-F238E27FC236}">
                  <a16:creationId xmlns:a16="http://schemas.microsoft.com/office/drawing/2014/main" id="{8089BEE8-3CB4-4458-946D-7DB3BDFAA410}"/>
                </a:ext>
              </a:extLst>
            </p:cNvPr>
            <p:cNvGrpSpPr/>
            <p:nvPr/>
          </p:nvGrpSpPr>
          <p:grpSpPr>
            <a:xfrm flipV="1">
              <a:off x="8080733" y="3127725"/>
              <a:ext cx="182880" cy="2315799"/>
              <a:chOff x="8080733" y="4238023"/>
              <a:chExt cx="182880" cy="2315799"/>
            </a:xfrm>
          </p:grpSpPr>
          <p:sp>
            <p:nvSpPr>
              <p:cNvPr id="54" name="Oval 53">
                <a:extLst>
                  <a:ext uri="{FF2B5EF4-FFF2-40B4-BE49-F238E27FC236}">
                    <a16:creationId xmlns:a16="http://schemas.microsoft.com/office/drawing/2014/main" id="{6D195D6B-27B8-41FA-BEE0-639F35AC7517}"/>
                  </a:ext>
                </a:extLst>
              </p:cNvPr>
              <p:cNvSpPr/>
              <p:nvPr/>
            </p:nvSpPr>
            <p:spPr bwMode="auto">
              <a:xfrm>
                <a:off x="8080733" y="4238023"/>
                <a:ext cx="182880" cy="2315799"/>
              </a:xfrm>
              <a:prstGeom prst="ellipse">
                <a:avLst/>
              </a:prstGeom>
              <a:solidFill>
                <a:schemeClr val="accent1"/>
              </a:solidFill>
              <a:effectLst>
                <a:outerShdw blurRad="76200" dist="25400" dir="2700000" algn="ctr" rotWithShape="0">
                  <a:prstClr val="black">
                    <a:alpha val="31000"/>
                  </a:prstClr>
                </a:outerShdw>
              </a:effectLst>
            </p:spPr>
            <p:txBody>
              <a:bodyPr vert="horz" wrap="square" lIns="373041" tIns="746083" rIns="0" bIns="746083" rtlCol="0" anchor="ctr" anchorCtr="0">
                <a:spAutoFit/>
              </a:bodyPr>
              <a:lstStyle/>
              <a:p>
                <a:pPr defTabSz="951304">
                  <a:lnSpc>
                    <a:spcPct val="90000"/>
                  </a:lnSpc>
                  <a:spcBef>
                    <a:spcPct val="0"/>
                  </a:spcBef>
                </a:pPr>
                <a:endParaRPr lang="en-US" sz="1224" b="1">
                  <a:ln w="3175">
                    <a:noFill/>
                  </a:ln>
                  <a:gradFill>
                    <a:gsLst>
                      <a:gs pos="1250">
                        <a:srgbClr val="505050"/>
                      </a:gs>
                      <a:gs pos="100000">
                        <a:srgbClr val="505050"/>
                      </a:gs>
                    </a:gsLst>
                    <a:lin ang="5400000" scaled="0"/>
                  </a:gradFill>
                  <a:latin typeface="Segoe UI Semibold"/>
                  <a:cs typeface="Segoe UI" panose="020B0502040204020203" pitchFamily="34" charset="0"/>
                </a:endParaRPr>
              </a:p>
            </p:txBody>
          </p:sp>
          <p:cxnSp>
            <p:nvCxnSpPr>
              <p:cNvPr id="55" name="Straight Connector 54">
                <a:extLst>
                  <a:ext uri="{FF2B5EF4-FFF2-40B4-BE49-F238E27FC236}">
                    <a16:creationId xmlns:a16="http://schemas.microsoft.com/office/drawing/2014/main" id="{FB731BC9-A074-4BE8-878D-6087AC4FB966}"/>
                  </a:ext>
                </a:extLst>
              </p:cNvPr>
              <p:cNvCxnSpPr>
                <a:cxnSpLocks/>
                <a:stCxn id="53" idx="0"/>
                <a:endCxn id="54" idx="0"/>
              </p:cNvCxnSpPr>
              <p:nvPr/>
            </p:nvCxnSpPr>
            <p:spPr>
              <a:xfrm flipH="1" flipV="1">
                <a:off x="8172173" y="4238023"/>
                <a:ext cx="1397" cy="624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C279C041-C8DC-4B17-95E7-8DD477BC2B8D}"/>
                </a:ext>
              </a:extLst>
            </p:cNvPr>
            <p:cNvSpPr txBox="1"/>
            <p:nvPr/>
          </p:nvSpPr>
          <p:spPr>
            <a:xfrm>
              <a:off x="7314034" y="4819148"/>
              <a:ext cx="1719072" cy="754822"/>
            </a:xfrm>
            <a:prstGeom prst="rect">
              <a:avLst/>
            </a:prstGeom>
            <a:solidFill>
              <a:schemeClr val="accent1"/>
            </a:solidFill>
            <a:effectLst>
              <a:outerShdw blurRad="76200" dist="25400" dir="2700000" algn="ctr" rotWithShape="0">
                <a:prstClr val="black">
                  <a:alpha val="31000"/>
                </a:prstClr>
              </a:outerShdw>
            </a:effectLst>
          </p:spPr>
          <p:txBody>
            <a:bodyPr rot="0" spcFirstLastPara="0" vertOverflow="overflow" horzOverflow="overflow" vert="horz" wrap="square" lIns="139891" tIns="139891" rIns="139891" bIns="139891" numCol="1" spcCol="0" rtlCol="0" fromWordArt="0" anchor="ctr" anchorCtr="0" forceAA="0" compatLnSpc="1">
              <a:prstTxWarp prst="textNoShape">
                <a:avLst/>
              </a:prstTxWarp>
              <a:spAutoFit/>
            </a:bodyPr>
            <a:lstStyle>
              <a:defPPr>
                <a:defRPr lang="en-US"/>
              </a:defPPr>
              <a:lvl1pPr defTabSz="932742">
                <a:lnSpc>
                  <a:spcPct val="90000"/>
                </a:lnSpc>
                <a:spcBef>
                  <a:spcPct val="0"/>
                </a:spcBef>
                <a:defRPr sz="1150" b="1">
                  <a:ln w="3175">
                    <a:noFill/>
                  </a:ln>
                  <a:gradFill>
                    <a:gsLst>
                      <a:gs pos="1250">
                        <a:schemeClr val="bg1"/>
                      </a:gs>
                      <a:gs pos="100000">
                        <a:schemeClr val="bg1"/>
                      </a:gs>
                    </a:gsLst>
                    <a:lin ang="5400000" scaled="0"/>
                  </a:gradFill>
                  <a:latin typeface="+mj-lt"/>
                  <a:cs typeface="Segoe UI" panose="020B0502040204020203" pitchFamily="34" charset="0"/>
                </a:defRPr>
              </a:lvl1pPr>
            </a:lstStyle>
            <a:p>
              <a:pPr defTabSz="951304"/>
              <a:r>
                <a:rPr lang="en-US" sz="1122">
                  <a:gradFill>
                    <a:gsLst>
                      <a:gs pos="1250">
                        <a:srgbClr val="FFFFFF"/>
                      </a:gs>
                      <a:gs pos="100000">
                        <a:srgbClr val="FFFFFF"/>
                      </a:gs>
                    </a:gsLst>
                    <a:lin ang="5400000" scaled="0"/>
                  </a:gradFill>
                  <a:latin typeface="Segoe UI Semibold"/>
                </a:rPr>
                <a:t>AZ-301: Microsoft Azure Architect Design Exam</a:t>
              </a:r>
            </a:p>
          </p:txBody>
        </p:sp>
      </p:grpSp>
      <p:sp>
        <p:nvSpPr>
          <p:cNvPr id="56" name="Rectangle 55">
            <a:extLst>
              <a:ext uri="{FF2B5EF4-FFF2-40B4-BE49-F238E27FC236}">
                <a16:creationId xmlns:a16="http://schemas.microsoft.com/office/drawing/2014/main" id="{BF8623A7-BB73-4884-9D29-B0F2F74641C9}"/>
              </a:ext>
            </a:extLst>
          </p:cNvPr>
          <p:cNvSpPr/>
          <p:nvPr/>
        </p:nvSpPr>
        <p:spPr>
          <a:xfrm>
            <a:off x="3747005" y="3718588"/>
            <a:ext cx="2722644" cy="565111"/>
          </a:xfrm>
          <a:prstGeom prst="rect">
            <a:avLst/>
          </a:prstGeom>
          <a:noFill/>
        </p:spPr>
        <p:txBody>
          <a:bodyPr wrap="square" lIns="93260" tIns="93260" rIns="93260" bIns="93260" anchor="t">
            <a:spAutoFit/>
          </a:bodyPr>
          <a:lstStyle/>
          <a:p>
            <a:pPr algn="ctr" defTabSz="932597">
              <a:spcAft>
                <a:spcPts val="1224"/>
              </a:spcAft>
              <a:defRPr/>
            </a:pPr>
            <a:r>
              <a:rPr lang="en-US" sz="1224" i="1"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Online courses and instructor-led training available to support learning</a:t>
            </a:r>
          </a:p>
        </p:txBody>
      </p:sp>
      <p:grpSp>
        <p:nvGrpSpPr>
          <p:cNvPr id="61" name="Group 60">
            <a:extLst>
              <a:ext uri="{FF2B5EF4-FFF2-40B4-BE49-F238E27FC236}">
                <a16:creationId xmlns:a16="http://schemas.microsoft.com/office/drawing/2014/main" id="{64C7CB58-368B-42DE-A4C6-67E4E279FC1B}"/>
              </a:ext>
            </a:extLst>
          </p:cNvPr>
          <p:cNvGrpSpPr/>
          <p:nvPr/>
        </p:nvGrpSpPr>
        <p:grpSpPr>
          <a:xfrm>
            <a:off x="629191" y="3436021"/>
            <a:ext cx="1025864" cy="1129862"/>
            <a:chOff x="801424" y="3398139"/>
            <a:chExt cx="1005840" cy="1107808"/>
          </a:xfrm>
        </p:grpSpPr>
        <p:sp>
          <p:nvSpPr>
            <p:cNvPr id="62" name="Rectangle: Rounded Corners 61">
              <a:extLst>
                <a:ext uri="{FF2B5EF4-FFF2-40B4-BE49-F238E27FC236}">
                  <a16:creationId xmlns:a16="http://schemas.microsoft.com/office/drawing/2014/main" id="{42FEABCF-73A4-403F-85E6-EBC9B7E1B242}"/>
                </a:ext>
              </a:extLst>
            </p:cNvPr>
            <p:cNvSpPr/>
            <p:nvPr/>
          </p:nvSpPr>
          <p:spPr bwMode="auto">
            <a:xfrm>
              <a:off x="801424" y="3398139"/>
              <a:ext cx="1005840" cy="1107808"/>
            </a:xfrm>
            <a:prstGeom prst="roundRect">
              <a:avLst>
                <a:gd name="adj" fmla="val 50000"/>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279781" tIns="373041" rIns="279781" bIns="279781" rtlCol="0" anchor="ctr" anchorCtr="0">
              <a:spAutoFit/>
            </a:bodyPr>
            <a:lstStyle/>
            <a:p>
              <a:pPr defTabSz="951304">
                <a:lnSpc>
                  <a:spcPct val="90000"/>
                </a:lnSpc>
                <a:spcBef>
                  <a:spcPct val="0"/>
                </a:spcBef>
              </a:pPr>
              <a:endParaRPr lang="en-US" sz="1224" b="1">
                <a:ln w="3175">
                  <a:noFill/>
                </a:ln>
                <a:gradFill>
                  <a:gsLst>
                    <a:gs pos="1250">
                      <a:srgbClr val="505050"/>
                    </a:gs>
                    <a:gs pos="100000">
                      <a:srgbClr val="505050"/>
                    </a:gs>
                  </a:gsLst>
                  <a:lin ang="5400000" scaled="0"/>
                </a:gradFill>
                <a:latin typeface="Segoe UI Semibold"/>
                <a:cs typeface="Segoe UI" panose="020B0502040204020203" pitchFamily="34" charset="0"/>
              </a:endParaRPr>
            </a:p>
          </p:txBody>
        </p:sp>
        <p:sp>
          <p:nvSpPr>
            <p:cNvPr id="63" name="people_8">
              <a:extLst>
                <a:ext uri="{FF2B5EF4-FFF2-40B4-BE49-F238E27FC236}">
                  <a16:creationId xmlns:a16="http://schemas.microsoft.com/office/drawing/2014/main" id="{423BB47E-D425-4786-B59E-5E0F86AF4337}"/>
                </a:ext>
              </a:extLst>
            </p:cNvPr>
            <p:cNvSpPr>
              <a:spLocks noChangeAspect="1" noEditPoints="1"/>
            </p:cNvSpPr>
            <p:nvPr/>
          </p:nvSpPr>
          <p:spPr bwMode="auto">
            <a:xfrm>
              <a:off x="1034770" y="3699450"/>
              <a:ext cx="539149" cy="50518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8" name="Title 1">
            <a:extLst>
              <a:ext uri="{FF2B5EF4-FFF2-40B4-BE49-F238E27FC236}">
                <a16:creationId xmlns:a16="http://schemas.microsoft.com/office/drawing/2014/main" id="{5F59297D-CA41-4453-BE2A-42D57B6FDF01}"/>
              </a:ext>
            </a:extLst>
          </p:cNvPr>
          <p:cNvSpPr txBox="1">
            <a:spLocks/>
          </p:cNvSpPr>
          <p:nvPr/>
        </p:nvSpPr>
        <p:spPr>
          <a:xfrm>
            <a:off x="2584083" y="1350455"/>
            <a:ext cx="3975311"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pPr>
            <a:r>
              <a:rPr lang="en-US" sz="2040" dirty="0">
                <a:gradFill>
                  <a:gsLst>
                    <a:gs pos="1250">
                      <a:srgbClr val="505050"/>
                    </a:gs>
                    <a:gs pos="100000">
                      <a:srgbClr val="505050"/>
                    </a:gs>
                  </a:gsLst>
                  <a:lin ang="5400000" scaled="0"/>
                </a:gradFill>
                <a:latin typeface="Segoe UI Semibold"/>
              </a:rPr>
              <a:t>Skills required for certification</a:t>
            </a:r>
          </a:p>
        </p:txBody>
      </p:sp>
      <p:sp>
        <p:nvSpPr>
          <p:cNvPr id="69" name="Title 1">
            <a:extLst>
              <a:ext uri="{FF2B5EF4-FFF2-40B4-BE49-F238E27FC236}">
                <a16:creationId xmlns:a16="http://schemas.microsoft.com/office/drawing/2014/main" id="{BF4D284E-A033-4C54-9CC7-2024076F498D}"/>
              </a:ext>
            </a:extLst>
          </p:cNvPr>
          <p:cNvSpPr txBox="1">
            <a:spLocks/>
          </p:cNvSpPr>
          <p:nvPr/>
        </p:nvSpPr>
        <p:spPr>
          <a:xfrm>
            <a:off x="9074839" y="1350455"/>
            <a:ext cx="2273586"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pPr>
            <a:r>
              <a:rPr lang="en-US" sz="2040" dirty="0">
                <a:gradFill>
                  <a:gsLst>
                    <a:gs pos="1250">
                      <a:srgbClr val="505050"/>
                    </a:gs>
                    <a:gs pos="100000">
                      <a:srgbClr val="505050"/>
                    </a:gs>
                  </a:gsLst>
                  <a:lin ang="5400000" scaled="0"/>
                </a:gradFill>
                <a:latin typeface="Segoe UI Semibold"/>
              </a:rPr>
              <a:t>Certification</a:t>
            </a:r>
          </a:p>
        </p:txBody>
      </p:sp>
      <p:sp>
        <p:nvSpPr>
          <p:cNvPr id="70" name="Title 1">
            <a:extLst>
              <a:ext uri="{FF2B5EF4-FFF2-40B4-BE49-F238E27FC236}">
                <a16:creationId xmlns:a16="http://schemas.microsoft.com/office/drawing/2014/main" id="{D6688104-DFFA-422B-9757-702D6015117C}"/>
              </a:ext>
            </a:extLst>
          </p:cNvPr>
          <p:cNvSpPr txBox="1">
            <a:spLocks/>
          </p:cNvSpPr>
          <p:nvPr/>
        </p:nvSpPr>
        <p:spPr>
          <a:xfrm>
            <a:off x="6884210" y="1354678"/>
            <a:ext cx="2273586"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defTabSz="951304">
              <a:lnSpc>
                <a:spcPct val="90000"/>
              </a:lnSpc>
            </a:pPr>
            <a:r>
              <a:rPr lang="en-US" sz="2040">
                <a:gradFill>
                  <a:gsLst>
                    <a:gs pos="1250">
                      <a:srgbClr val="505050"/>
                    </a:gs>
                    <a:gs pos="100000">
                      <a:srgbClr val="505050"/>
                    </a:gs>
                  </a:gsLst>
                  <a:lin ang="5400000" scaled="0"/>
                </a:gradFill>
                <a:latin typeface="Segoe UI Semibold"/>
              </a:rPr>
              <a:t>Exams</a:t>
            </a:r>
          </a:p>
        </p:txBody>
      </p:sp>
      <p:grpSp>
        <p:nvGrpSpPr>
          <p:cNvPr id="85" name="Group 84">
            <a:extLst>
              <a:ext uri="{FF2B5EF4-FFF2-40B4-BE49-F238E27FC236}">
                <a16:creationId xmlns:a16="http://schemas.microsoft.com/office/drawing/2014/main" id="{B11B0292-12FF-46E2-A2A2-3FB15F8FB950}"/>
              </a:ext>
            </a:extLst>
          </p:cNvPr>
          <p:cNvGrpSpPr/>
          <p:nvPr/>
        </p:nvGrpSpPr>
        <p:grpSpPr>
          <a:xfrm>
            <a:off x="8915390" y="3639025"/>
            <a:ext cx="3043911" cy="715701"/>
            <a:chOff x="8275338" y="5668802"/>
            <a:chExt cx="2984497" cy="701731"/>
          </a:xfrm>
        </p:grpSpPr>
        <p:sp>
          <p:nvSpPr>
            <p:cNvPr id="86" name="Title 1">
              <a:extLst>
                <a:ext uri="{FF2B5EF4-FFF2-40B4-BE49-F238E27FC236}">
                  <a16:creationId xmlns:a16="http://schemas.microsoft.com/office/drawing/2014/main" id="{C718D429-E920-41C4-A7EC-79C42747C3E6}"/>
                </a:ext>
              </a:extLst>
            </p:cNvPr>
            <p:cNvSpPr txBox="1">
              <a:spLocks/>
            </p:cNvSpPr>
            <p:nvPr/>
          </p:nvSpPr>
          <p:spPr>
            <a:xfrm>
              <a:off x="8275338" y="5668802"/>
              <a:ext cx="2984497" cy="701731"/>
            </a:xfrm>
            <a:prstGeom prst="rect">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defTabSz="951304">
                <a:lnSpc>
                  <a:spcPct val="90000"/>
                </a:lnSpc>
              </a:pPr>
              <a:r>
                <a:rPr lang="en-US" sz="1224">
                  <a:gradFill>
                    <a:gsLst>
                      <a:gs pos="1250">
                        <a:srgbClr val="505050"/>
                      </a:gs>
                      <a:gs pos="100000">
                        <a:srgbClr val="505050"/>
                      </a:gs>
                    </a:gsLst>
                    <a:lin ang="5400000" scaled="0"/>
                  </a:gradFill>
                  <a:latin typeface="Segoe UI Semibold"/>
                </a:rPr>
                <a:t>Microsoft Certified:</a:t>
              </a:r>
              <a:br>
                <a:rPr lang="en-US" sz="1224">
                  <a:gradFill>
                    <a:gsLst>
                      <a:gs pos="1250">
                        <a:srgbClr val="505050"/>
                      </a:gs>
                      <a:gs pos="100000">
                        <a:srgbClr val="505050"/>
                      </a:gs>
                    </a:gsLst>
                    <a:lin ang="5400000" scaled="0"/>
                  </a:gradFill>
                  <a:latin typeface="Segoe UI Semibold"/>
                </a:rPr>
              </a:br>
              <a:r>
                <a:rPr lang="en-US" sz="1224">
                  <a:gradFill>
                    <a:gsLst>
                      <a:gs pos="1250">
                        <a:srgbClr val="505050"/>
                      </a:gs>
                      <a:gs pos="100000">
                        <a:srgbClr val="505050"/>
                      </a:gs>
                    </a:gsLst>
                    <a:lin ang="5400000" scaled="0"/>
                  </a:gradFill>
                  <a:latin typeface="Segoe UI Semibold"/>
                </a:rPr>
                <a:t>Azure Solutions Architect Expert</a:t>
              </a:r>
            </a:p>
          </p:txBody>
        </p:sp>
        <p:sp>
          <p:nvSpPr>
            <p:cNvPr id="87" name="server">
              <a:extLst>
                <a:ext uri="{FF2B5EF4-FFF2-40B4-BE49-F238E27FC236}">
                  <a16:creationId xmlns:a16="http://schemas.microsoft.com/office/drawing/2014/main" id="{24135D7D-2D59-41B9-B3B7-89FE19707522}"/>
                </a:ext>
              </a:extLst>
            </p:cNvPr>
            <p:cNvSpPr>
              <a:spLocks noChangeAspect="1" noEditPoints="1"/>
            </p:cNvSpPr>
            <p:nvPr/>
          </p:nvSpPr>
          <p:spPr bwMode="auto">
            <a:xfrm>
              <a:off x="8474975" y="5859027"/>
              <a:ext cx="169150" cy="32127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lin ang="5400000" scaled="1"/>
                </a:gradFill>
                <a:latin typeface="Segoe UI"/>
              </a:endParaRPr>
            </a:p>
          </p:txBody>
        </p:sp>
      </p:grpSp>
      <p:sp>
        <p:nvSpPr>
          <p:cNvPr id="76" name="TextBox 75">
            <a:extLst>
              <a:ext uri="{FF2B5EF4-FFF2-40B4-BE49-F238E27FC236}">
                <a16:creationId xmlns:a16="http://schemas.microsoft.com/office/drawing/2014/main" id="{1D3CB22A-1F8B-4BFB-A187-24A274364CE7}"/>
              </a:ext>
            </a:extLst>
          </p:cNvPr>
          <p:cNvSpPr txBox="1"/>
          <p:nvPr/>
        </p:nvSpPr>
        <p:spPr>
          <a:xfrm>
            <a:off x="395646" y="6218677"/>
            <a:ext cx="8332012" cy="576406"/>
          </a:xfrm>
          <a:prstGeom prst="rect">
            <a:avLst/>
          </a:prstGeom>
          <a:noFill/>
        </p:spPr>
        <p:txBody>
          <a:bodyPr wrap="square" lIns="0" tIns="0" rIns="0" bIns="0" rtlCol="0">
            <a:spAutoFit/>
          </a:bodyPr>
          <a:lstStyle/>
          <a:p>
            <a:pPr defTabSz="932597"/>
            <a:r>
              <a:rPr lang="en-US" sz="1224" dirty="0">
                <a:gradFill>
                  <a:gsLst>
                    <a:gs pos="2917">
                      <a:srgbClr val="505050"/>
                    </a:gs>
                    <a:gs pos="30000">
                      <a:srgbClr val="505050"/>
                    </a:gs>
                  </a:gsLst>
                  <a:lin ang="5400000" scaled="0"/>
                </a:gradFill>
                <a:latin typeface="Segoe UI"/>
              </a:rPr>
              <a:t>Microsoft Certification: aka.ms/</a:t>
            </a:r>
            <a:r>
              <a:rPr lang="en-US" sz="1224" dirty="0" err="1">
                <a:gradFill>
                  <a:gsLst>
                    <a:gs pos="2917">
                      <a:srgbClr val="505050"/>
                    </a:gs>
                    <a:gs pos="30000">
                      <a:srgbClr val="505050"/>
                    </a:gs>
                  </a:gsLst>
                  <a:lin ang="5400000" scaled="0"/>
                </a:gradFill>
                <a:latin typeface="Segoe UI"/>
              </a:rPr>
              <a:t>RoleBasedCert</a:t>
            </a:r>
            <a:endParaRPr lang="en-US" sz="1224" dirty="0">
              <a:gradFill>
                <a:gsLst>
                  <a:gs pos="2917">
                    <a:srgbClr val="505050"/>
                  </a:gs>
                  <a:gs pos="30000">
                    <a:srgbClr val="505050"/>
                  </a:gs>
                </a:gsLst>
                <a:lin ang="5400000" scaled="0"/>
              </a:gradFill>
              <a:latin typeface="Segoe UI"/>
            </a:endParaRPr>
          </a:p>
          <a:p>
            <a:pPr defTabSz="932597"/>
            <a:r>
              <a:rPr lang="en-US" sz="1224" dirty="0">
                <a:gradFill>
                  <a:gsLst>
                    <a:gs pos="2917">
                      <a:srgbClr val="505050"/>
                    </a:gs>
                    <a:gs pos="30000">
                      <a:srgbClr val="505050"/>
                    </a:gs>
                  </a:gsLst>
                  <a:lin ang="5400000" scaled="0"/>
                </a:gradFill>
                <a:latin typeface="Segoe UI"/>
              </a:rPr>
              <a:t>Learning Partner: aka.ms/</a:t>
            </a:r>
            <a:r>
              <a:rPr lang="en-US" sz="1224" dirty="0" err="1">
                <a:gradFill>
                  <a:gsLst>
                    <a:gs pos="2917">
                      <a:srgbClr val="505050"/>
                    </a:gs>
                    <a:gs pos="30000">
                      <a:srgbClr val="505050"/>
                    </a:gs>
                  </a:gsLst>
                  <a:lin ang="5400000" scaled="0"/>
                </a:gradFill>
                <a:latin typeface="Segoe UI"/>
              </a:rPr>
              <a:t>LearningPartner</a:t>
            </a:r>
            <a:endParaRPr lang="en-US" sz="1224" dirty="0">
              <a:gradFill>
                <a:gsLst>
                  <a:gs pos="2917">
                    <a:srgbClr val="505050"/>
                  </a:gs>
                  <a:gs pos="30000">
                    <a:srgbClr val="505050"/>
                  </a:gs>
                </a:gsLst>
                <a:lin ang="5400000" scaled="0"/>
              </a:gradFill>
              <a:latin typeface="Segoe UI"/>
            </a:endParaRPr>
          </a:p>
          <a:p>
            <a:pPr defTabSz="932597"/>
            <a:r>
              <a:rPr lang="en-US" sz="1224" dirty="0">
                <a:gradFill>
                  <a:gsLst>
                    <a:gs pos="2917">
                      <a:srgbClr val="505050"/>
                    </a:gs>
                    <a:gs pos="30000">
                      <a:srgbClr val="505050"/>
                    </a:gs>
                  </a:gsLst>
                  <a:lin ang="5400000" scaled="0"/>
                </a:gradFill>
                <a:latin typeface="Segoe UI"/>
              </a:rPr>
              <a:t>Microsoft Learn: Microsoft.com/Learn</a:t>
            </a:r>
          </a:p>
        </p:txBody>
      </p:sp>
      <p:grpSp>
        <p:nvGrpSpPr>
          <p:cNvPr id="75" name="Group 74">
            <a:extLst>
              <a:ext uri="{FF2B5EF4-FFF2-40B4-BE49-F238E27FC236}">
                <a16:creationId xmlns:a16="http://schemas.microsoft.com/office/drawing/2014/main" id="{15241086-F9AD-4814-B933-A3BE5D2E12A8}"/>
              </a:ext>
            </a:extLst>
          </p:cNvPr>
          <p:cNvGrpSpPr/>
          <p:nvPr/>
        </p:nvGrpSpPr>
        <p:grpSpPr>
          <a:xfrm>
            <a:off x="2065974" y="2482382"/>
            <a:ext cx="1051891" cy="1110005"/>
            <a:chOff x="3269103" y="2490067"/>
            <a:chExt cx="1051891" cy="1110005"/>
          </a:xfrm>
        </p:grpSpPr>
        <p:sp>
          <p:nvSpPr>
            <p:cNvPr id="77" name="Oval 76">
              <a:extLst>
                <a:ext uri="{FF2B5EF4-FFF2-40B4-BE49-F238E27FC236}">
                  <a16:creationId xmlns:a16="http://schemas.microsoft.com/office/drawing/2014/main" id="{2D850C78-6DA6-4640-8387-6825B38750E8}"/>
                </a:ext>
              </a:extLst>
            </p:cNvPr>
            <p:cNvSpPr/>
            <p:nvPr/>
          </p:nvSpPr>
          <p:spPr bwMode="auto">
            <a:xfrm>
              <a:off x="3701487"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78" name="Straight Connector 77">
              <a:extLst>
                <a:ext uri="{FF2B5EF4-FFF2-40B4-BE49-F238E27FC236}">
                  <a16:creationId xmlns:a16="http://schemas.microsoft.com/office/drawing/2014/main" id="{20588C74-8C89-436A-AB79-FEE7F8DA5BDE}"/>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49987EE-8C33-4AA6-9D12-C65F07F52490}"/>
                </a:ext>
              </a:extLst>
            </p:cNvPr>
            <p:cNvSpPr txBox="1"/>
            <p:nvPr/>
          </p:nvSpPr>
          <p:spPr>
            <a:xfrm>
              <a:off x="3269103" y="2490067"/>
              <a:ext cx="1051891"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Configure</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infrastructure</a:t>
              </a:r>
            </a:p>
          </p:txBody>
        </p:sp>
      </p:grpSp>
      <p:grpSp>
        <p:nvGrpSpPr>
          <p:cNvPr id="80" name="Group 79">
            <a:extLst>
              <a:ext uri="{FF2B5EF4-FFF2-40B4-BE49-F238E27FC236}">
                <a16:creationId xmlns:a16="http://schemas.microsoft.com/office/drawing/2014/main" id="{D97B80ED-7692-4DD2-BB09-A35D6D93692D}"/>
              </a:ext>
            </a:extLst>
          </p:cNvPr>
          <p:cNvGrpSpPr/>
          <p:nvPr/>
        </p:nvGrpSpPr>
        <p:grpSpPr>
          <a:xfrm>
            <a:off x="2905869" y="2201118"/>
            <a:ext cx="960519" cy="1391269"/>
            <a:chOff x="3317354" y="2208803"/>
            <a:chExt cx="960519" cy="1391269"/>
          </a:xfrm>
        </p:grpSpPr>
        <p:sp>
          <p:nvSpPr>
            <p:cNvPr id="81" name="Oval 80">
              <a:extLst>
                <a:ext uri="{FF2B5EF4-FFF2-40B4-BE49-F238E27FC236}">
                  <a16:creationId xmlns:a16="http://schemas.microsoft.com/office/drawing/2014/main" id="{E54696D4-3EB3-48D8-A27A-B308B02D3A1B}"/>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82" name="Straight Connector 81">
              <a:extLst>
                <a:ext uri="{FF2B5EF4-FFF2-40B4-BE49-F238E27FC236}">
                  <a16:creationId xmlns:a16="http://schemas.microsoft.com/office/drawing/2014/main" id="{A00F495E-988B-413B-8F74-F8046561D44E}"/>
                </a:ext>
              </a:extLst>
            </p:cNvPr>
            <p:cNvCxnSpPr>
              <a:cxnSpLocks/>
              <a:stCxn id="83" idx="2"/>
              <a:endCxn id="81" idx="0"/>
            </p:cNvCxnSpPr>
            <p:nvPr/>
          </p:nvCxnSpPr>
          <p:spPr>
            <a:xfrm flipH="1">
              <a:off x="3795049" y="2698168"/>
              <a:ext cx="2565" cy="719024"/>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7E70F3C-DA23-4B54-B0DC-0E3F0E83DAD4}"/>
                </a:ext>
              </a:extLst>
            </p:cNvPr>
            <p:cNvSpPr txBox="1"/>
            <p:nvPr/>
          </p:nvSpPr>
          <p:spPr>
            <a:xfrm>
              <a:off x="3317354" y="2208803"/>
              <a:ext cx="960519"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Workloads </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and security</a:t>
              </a:r>
            </a:p>
          </p:txBody>
        </p:sp>
      </p:grpSp>
      <p:grpSp>
        <p:nvGrpSpPr>
          <p:cNvPr id="91" name="Group 90">
            <a:extLst>
              <a:ext uri="{FF2B5EF4-FFF2-40B4-BE49-F238E27FC236}">
                <a16:creationId xmlns:a16="http://schemas.microsoft.com/office/drawing/2014/main" id="{8BEFE5D2-DE9F-4314-B10C-21A2509B162C}"/>
              </a:ext>
            </a:extLst>
          </p:cNvPr>
          <p:cNvGrpSpPr/>
          <p:nvPr/>
        </p:nvGrpSpPr>
        <p:grpSpPr>
          <a:xfrm>
            <a:off x="4057997" y="2201442"/>
            <a:ext cx="639919" cy="1390945"/>
            <a:chOff x="3475091" y="2209127"/>
            <a:chExt cx="639919" cy="1390945"/>
          </a:xfrm>
        </p:grpSpPr>
        <p:cxnSp>
          <p:nvCxnSpPr>
            <p:cNvPr id="92" name="Straight Connector 91">
              <a:extLst>
                <a:ext uri="{FF2B5EF4-FFF2-40B4-BE49-F238E27FC236}">
                  <a16:creationId xmlns:a16="http://schemas.microsoft.com/office/drawing/2014/main" id="{DC5B19C7-A711-4D39-96E5-10A3E04CC723}"/>
                </a:ext>
              </a:extLst>
            </p:cNvPr>
            <p:cNvCxnSpPr>
              <a:cxnSpLocks/>
              <a:stCxn id="93" idx="2"/>
            </p:cNvCxnSpPr>
            <p:nvPr/>
          </p:nvCxnSpPr>
          <p:spPr>
            <a:xfrm flipH="1">
              <a:off x="3792927" y="2698492"/>
              <a:ext cx="2124" cy="76846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D6041E-0546-4314-B507-A1D8F74B8793}"/>
                </a:ext>
              </a:extLst>
            </p:cNvPr>
            <p:cNvSpPr txBox="1"/>
            <p:nvPr/>
          </p:nvSpPr>
          <p:spPr>
            <a:xfrm>
              <a:off x="3475091" y="2209127"/>
              <a:ext cx="639919"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Deploy</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apps</a:t>
              </a:r>
            </a:p>
          </p:txBody>
        </p:sp>
        <p:sp>
          <p:nvSpPr>
            <p:cNvPr id="94" name="Oval 93">
              <a:extLst>
                <a:ext uri="{FF2B5EF4-FFF2-40B4-BE49-F238E27FC236}">
                  <a16:creationId xmlns:a16="http://schemas.microsoft.com/office/drawing/2014/main" id="{66029FF5-1C6A-4728-B631-7AAD1B650EE7}"/>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grpSp>
      <p:grpSp>
        <p:nvGrpSpPr>
          <p:cNvPr id="95" name="Group 94">
            <a:extLst>
              <a:ext uri="{FF2B5EF4-FFF2-40B4-BE49-F238E27FC236}">
                <a16:creationId xmlns:a16="http://schemas.microsoft.com/office/drawing/2014/main" id="{1A1EC4C9-364B-4490-B10F-B11B654FF36A}"/>
              </a:ext>
            </a:extLst>
          </p:cNvPr>
          <p:cNvGrpSpPr/>
          <p:nvPr/>
        </p:nvGrpSpPr>
        <p:grpSpPr>
          <a:xfrm>
            <a:off x="5066109" y="2483008"/>
            <a:ext cx="612668" cy="1109379"/>
            <a:chOff x="3488717" y="2490693"/>
            <a:chExt cx="612668" cy="1109379"/>
          </a:xfrm>
        </p:grpSpPr>
        <p:sp>
          <p:nvSpPr>
            <p:cNvPr id="96" name="Oval 95">
              <a:extLst>
                <a:ext uri="{FF2B5EF4-FFF2-40B4-BE49-F238E27FC236}">
                  <a16:creationId xmlns:a16="http://schemas.microsoft.com/office/drawing/2014/main" id="{F49FFF30-7E10-408C-982E-AC721654E8DA}"/>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97" name="Straight Connector 96">
              <a:extLst>
                <a:ext uri="{FF2B5EF4-FFF2-40B4-BE49-F238E27FC236}">
                  <a16:creationId xmlns:a16="http://schemas.microsoft.com/office/drawing/2014/main" id="{07CA6463-4E86-4306-8A9C-A685E1C71D38}"/>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F1FCBE7A-E983-4B97-B3AF-BC5C0FE118FA}"/>
                </a:ext>
              </a:extLst>
            </p:cNvPr>
            <p:cNvSpPr txBox="1"/>
            <p:nvPr/>
          </p:nvSpPr>
          <p:spPr>
            <a:xfrm>
              <a:off x="3488717" y="2490693"/>
              <a:ext cx="612668"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Secure</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data</a:t>
              </a:r>
            </a:p>
          </p:txBody>
        </p:sp>
      </p:grpSp>
      <p:grpSp>
        <p:nvGrpSpPr>
          <p:cNvPr id="99" name="Group 98">
            <a:extLst>
              <a:ext uri="{FF2B5EF4-FFF2-40B4-BE49-F238E27FC236}">
                <a16:creationId xmlns:a16="http://schemas.microsoft.com/office/drawing/2014/main" id="{127F571D-7CF2-49A3-B310-C6A0083BF21B}"/>
              </a:ext>
            </a:extLst>
          </p:cNvPr>
          <p:cNvGrpSpPr/>
          <p:nvPr/>
        </p:nvGrpSpPr>
        <p:grpSpPr>
          <a:xfrm>
            <a:off x="5905327" y="2201118"/>
            <a:ext cx="1010212" cy="1392412"/>
            <a:chOff x="3289944" y="2207660"/>
            <a:chExt cx="1010212" cy="1392412"/>
          </a:xfrm>
        </p:grpSpPr>
        <p:cxnSp>
          <p:nvCxnSpPr>
            <p:cNvPr id="100" name="Straight Connector 99">
              <a:extLst>
                <a:ext uri="{FF2B5EF4-FFF2-40B4-BE49-F238E27FC236}">
                  <a16:creationId xmlns:a16="http://schemas.microsoft.com/office/drawing/2014/main" id="{A69B7EA9-C7BA-4026-B764-6C3E12F1D412}"/>
                </a:ext>
              </a:extLst>
            </p:cNvPr>
            <p:cNvCxnSpPr>
              <a:cxnSpLocks/>
              <a:stCxn id="101" idx="2"/>
            </p:cNvCxnSpPr>
            <p:nvPr/>
          </p:nvCxnSpPr>
          <p:spPr>
            <a:xfrm flipH="1">
              <a:off x="3792927" y="2849374"/>
              <a:ext cx="2123" cy="61757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5F89B30-2C31-45E0-8B37-26170D335A51}"/>
                </a:ext>
              </a:extLst>
            </p:cNvPr>
            <p:cNvSpPr txBox="1"/>
            <p:nvPr/>
          </p:nvSpPr>
          <p:spPr>
            <a:xfrm>
              <a:off x="3289944" y="2207660"/>
              <a:ext cx="1010212" cy="641714"/>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Developing</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for the cloud</a:t>
              </a:r>
            </a:p>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&amp; Storage</a:t>
              </a:r>
            </a:p>
          </p:txBody>
        </p:sp>
        <p:sp>
          <p:nvSpPr>
            <p:cNvPr id="102" name="Oval 101">
              <a:extLst>
                <a:ext uri="{FF2B5EF4-FFF2-40B4-BE49-F238E27FC236}">
                  <a16:creationId xmlns:a16="http://schemas.microsoft.com/office/drawing/2014/main" id="{CAF5C9A1-948A-4DE3-8DA7-AE4773AB62DF}"/>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grpSp>
      <p:grpSp>
        <p:nvGrpSpPr>
          <p:cNvPr id="103" name="Group 102">
            <a:extLst>
              <a:ext uri="{FF2B5EF4-FFF2-40B4-BE49-F238E27FC236}">
                <a16:creationId xmlns:a16="http://schemas.microsoft.com/office/drawing/2014/main" id="{699918BB-C3E1-4D1E-82B9-EA71275A5811}"/>
              </a:ext>
            </a:extLst>
          </p:cNvPr>
          <p:cNvGrpSpPr/>
          <p:nvPr/>
        </p:nvGrpSpPr>
        <p:grpSpPr>
          <a:xfrm>
            <a:off x="3121893" y="4478117"/>
            <a:ext cx="960519" cy="1106875"/>
            <a:chOff x="2788507" y="3845604"/>
            <a:chExt cx="960519" cy="1106875"/>
          </a:xfrm>
        </p:grpSpPr>
        <p:grpSp>
          <p:nvGrpSpPr>
            <p:cNvPr id="104" name="Group 103">
              <a:extLst>
                <a:ext uri="{FF2B5EF4-FFF2-40B4-BE49-F238E27FC236}">
                  <a16:creationId xmlns:a16="http://schemas.microsoft.com/office/drawing/2014/main" id="{94DEFB54-8D7E-412F-837E-CEDF54EBC087}"/>
                </a:ext>
              </a:extLst>
            </p:cNvPr>
            <p:cNvGrpSpPr/>
            <p:nvPr/>
          </p:nvGrpSpPr>
          <p:grpSpPr>
            <a:xfrm flipV="1">
              <a:off x="3199149" y="3845604"/>
              <a:ext cx="182880" cy="674256"/>
              <a:chOff x="3175206" y="5139461"/>
              <a:chExt cx="182880" cy="674256"/>
            </a:xfrm>
          </p:grpSpPr>
          <p:sp>
            <p:nvSpPr>
              <p:cNvPr id="106" name="Oval 105">
                <a:extLst>
                  <a:ext uri="{FF2B5EF4-FFF2-40B4-BE49-F238E27FC236}">
                    <a16:creationId xmlns:a16="http://schemas.microsoft.com/office/drawing/2014/main" id="{1200444F-996F-4498-968C-3C4C67949711}"/>
                  </a:ext>
                </a:extLst>
              </p:cNvPr>
              <p:cNvSpPr/>
              <p:nvPr/>
            </p:nvSpPr>
            <p:spPr bwMode="auto">
              <a:xfrm>
                <a:off x="3175206" y="5630837"/>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07" name="Straight Connector 106">
                <a:extLst>
                  <a:ext uri="{FF2B5EF4-FFF2-40B4-BE49-F238E27FC236}">
                    <a16:creationId xmlns:a16="http://schemas.microsoft.com/office/drawing/2014/main" id="{8FE8E837-A853-412A-90A7-D9524E4C6306}"/>
                  </a:ext>
                </a:extLst>
              </p:cNvPr>
              <p:cNvCxnSpPr>
                <a:cxnSpLocks/>
              </p:cNvCxnSpPr>
              <p:nvPr/>
            </p:nvCxnSpPr>
            <p:spPr>
              <a:xfrm flipH="1">
                <a:off x="3266646" y="5139461"/>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5" name="TextBox 104">
              <a:extLst>
                <a:ext uri="{FF2B5EF4-FFF2-40B4-BE49-F238E27FC236}">
                  <a16:creationId xmlns:a16="http://schemas.microsoft.com/office/drawing/2014/main" id="{55B935B9-9AF3-4A6F-8E83-10A833B047E8}"/>
                </a:ext>
              </a:extLst>
            </p:cNvPr>
            <p:cNvSpPr txBox="1"/>
            <p:nvPr/>
          </p:nvSpPr>
          <p:spPr>
            <a:xfrm>
              <a:off x="2788507" y="4463114"/>
              <a:ext cx="960519"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Identity </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and security</a:t>
              </a:r>
            </a:p>
          </p:txBody>
        </p:sp>
      </p:grpSp>
      <p:grpSp>
        <p:nvGrpSpPr>
          <p:cNvPr id="108" name="Group 107">
            <a:extLst>
              <a:ext uri="{FF2B5EF4-FFF2-40B4-BE49-F238E27FC236}">
                <a16:creationId xmlns:a16="http://schemas.microsoft.com/office/drawing/2014/main" id="{13096D53-7F20-4936-A0AD-E59C3B3AC88D}"/>
              </a:ext>
            </a:extLst>
          </p:cNvPr>
          <p:cNvGrpSpPr/>
          <p:nvPr/>
        </p:nvGrpSpPr>
        <p:grpSpPr>
          <a:xfrm>
            <a:off x="3981776" y="4478117"/>
            <a:ext cx="1300357" cy="1107377"/>
            <a:chOff x="3778178" y="4210463"/>
            <a:chExt cx="1300357" cy="1107377"/>
          </a:xfrm>
        </p:grpSpPr>
        <p:grpSp>
          <p:nvGrpSpPr>
            <p:cNvPr id="109" name="Group 108">
              <a:extLst>
                <a:ext uri="{FF2B5EF4-FFF2-40B4-BE49-F238E27FC236}">
                  <a16:creationId xmlns:a16="http://schemas.microsoft.com/office/drawing/2014/main" id="{8F754312-360B-4396-AE85-8896BAFB6862}"/>
                </a:ext>
              </a:extLst>
            </p:cNvPr>
            <p:cNvGrpSpPr/>
            <p:nvPr/>
          </p:nvGrpSpPr>
          <p:grpSpPr>
            <a:xfrm flipV="1">
              <a:off x="4336915" y="4210463"/>
              <a:ext cx="182880" cy="674256"/>
              <a:chOff x="4336915" y="4833689"/>
              <a:chExt cx="182880" cy="674256"/>
            </a:xfrm>
          </p:grpSpPr>
          <p:sp>
            <p:nvSpPr>
              <p:cNvPr id="111" name="Oval 110">
                <a:extLst>
                  <a:ext uri="{FF2B5EF4-FFF2-40B4-BE49-F238E27FC236}">
                    <a16:creationId xmlns:a16="http://schemas.microsoft.com/office/drawing/2014/main" id="{DEEAB950-F08D-437E-B480-39DE33B99557}"/>
                  </a:ext>
                </a:extLst>
              </p:cNvPr>
              <p:cNvSpPr/>
              <p:nvPr/>
            </p:nvSpPr>
            <p:spPr bwMode="auto">
              <a:xfrm>
                <a:off x="4336915" y="5325065"/>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12" name="Straight Connector 111">
                <a:extLst>
                  <a:ext uri="{FF2B5EF4-FFF2-40B4-BE49-F238E27FC236}">
                    <a16:creationId xmlns:a16="http://schemas.microsoft.com/office/drawing/2014/main" id="{C299B134-61AE-42DB-BA7E-5E5686A1C83B}"/>
                  </a:ext>
                </a:extLst>
              </p:cNvPr>
              <p:cNvCxnSpPr>
                <a:cxnSpLocks/>
              </p:cNvCxnSpPr>
              <p:nvPr/>
            </p:nvCxnSpPr>
            <p:spPr>
              <a:xfrm flipH="1">
                <a:off x="4426233" y="4833689"/>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0" name="TextBox 109">
              <a:extLst>
                <a:ext uri="{FF2B5EF4-FFF2-40B4-BE49-F238E27FC236}">
                  <a16:creationId xmlns:a16="http://schemas.microsoft.com/office/drawing/2014/main" id="{08DDD313-7601-4E43-9D3A-EFAC7C915BF2}"/>
                </a:ext>
              </a:extLst>
            </p:cNvPr>
            <p:cNvSpPr txBox="1"/>
            <p:nvPr/>
          </p:nvSpPr>
          <p:spPr>
            <a:xfrm>
              <a:off x="3778178" y="4828475"/>
              <a:ext cx="1300357"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Data </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platform solution</a:t>
              </a:r>
            </a:p>
          </p:txBody>
        </p:sp>
      </p:grpSp>
      <p:grpSp>
        <p:nvGrpSpPr>
          <p:cNvPr id="113" name="Group 112">
            <a:extLst>
              <a:ext uri="{FF2B5EF4-FFF2-40B4-BE49-F238E27FC236}">
                <a16:creationId xmlns:a16="http://schemas.microsoft.com/office/drawing/2014/main" id="{CB075AD3-B7C1-4F72-A848-8605118ABBAE}"/>
              </a:ext>
            </a:extLst>
          </p:cNvPr>
          <p:cNvGrpSpPr/>
          <p:nvPr/>
        </p:nvGrpSpPr>
        <p:grpSpPr>
          <a:xfrm>
            <a:off x="5034785" y="4478117"/>
            <a:ext cx="1039436" cy="1412076"/>
            <a:chOff x="5114894" y="4210463"/>
            <a:chExt cx="1039436" cy="1412076"/>
          </a:xfrm>
        </p:grpSpPr>
        <p:grpSp>
          <p:nvGrpSpPr>
            <p:cNvPr id="114" name="Group 113">
              <a:extLst>
                <a:ext uri="{FF2B5EF4-FFF2-40B4-BE49-F238E27FC236}">
                  <a16:creationId xmlns:a16="http://schemas.microsoft.com/office/drawing/2014/main" id="{BF2F85C3-428C-4418-8E53-EB57AD1156F8}"/>
                </a:ext>
              </a:extLst>
            </p:cNvPr>
            <p:cNvGrpSpPr/>
            <p:nvPr/>
          </p:nvGrpSpPr>
          <p:grpSpPr>
            <a:xfrm flipV="1">
              <a:off x="5612720" y="4210463"/>
              <a:ext cx="182880" cy="674256"/>
              <a:chOff x="5612720" y="4833689"/>
              <a:chExt cx="182880" cy="674256"/>
            </a:xfrm>
          </p:grpSpPr>
          <p:sp>
            <p:nvSpPr>
              <p:cNvPr id="116" name="Oval 115">
                <a:extLst>
                  <a:ext uri="{FF2B5EF4-FFF2-40B4-BE49-F238E27FC236}">
                    <a16:creationId xmlns:a16="http://schemas.microsoft.com/office/drawing/2014/main" id="{5CF7B8E3-93A8-46E5-AE69-554387AE541D}"/>
                  </a:ext>
                </a:extLst>
              </p:cNvPr>
              <p:cNvSpPr/>
              <p:nvPr/>
            </p:nvSpPr>
            <p:spPr bwMode="auto">
              <a:xfrm>
                <a:off x="5612720" y="5325065"/>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17" name="Straight Connector 116">
                <a:extLst>
                  <a:ext uri="{FF2B5EF4-FFF2-40B4-BE49-F238E27FC236}">
                    <a16:creationId xmlns:a16="http://schemas.microsoft.com/office/drawing/2014/main" id="{96137A0C-D8DF-41E1-9BD0-E049795B8D5A}"/>
                  </a:ext>
                </a:extLst>
              </p:cNvPr>
              <p:cNvCxnSpPr>
                <a:cxnSpLocks/>
              </p:cNvCxnSpPr>
              <p:nvPr/>
            </p:nvCxnSpPr>
            <p:spPr>
              <a:xfrm flipH="1">
                <a:off x="5702038" y="4833689"/>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CC2705B7-D332-4A38-B888-14F9B5CF158D}"/>
                </a:ext>
              </a:extLst>
            </p:cNvPr>
            <p:cNvSpPr txBox="1"/>
            <p:nvPr/>
          </p:nvSpPr>
          <p:spPr>
            <a:xfrm>
              <a:off x="5114894" y="4828475"/>
              <a:ext cx="1039436" cy="794064"/>
            </a:xfrm>
            <a:prstGeom prst="rect">
              <a:avLst/>
            </a:prstGeom>
            <a:noFill/>
          </p:spPr>
          <p:txBody>
            <a:bodyPr wrap="squar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Deployment, migration, </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and integration</a:t>
              </a:r>
            </a:p>
          </p:txBody>
        </p:sp>
      </p:grpSp>
      <p:grpSp>
        <p:nvGrpSpPr>
          <p:cNvPr id="118" name="Group 117">
            <a:extLst>
              <a:ext uri="{FF2B5EF4-FFF2-40B4-BE49-F238E27FC236}">
                <a16:creationId xmlns:a16="http://schemas.microsoft.com/office/drawing/2014/main" id="{B4A583F4-8C87-4F80-B77E-BD880FF123EA}"/>
              </a:ext>
            </a:extLst>
          </p:cNvPr>
          <p:cNvGrpSpPr/>
          <p:nvPr/>
        </p:nvGrpSpPr>
        <p:grpSpPr>
          <a:xfrm>
            <a:off x="5953625" y="4478117"/>
            <a:ext cx="1056700" cy="1107377"/>
            <a:chOff x="6224998" y="4210463"/>
            <a:chExt cx="1056700" cy="1107377"/>
          </a:xfrm>
        </p:grpSpPr>
        <p:grpSp>
          <p:nvGrpSpPr>
            <p:cNvPr id="119" name="Group 118">
              <a:extLst>
                <a:ext uri="{FF2B5EF4-FFF2-40B4-BE49-F238E27FC236}">
                  <a16:creationId xmlns:a16="http://schemas.microsoft.com/office/drawing/2014/main" id="{C9AF0991-04ED-4EB1-A9D8-64AC9505181B}"/>
                </a:ext>
              </a:extLst>
            </p:cNvPr>
            <p:cNvGrpSpPr/>
            <p:nvPr/>
          </p:nvGrpSpPr>
          <p:grpSpPr>
            <a:xfrm flipV="1">
              <a:off x="6661907" y="4210463"/>
              <a:ext cx="182880" cy="674256"/>
              <a:chOff x="6661907" y="4833689"/>
              <a:chExt cx="182880" cy="674256"/>
            </a:xfrm>
          </p:grpSpPr>
          <p:sp>
            <p:nvSpPr>
              <p:cNvPr id="121" name="Oval 120">
                <a:extLst>
                  <a:ext uri="{FF2B5EF4-FFF2-40B4-BE49-F238E27FC236}">
                    <a16:creationId xmlns:a16="http://schemas.microsoft.com/office/drawing/2014/main" id="{C9F3DCFB-8A51-4A7C-897F-27765F95D859}"/>
                  </a:ext>
                </a:extLst>
              </p:cNvPr>
              <p:cNvSpPr/>
              <p:nvPr/>
            </p:nvSpPr>
            <p:spPr bwMode="auto">
              <a:xfrm>
                <a:off x="6661907" y="5325065"/>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22" name="Straight Connector 121">
                <a:extLst>
                  <a:ext uri="{FF2B5EF4-FFF2-40B4-BE49-F238E27FC236}">
                    <a16:creationId xmlns:a16="http://schemas.microsoft.com/office/drawing/2014/main" id="{9E35D908-A8E9-4435-85AF-876F41E59FB4}"/>
                  </a:ext>
                </a:extLst>
              </p:cNvPr>
              <p:cNvCxnSpPr>
                <a:cxnSpLocks/>
              </p:cNvCxnSpPr>
              <p:nvPr/>
            </p:nvCxnSpPr>
            <p:spPr>
              <a:xfrm flipH="1">
                <a:off x="6751225" y="4833689"/>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40A1D9E7-44E4-47D4-9DD5-4C5B85A1EC5E}"/>
                </a:ext>
              </a:extLst>
            </p:cNvPr>
            <p:cNvSpPr txBox="1"/>
            <p:nvPr/>
          </p:nvSpPr>
          <p:spPr>
            <a:xfrm>
              <a:off x="6224998" y="4828475"/>
              <a:ext cx="1056700"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Infrastructure</a:t>
              </a:r>
              <a:b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strategy </a:t>
              </a:r>
            </a:p>
          </p:txBody>
        </p:sp>
      </p:grpSp>
      <p:grpSp>
        <p:nvGrpSpPr>
          <p:cNvPr id="123" name="Group 122">
            <a:extLst>
              <a:ext uri="{FF2B5EF4-FFF2-40B4-BE49-F238E27FC236}">
                <a16:creationId xmlns:a16="http://schemas.microsoft.com/office/drawing/2014/main" id="{AA73F835-6282-401E-BF08-2EEDA2259603}"/>
              </a:ext>
            </a:extLst>
          </p:cNvPr>
          <p:cNvGrpSpPr/>
          <p:nvPr/>
        </p:nvGrpSpPr>
        <p:grpSpPr>
          <a:xfrm>
            <a:off x="2056877" y="4478619"/>
            <a:ext cx="1074333" cy="1106875"/>
            <a:chOff x="2731603" y="3845604"/>
            <a:chExt cx="1074333" cy="1106875"/>
          </a:xfrm>
        </p:grpSpPr>
        <p:grpSp>
          <p:nvGrpSpPr>
            <p:cNvPr id="124" name="Group 123">
              <a:extLst>
                <a:ext uri="{FF2B5EF4-FFF2-40B4-BE49-F238E27FC236}">
                  <a16:creationId xmlns:a16="http://schemas.microsoft.com/office/drawing/2014/main" id="{01840EFF-1C02-47D7-A09A-ECCEB582553F}"/>
                </a:ext>
              </a:extLst>
            </p:cNvPr>
            <p:cNvGrpSpPr/>
            <p:nvPr/>
          </p:nvGrpSpPr>
          <p:grpSpPr>
            <a:xfrm flipV="1">
              <a:off x="3199149" y="3845604"/>
              <a:ext cx="182880" cy="674256"/>
              <a:chOff x="3175206" y="5139461"/>
              <a:chExt cx="182880" cy="674256"/>
            </a:xfrm>
          </p:grpSpPr>
          <p:sp>
            <p:nvSpPr>
              <p:cNvPr id="126" name="Oval 125">
                <a:extLst>
                  <a:ext uri="{FF2B5EF4-FFF2-40B4-BE49-F238E27FC236}">
                    <a16:creationId xmlns:a16="http://schemas.microsoft.com/office/drawing/2014/main" id="{46CE8257-BE99-46B1-9153-01E49B396263}"/>
                  </a:ext>
                </a:extLst>
              </p:cNvPr>
              <p:cNvSpPr/>
              <p:nvPr/>
            </p:nvSpPr>
            <p:spPr bwMode="auto">
              <a:xfrm>
                <a:off x="3175206" y="5630837"/>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sp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27" name="Straight Connector 126">
                <a:extLst>
                  <a:ext uri="{FF2B5EF4-FFF2-40B4-BE49-F238E27FC236}">
                    <a16:creationId xmlns:a16="http://schemas.microsoft.com/office/drawing/2014/main" id="{D1AC276D-2567-4DF6-ADC1-DD472A864A80}"/>
                  </a:ext>
                </a:extLst>
              </p:cNvPr>
              <p:cNvCxnSpPr>
                <a:cxnSpLocks/>
              </p:cNvCxnSpPr>
              <p:nvPr/>
            </p:nvCxnSpPr>
            <p:spPr>
              <a:xfrm flipH="1">
                <a:off x="3266646" y="5139461"/>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D91F60A5-DFDF-4490-AE98-7080C71AC24C}"/>
                </a:ext>
              </a:extLst>
            </p:cNvPr>
            <p:cNvSpPr txBox="1"/>
            <p:nvPr/>
          </p:nvSpPr>
          <p:spPr>
            <a:xfrm>
              <a:off x="2731603" y="4463114"/>
              <a:ext cx="1074333" cy="489365"/>
            </a:xfrm>
            <a:prstGeom prst="rect">
              <a:avLst/>
            </a:prstGeom>
            <a:noFill/>
          </p:spPr>
          <p:txBody>
            <a:bodyPr wrap="none" lIns="91440" tIns="91440" rIns="91440" bIns="91440" rtlCol="0">
              <a:spAutoFit/>
            </a:bodyPr>
            <a:lstStyle/>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Workload </a:t>
              </a:r>
            </a:p>
            <a:p>
              <a:pPr algn="ctr" defTabSz="932742">
                <a:lnSpc>
                  <a:spcPct val="90000"/>
                </a:lnSpc>
                <a:spcBef>
                  <a:spcPct val="0"/>
                </a:spcBef>
              </a:pPr>
              <a:r>
                <a:rPr lang="en-US" sz="1100" b="1" dirty="0">
                  <a:ln w="3175">
                    <a:noFill/>
                  </a:ln>
                  <a:gradFill>
                    <a:gsLst>
                      <a:gs pos="1250">
                        <a:schemeClr val="tx1"/>
                      </a:gs>
                      <a:gs pos="100000">
                        <a:schemeClr val="tx1"/>
                      </a:gs>
                    </a:gsLst>
                    <a:lin ang="5400000" scaled="0"/>
                  </a:gradFill>
                  <a:latin typeface="+mj-lt"/>
                  <a:cs typeface="Segoe UI" panose="020B0502040204020203" pitchFamily="34" charset="0"/>
                </a:rPr>
                <a:t>Requirements</a:t>
              </a:r>
            </a:p>
          </p:txBody>
        </p:sp>
      </p:grpSp>
    </p:spTree>
    <p:extLst>
      <p:ext uri="{BB962C8B-B14F-4D97-AF65-F5344CB8AC3E}">
        <p14:creationId xmlns:p14="http://schemas.microsoft.com/office/powerpoint/2010/main" val="129213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22" presetClass="entr" presetSubtype="1" fill="hold" nodeType="withEffect">
                                  <p:stCondLst>
                                    <p:cond delay="400"/>
                                  </p:stCondLst>
                                  <p:childTnLst>
                                    <p:set>
                                      <p:cBhvr>
                                        <p:cTn id="9" dur="1" fill="hold">
                                          <p:stCondLst>
                                            <p:cond delay="0"/>
                                          </p:stCondLst>
                                        </p:cTn>
                                        <p:tgtEl>
                                          <p:spTgt spid="51"/>
                                        </p:tgtEl>
                                        <p:attrNameLst>
                                          <p:attrName>style.visibility</p:attrName>
                                        </p:attrNameLst>
                                      </p:cBhvr>
                                      <p:to>
                                        <p:strVal val="visible"/>
                                      </p:to>
                                    </p:set>
                                    <p:animEffect transition="in" filter="wipe(up)">
                                      <p:cBhvr>
                                        <p:cTn id="10" dur="500"/>
                                        <p:tgtEl>
                                          <p:spTgt spid="51"/>
                                        </p:tgtEl>
                                      </p:cBhvr>
                                    </p:animEffect>
                                  </p:childTnLst>
                                </p:cTn>
                              </p:par>
                              <p:par>
                                <p:cTn id="11" presetID="22" presetClass="entr" presetSubtype="4" fill="hold" nodeType="withEffect">
                                  <p:stCondLst>
                                    <p:cond delay="40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nodeType="withEffect">
                                  <p:stCondLst>
                                    <p:cond delay="4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22" presetClass="entr" presetSubtype="4"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down)">
                                      <p:cBhvr>
                                        <p:cTn id="22" dur="500"/>
                                        <p:tgtEl>
                                          <p:spTgt spid="75"/>
                                        </p:tgtEl>
                                      </p:cBhvr>
                                    </p:animEffect>
                                  </p:childTnLst>
                                </p:cTn>
                              </p:par>
                              <p:par>
                                <p:cTn id="23" presetID="22" presetClass="entr" presetSubtype="4" fill="hold" nodeType="withEffect">
                                  <p:stCondLst>
                                    <p:cond delay="10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par>
                                <p:cTn id="26" presetID="22" presetClass="entr" presetSubtype="4" fill="hold" nodeType="withEffect">
                                  <p:stCondLst>
                                    <p:cond delay="300"/>
                                  </p:stCondLst>
                                  <p:childTnLst>
                                    <p:set>
                                      <p:cBhvr>
                                        <p:cTn id="27" dur="1" fill="hold">
                                          <p:stCondLst>
                                            <p:cond delay="0"/>
                                          </p:stCondLst>
                                        </p:cTn>
                                        <p:tgtEl>
                                          <p:spTgt spid="91"/>
                                        </p:tgtEl>
                                        <p:attrNameLst>
                                          <p:attrName>style.visibility</p:attrName>
                                        </p:attrNameLst>
                                      </p:cBhvr>
                                      <p:to>
                                        <p:strVal val="visible"/>
                                      </p:to>
                                    </p:set>
                                    <p:animEffect transition="in" filter="wipe(down)">
                                      <p:cBhvr>
                                        <p:cTn id="28" dur="500"/>
                                        <p:tgtEl>
                                          <p:spTgt spid="91"/>
                                        </p:tgtEl>
                                      </p:cBhvr>
                                    </p:animEffect>
                                  </p:childTnLst>
                                </p:cTn>
                              </p:par>
                              <p:par>
                                <p:cTn id="29" presetID="22" presetClass="entr" presetSubtype="4" fill="hold" nodeType="withEffect">
                                  <p:stCondLst>
                                    <p:cond delay="300"/>
                                  </p:stCondLst>
                                  <p:childTnLst>
                                    <p:set>
                                      <p:cBhvr>
                                        <p:cTn id="30" dur="1" fill="hold">
                                          <p:stCondLst>
                                            <p:cond delay="0"/>
                                          </p:stCondLst>
                                        </p:cTn>
                                        <p:tgtEl>
                                          <p:spTgt spid="95"/>
                                        </p:tgtEl>
                                        <p:attrNameLst>
                                          <p:attrName>style.visibility</p:attrName>
                                        </p:attrNameLst>
                                      </p:cBhvr>
                                      <p:to>
                                        <p:strVal val="visible"/>
                                      </p:to>
                                    </p:set>
                                    <p:animEffect transition="in" filter="wipe(down)">
                                      <p:cBhvr>
                                        <p:cTn id="31" dur="500"/>
                                        <p:tgtEl>
                                          <p:spTgt spid="95"/>
                                        </p:tgtEl>
                                      </p:cBhvr>
                                    </p:animEffect>
                                  </p:childTnLst>
                                </p:cTn>
                              </p:par>
                              <p:par>
                                <p:cTn id="32" presetID="22" presetClass="entr" presetSubtype="4" fill="hold" nodeType="withEffect">
                                  <p:stCondLst>
                                    <p:cond delay="300"/>
                                  </p:stCondLst>
                                  <p:childTnLst>
                                    <p:set>
                                      <p:cBhvr>
                                        <p:cTn id="33" dur="1" fill="hold">
                                          <p:stCondLst>
                                            <p:cond delay="0"/>
                                          </p:stCondLst>
                                        </p:cTn>
                                        <p:tgtEl>
                                          <p:spTgt spid="99"/>
                                        </p:tgtEl>
                                        <p:attrNameLst>
                                          <p:attrName>style.visibility</p:attrName>
                                        </p:attrNameLst>
                                      </p:cBhvr>
                                      <p:to>
                                        <p:strVal val="visible"/>
                                      </p:to>
                                    </p:set>
                                    <p:animEffect transition="in" filter="wipe(down)">
                                      <p:cBhvr>
                                        <p:cTn id="34" dur="500"/>
                                        <p:tgtEl>
                                          <p:spTgt spid="99"/>
                                        </p:tgtEl>
                                      </p:cBhvr>
                                    </p:animEffect>
                                  </p:childTnLst>
                                </p:cTn>
                              </p:par>
                              <p:par>
                                <p:cTn id="35" presetID="22" presetClass="entr" presetSubtype="1"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wipe(up)">
                                      <p:cBhvr>
                                        <p:cTn id="37" dur="500"/>
                                        <p:tgtEl>
                                          <p:spTgt spid="103"/>
                                        </p:tgtEl>
                                      </p:cBhvr>
                                    </p:animEffect>
                                  </p:childTnLst>
                                </p:cTn>
                              </p:par>
                              <p:par>
                                <p:cTn id="38" presetID="22" presetClass="entr" presetSubtype="1" fill="hold" nodeType="withEffect">
                                  <p:stCondLst>
                                    <p:cond delay="100"/>
                                  </p:stCondLst>
                                  <p:childTnLst>
                                    <p:set>
                                      <p:cBhvr>
                                        <p:cTn id="39" dur="1" fill="hold">
                                          <p:stCondLst>
                                            <p:cond delay="0"/>
                                          </p:stCondLst>
                                        </p:cTn>
                                        <p:tgtEl>
                                          <p:spTgt spid="108"/>
                                        </p:tgtEl>
                                        <p:attrNameLst>
                                          <p:attrName>style.visibility</p:attrName>
                                        </p:attrNameLst>
                                      </p:cBhvr>
                                      <p:to>
                                        <p:strVal val="visible"/>
                                      </p:to>
                                    </p:set>
                                    <p:animEffect transition="in" filter="wipe(up)">
                                      <p:cBhvr>
                                        <p:cTn id="40" dur="500"/>
                                        <p:tgtEl>
                                          <p:spTgt spid="108"/>
                                        </p:tgtEl>
                                      </p:cBhvr>
                                    </p:animEffect>
                                  </p:childTnLst>
                                </p:cTn>
                              </p:par>
                              <p:par>
                                <p:cTn id="41" presetID="22" presetClass="entr" presetSubtype="1" fill="hold" nodeType="withEffect">
                                  <p:stCondLst>
                                    <p:cond delay="200"/>
                                  </p:stCondLst>
                                  <p:childTnLst>
                                    <p:set>
                                      <p:cBhvr>
                                        <p:cTn id="42" dur="1" fill="hold">
                                          <p:stCondLst>
                                            <p:cond delay="0"/>
                                          </p:stCondLst>
                                        </p:cTn>
                                        <p:tgtEl>
                                          <p:spTgt spid="113"/>
                                        </p:tgtEl>
                                        <p:attrNameLst>
                                          <p:attrName>style.visibility</p:attrName>
                                        </p:attrNameLst>
                                      </p:cBhvr>
                                      <p:to>
                                        <p:strVal val="visible"/>
                                      </p:to>
                                    </p:set>
                                    <p:animEffect transition="in" filter="wipe(up)">
                                      <p:cBhvr>
                                        <p:cTn id="43" dur="500"/>
                                        <p:tgtEl>
                                          <p:spTgt spid="113"/>
                                        </p:tgtEl>
                                      </p:cBhvr>
                                    </p:animEffect>
                                  </p:childTnLst>
                                </p:cTn>
                              </p:par>
                              <p:par>
                                <p:cTn id="44" presetID="22" presetClass="entr" presetSubtype="1" fill="hold" nodeType="withEffect">
                                  <p:stCondLst>
                                    <p:cond delay="300"/>
                                  </p:stCondLst>
                                  <p:childTnLst>
                                    <p:set>
                                      <p:cBhvr>
                                        <p:cTn id="45" dur="1" fill="hold">
                                          <p:stCondLst>
                                            <p:cond delay="0"/>
                                          </p:stCondLst>
                                        </p:cTn>
                                        <p:tgtEl>
                                          <p:spTgt spid="118"/>
                                        </p:tgtEl>
                                        <p:attrNameLst>
                                          <p:attrName>style.visibility</p:attrName>
                                        </p:attrNameLst>
                                      </p:cBhvr>
                                      <p:to>
                                        <p:strVal val="visible"/>
                                      </p:to>
                                    </p:set>
                                    <p:animEffect transition="in" filter="wipe(up)">
                                      <p:cBhvr>
                                        <p:cTn id="46" dur="500"/>
                                        <p:tgtEl>
                                          <p:spTgt spid="118"/>
                                        </p:tgtEl>
                                      </p:cBhvr>
                                    </p:animEffect>
                                  </p:childTnLst>
                                </p:cTn>
                              </p:par>
                              <p:par>
                                <p:cTn id="47" presetID="22" presetClass="entr" presetSubtype="1" fill="hold"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wipe(up)">
                                      <p:cBhvr>
                                        <p:cTn id="4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prepare and take the Exam</a:t>
            </a:r>
          </a:p>
        </p:txBody>
      </p:sp>
      <p:sp>
        <p:nvSpPr>
          <p:cNvPr id="6" name="Text Placeholder 5"/>
          <p:cNvSpPr>
            <a:spLocks noGrp="1"/>
          </p:cNvSpPr>
          <p:nvPr>
            <p:ph type="body" sz="quarter" idx="10"/>
          </p:nvPr>
        </p:nvSpPr>
        <p:spPr>
          <a:xfrm>
            <a:off x="274638" y="1212850"/>
            <a:ext cx="11887200" cy="5139869"/>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a:t>
            </a:r>
          </a:p>
          <a:p>
            <a:pPr lvl="1"/>
            <a:r>
              <a:rPr lang="en-US" dirty="0"/>
              <a:t>Get a </a:t>
            </a:r>
            <a:r>
              <a:rPr lang="en-US" dirty="0">
                <a:hlinkClick r:id="rId4"/>
              </a:rPr>
              <a:t>Free trial account</a:t>
            </a:r>
            <a:r>
              <a:rPr lang="en-US" dirty="0"/>
              <a:t>.</a:t>
            </a:r>
          </a:p>
          <a:p>
            <a:pPr lvl="1"/>
            <a:r>
              <a:rPr lang="en-US" dirty="0"/>
              <a:t>Ignite </a:t>
            </a:r>
            <a:r>
              <a:rPr lang="en-US" dirty="0">
                <a:hlinkClick r:id="rId5"/>
              </a:rPr>
              <a:t>Hands-On Workshops/Labs</a:t>
            </a:r>
            <a:endParaRPr lang="en-US" dirty="0"/>
          </a:p>
          <a:p>
            <a:pPr lvl="1"/>
            <a:r>
              <a:rPr lang="en-US" dirty="0">
                <a:hlinkClick r:id="rId6"/>
              </a:rPr>
              <a:t>Microsoft Virtual Academy</a:t>
            </a:r>
            <a:r>
              <a:rPr lang="en-US" dirty="0"/>
              <a:t> (MVA) </a:t>
            </a:r>
          </a:p>
          <a:p>
            <a:r>
              <a:rPr lang="en-US" dirty="0"/>
              <a:t>When doing a Prep Exam</a:t>
            </a:r>
          </a:p>
          <a:p>
            <a:pPr lvl="1"/>
            <a:r>
              <a:rPr lang="en-US" dirty="0"/>
              <a:t>Select all of the questions for a particular topic, then click END.  Review all the answers right and </a:t>
            </a:r>
            <a:r>
              <a:rPr lang="en-US" b="1" dirty="0">
                <a:solidFill>
                  <a:srgbClr val="FF0000"/>
                </a:solidFill>
              </a:rPr>
              <a:t>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11887200" cy="1181862"/>
          </a:xfrm>
        </p:spPr>
        <p:txBody>
          <a:bodyPr>
            <a:normAutofit fontScale="90000"/>
          </a:bodyPr>
          <a:lstStyle/>
          <a:p>
            <a:r>
              <a:rPr lang="en-US" dirty="0"/>
              <a:t>Microsoft Certification</a:t>
            </a:r>
            <a:br>
              <a:rPr lang="en-US" dirty="0"/>
            </a:br>
            <a:r>
              <a:rPr lang="en-US" dirty="0"/>
              <a:t>- Exam AZ-300</a:t>
            </a:r>
            <a:br>
              <a:rPr lang="en-US" dirty="0"/>
            </a:br>
            <a:br>
              <a:rPr lang="en-US" dirty="0"/>
            </a:br>
            <a:r>
              <a:rPr lang="en-US" dirty="0"/>
              <a:t>aka.ms/az-300</a:t>
            </a:r>
            <a:endParaRPr lang="en-AU"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E1EE48A5-50BF-41E4-9F9E-8DD34CB24CE8}"/>
                  </a:ext>
                </a:extLst>
              </p:cNvPr>
              <p:cNvGraphicFramePr>
                <a:graphicFrameLocks noChangeAspect="1"/>
              </p:cNvGraphicFramePr>
              <p:nvPr>
                <p:extLst>
                  <p:ext uri="{D42A27DB-BD31-4B8C-83A1-F6EECF244321}">
                    <p14:modId xmlns:p14="http://schemas.microsoft.com/office/powerpoint/2010/main" val="3311860206"/>
                  </p:ext>
                </p:extLst>
              </p:nvPr>
            </p:nvGraphicFramePr>
            <p:xfrm>
              <a:off x="8450485" y="4289350"/>
              <a:ext cx="3109119" cy="1748631"/>
            </p:xfrm>
            <a:graphic>
              <a:graphicData uri="http://schemas.microsoft.com/office/powerpoint/2016/slidezoom">
                <pslz:sldZm>
                  <pslz:sldZmObj sldId="4675" cId="1861540599">
                    <pslz:zmPr id="{5A00C92F-BE3F-4132-BF44-44B4BA205BE2}"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E1EE48A5-50BF-41E4-9F9E-8DD34CB24CE8}"/>
                  </a:ext>
                </a:extLst>
              </p:cNvPr>
              <p:cNvPicPr>
                <a:picLocks noGrp="1" noRot="1" noChangeAspect="1" noMove="1" noResize="1" noEditPoints="1" noAdjustHandles="1" noChangeArrowheads="1" noChangeShapeType="1"/>
              </p:cNvPicPr>
              <p:nvPr/>
            </p:nvPicPr>
            <p:blipFill>
              <a:blip r:embed="rId5"/>
              <a:stretch>
                <a:fillRect/>
              </a:stretch>
            </p:blipFill>
            <p:spPr>
              <a:xfrm>
                <a:off x="8450485" y="4289350"/>
                <a:ext cx="3109119" cy="1748631"/>
              </a:xfrm>
              <a:prstGeom prst="rect">
                <a:avLst/>
              </a:prstGeom>
              <a:ln w="3175">
                <a:solidFill>
                  <a:prstClr val="ltGray"/>
                </a:solidFill>
              </a:ln>
            </p:spPr>
          </p:pic>
        </mc:Fallback>
      </mc:AlternateContent>
    </p:spTree>
    <p:extLst>
      <p:ext uri="{BB962C8B-B14F-4D97-AF65-F5344CB8AC3E}">
        <p14:creationId xmlns:p14="http://schemas.microsoft.com/office/powerpoint/2010/main" val="81014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D5C9-AC3F-4788-9720-11F8AD716CC0}"/>
              </a:ext>
            </a:extLst>
          </p:cNvPr>
          <p:cNvSpPr>
            <a:spLocks noGrp="1"/>
          </p:cNvSpPr>
          <p:nvPr>
            <p:ph type="title"/>
          </p:nvPr>
        </p:nvSpPr>
        <p:spPr/>
        <p:txBody>
          <a:bodyPr/>
          <a:lstStyle/>
          <a:p>
            <a:r>
              <a:rPr lang="en-US" dirty="0"/>
              <a:t>Using this Deck to Study…</a:t>
            </a:r>
          </a:p>
        </p:txBody>
      </p:sp>
      <p:sp>
        <p:nvSpPr>
          <p:cNvPr id="3" name="Text Placeholder 2">
            <a:extLst>
              <a:ext uri="{FF2B5EF4-FFF2-40B4-BE49-F238E27FC236}">
                <a16:creationId xmlns:a16="http://schemas.microsoft.com/office/drawing/2014/main" id="{09EAC9D3-8219-43BD-9477-CB83139B15E4}"/>
              </a:ext>
            </a:extLst>
          </p:cNvPr>
          <p:cNvSpPr>
            <a:spLocks noGrp="1"/>
          </p:cNvSpPr>
          <p:nvPr>
            <p:ph type="body" sz="quarter" idx="10"/>
          </p:nvPr>
        </p:nvSpPr>
        <p:spPr>
          <a:xfrm>
            <a:off x="274638" y="1212850"/>
            <a:ext cx="11887200" cy="5558445"/>
          </a:xfrm>
        </p:spPr>
        <p:txBody>
          <a:bodyPr/>
          <a:lstStyle/>
          <a:p>
            <a:r>
              <a:rPr lang="en-US" dirty="0"/>
              <a:t>Some slides have multiple animations</a:t>
            </a:r>
          </a:p>
          <a:p>
            <a:endParaRPr lang="en-US" dirty="0"/>
          </a:p>
          <a:p>
            <a:r>
              <a:rPr lang="en-US" dirty="0"/>
              <a:t>They may hide really important content!</a:t>
            </a:r>
          </a:p>
          <a:p>
            <a:endParaRPr lang="en-US" dirty="0"/>
          </a:p>
          <a:p>
            <a:r>
              <a:rPr lang="en-US" dirty="0"/>
              <a:t>To use this deck to study with use in “Slide Show” mode </a:t>
            </a:r>
            <a:r>
              <a:rPr lang="en-US" b="1" dirty="0">
                <a:solidFill>
                  <a:srgbClr val="FF0000"/>
                </a:solidFill>
              </a:rPr>
              <a:t>F5*</a:t>
            </a:r>
            <a:endParaRPr lang="en-US" dirty="0">
              <a:solidFill>
                <a:srgbClr val="FF0000"/>
              </a:solidFill>
            </a:endParaRPr>
          </a:p>
          <a:p>
            <a:endParaRPr lang="en-US" dirty="0"/>
          </a:p>
          <a:p>
            <a:r>
              <a:rPr lang="en-US" dirty="0"/>
              <a:t>Then you will see all content AND links will work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The “Click to Zoom” slide next allows you to jump to topics</a:t>
            </a:r>
            <a:r>
              <a:rPr lang="en-US" b="1" dirty="0">
                <a:solidFill>
                  <a:srgbClr val="FF0000"/>
                </a:solidFill>
              </a:rPr>
              <a:t>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28645748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E0FBF1E9-79DD-42D0-92E2-009A9CC9C4D8}"/>
                  </a:ext>
                </a:extLst>
              </p:cNvPr>
              <p:cNvGraphicFramePr>
                <a:graphicFrameLocks noChangeAspect="1"/>
              </p:cNvGraphicFramePr>
              <p:nvPr>
                <p:extLst>
                  <p:ext uri="{D42A27DB-BD31-4B8C-83A1-F6EECF244321}">
                    <p14:modId xmlns:p14="http://schemas.microsoft.com/office/powerpoint/2010/main" val="23142176"/>
                  </p:ext>
                </p:extLst>
              </p:nvPr>
            </p:nvGraphicFramePr>
            <p:xfrm>
              <a:off x="313581" y="400918"/>
              <a:ext cx="11305255" cy="6504723"/>
            </p:xfrm>
            <a:graphic>
              <a:graphicData uri="http://schemas.microsoft.com/office/powerpoint/2016/summaryzoom">
                <psuz:summaryZm>
                  <psuz:summaryZmObj sectionId="{A21FC6C6-2C45-4748-A6E2-53053651FED3}">
                    <psuz:zmPr id="{F634AB92-0730-41BD-AFB5-84E530C07FBF}" transitionDur="1000">
                      <p166:blipFill xmlns:p166="http://schemas.microsoft.com/office/powerpoint/2016/6/main">
                        <a:blip r:embed="rId2"/>
                        <a:stretch>
                          <a:fillRect/>
                        </a:stretch>
                      </p166:blipFill>
                      <p166:spPr xmlns:p166="http://schemas.microsoft.com/office/powerpoint/2016/6/main">
                        <a:xfrm>
                          <a:off x="2117904" y="195142"/>
                          <a:ext cx="3469677" cy="1951417"/>
                        </a:xfrm>
                        <a:prstGeom prst="rect">
                          <a:avLst/>
                        </a:prstGeom>
                        <a:ln w="3175">
                          <a:solidFill>
                            <a:prstClr val="ltGray"/>
                          </a:solidFill>
                        </a:ln>
                      </p166:spPr>
                    </psuz:zmPr>
                  </psuz:summaryZmObj>
                  <psuz:summaryZmObj sectionId="{F57D3D74-628A-43AE-9BB8-3C710B3BFF99}">
                    <psuz:zmPr id="{907E9970-7079-48BB-98D2-8D40F3000FF3}" transitionDur="1000">
                      <p166:blipFill xmlns:p166="http://schemas.microsoft.com/office/powerpoint/2016/6/main">
                        <a:blip r:embed="rId3"/>
                        <a:stretch>
                          <a:fillRect/>
                        </a:stretch>
                      </p166:blipFill>
                      <p166:spPr xmlns:p166="http://schemas.microsoft.com/office/powerpoint/2016/6/main">
                        <a:xfrm>
                          <a:off x="5717675" y="195142"/>
                          <a:ext cx="3469677" cy="1951417"/>
                        </a:xfrm>
                        <a:prstGeom prst="rect">
                          <a:avLst/>
                        </a:prstGeom>
                        <a:ln w="3175">
                          <a:solidFill>
                            <a:prstClr val="ltGray"/>
                          </a:solidFill>
                        </a:ln>
                      </p166:spPr>
                    </psuz:zmPr>
                  </psuz:summaryZmObj>
                  <psuz:summaryZmObj sectionId="{EE401FEB-8BA9-46F2-9096-597F472FC512}">
                    <psuz:zmPr id="{B3F3BDC4-7987-49BD-9663-6D47B10E23B5}" transitionDur="1000">
                      <p166:blipFill xmlns:p166="http://schemas.microsoft.com/office/powerpoint/2016/6/main">
                        <a:blip r:embed="rId4"/>
                        <a:stretch>
                          <a:fillRect/>
                        </a:stretch>
                      </p166:blipFill>
                      <p166:spPr xmlns:p166="http://schemas.microsoft.com/office/powerpoint/2016/6/main">
                        <a:xfrm>
                          <a:off x="2117904" y="2276653"/>
                          <a:ext cx="3469677" cy="1951417"/>
                        </a:xfrm>
                        <a:prstGeom prst="rect">
                          <a:avLst/>
                        </a:prstGeom>
                        <a:ln w="3175">
                          <a:solidFill>
                            <a:prstClr val="ltGray"/>
                          </a:solidFill>
                        </a:ln>
                      </p166:spPr>
                    </psuz:zmPr>
                  </psuz:summaryZmObj>
                  <psuz:summaryZmObj sectionId="{E82075DE-C4EC-4ACC-BEAC-3377D6E4FBE0}">
                    <psuz:zmPr id="{3AC2CAB0-EB8B-42C5-B027-681E539EB755}" transitionDur="1000">
                      <p166:blipFill xmlns:p166="http://schemas.microsoft.com/office/powerpoint/2016/6/main">
                        <a:blip r:embed="rId5"/>
                        <a:stretch>
                          <a:fillRect/>
                        </a:stretch>
                      </p166:blipFill>
                      <p166:spPr xmlns:p166="http://schemas.microsoft.com/office/powerpoint/2016/6/main">
                        <a:xfrm>
                          <a:off x="5717675" y="2276653"/>
                          <a:ext cx="3469677" cy="1951417"/>
                        </a:xfrm>
                        <a:prstGeom prst="rect">
                          <a:avLst/>
                        </a:prstGeom>
                        <a:ln w="3175">
                          <a:solidFill>
                            <a:prstClr val="ltGray"/>
                          </a:solidFill>
                        </a:ln>
                      </p166:spPr>
                    </psuz:zmPr>
                  </psuz:summaryZmObj>
                  <psuz:summaryZmObj sectionId="{077CE0CB-15A1-4564-B487-8D65443BA8A3}">
                    <psuz:zmPr id="{34D43375-88CD-4476-949A-05C391F64A4C}" transitionDur="1000">
                      <p166:blipFill xmlns:p166="http://schemas.microsoft.com/office/powerpoint/2016/6/main">
                        <a:blip r:embed="rId6"/>
                        <a:stretch>
                          <a:fillRect/>
                        </a:stretch>
                      </p166:blipFill>
                      <p166:spPr xmlns:p166="http://schemas.microsoft.com/office/powerpoint/2016/6/main">
                        <a:xfrm>
                          <a:off x="2117904" y="4358164"/>
                          <a:ext cx="3469677" cy="1951417"/>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E0FBF1E9-79DD-42D0-92E2-009A9CC9C4D8}"/>
                  </a:ext>
                </a:extLst>
              </p:cNvPr>
              <p:cNvGrpSpPr>
                <a:grpSpLocks noGrp="1" noUngrp="1" noRot="1" noChangeAspect="1" noMove="1" noResize="1"/>
              </p:cNvGrpSpPr>
              <p:nvPr/>
            </p:nvGrpSpPr>
            <p:grpSpPr>
              <a:xfrm>
                <a:off x="313581" y="400918"/>
                <a:ext cx="11305255" cy="6504723"/>
                <a:chOff x="313581" y="400918"/>
                <a:chExt cx="11305255" cy="6504723"/>
              </a:xfrm>
            </p:grpSpPr>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431485" y="596060"/>
                  <a:ext cx="3469677" cy="1951417"/>
                </a:xfrm>
                <a:prstGeom prst="rect">
                  <a:avLst/>
                </a:prstGeom>
                <a:ln w="3175">
                  <a:solidFill>
                    <a:prstClr val="ltGray"/>
                  </a:solidFill>
                </a:ln>
              </p:spPr>
            </p:pic>
            <p:pic>
              <p:nvPicPr>
                <p:cNvPr id="5" name="Picture 5">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031256" y="596060"/>
                  <a:ext cx="3469677" cy="1951417"/>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431485" y="2677571"/>
                  <a:ext cx="3469677" cy="1951417"/>
                </a:xfrm>
                <a:prstGeom prst="rect">
                  <a:avLst/>
                </a:prstGeom>
                <a:ln w="3175">
                  <a:solidFill>
                    <a:prstClr val="ltGray"/>
                  </a:solidFill>
                </a:ln>
              </p:spPr>
            </p:pic>
            <p:pic>
              <p:nvPicPr>
                <p:cNvPr id="8" name="Picture 8">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031256" y="2677571"/>
                  <a:ext cx="3469677" cy="1951417"/>
                </a:xfrm>
                <a:prstGeom prst="rect">
                  <a:avLst/>
                </a:prstGeom>
                <a:ln w="3175">
                  <a:solidFill>
                    <a:prstClr val="ltGray"/>
                  </a:solidFill>
                </a:ln>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431485" y="4759082"/>
                  <a:ext cx="3469677" cy="1951417"/>
                </a:xfrm>
                <a:prstGeom prst="rect">
                  <a:avLst/>
                </a:prstGeom>
                <a:ln w="3175">
                  <a:solidFill>
                    <a:prstClr val="ltGray"/>
                  </a:solidFill>
                </a:ln>
              </p:spPr>
            </p:pic>
          </p:grpSp>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615294EC-32C2-4ED0-B4CB-711B71869313}"/>
                  </a:ext>
                </a:extLst>
              </p:cNvPr>
              <p:cNvGraphicFramePr>
                <a:graphicFrameLocks noChangeAspect="1"/>
              </p:cNvGraphicFramePr>
              <p:nvPr>
                <p:extLst>
                  <p:ext uri="{D42A27DB-BD31-4B8C-83A1-F6EECF244321}">
                    <p14:modId xmlns:p14="http://schemas.microsoft.com/office/powerpoint/2010/main" val="4061466622"/>
                  </p:ext>
                </p:extLst>
              </p:nvPr>
            </p:nvGraphicFramePr>
            <p:xfrm>
              <a:off x="6074221" y="4793406"/>
              <a:ext cx="3384376" cy="1903441"/>
            </p:xfrm>
            <a:graphic>
              <a:graphicData uri="http://schemas.microsoft.com/office/powerpoint/2016/slidezoom">
                <pslz:sldZm>
                  <pslz:sldZmObj sldId="4675" cId="1861540599">
                    <pslz:zmPr id="{5A00C92F-BE3F-4132-BF44-44B4BA205BE2}" returnToParent="0" transitionDur="1000">
                      <p166:blipFill xmlns:p166="http://schemas.microsoft.com/office/powerpoint/2016/6/main">
                        <a:blip r:embed="rId12"/>
                        <a:stretch>
                          <a:fillRect/>
                        </a:stretch>
                      </p166:blipFill>
                      <p166:spPr xmlns:p166="http://schemas.microsoft.com/office/powerpoint/2016/6/main">
                        <a:xfrm>
                          <a:off x="0" y="0"/>
                          <a:ext cx="3384376" cy="1903441"/>
                        </a:xfrm>
                        <a:prstGeom prst="rect">
                          <a:avLst/>
                        </a:prstGeom>
                        <a:ln w="3175">
                          <a:solidFill>
                            <a:prstClr val="ltGray"/>
                          </a:solidFill>
                        </a:ln>
                      </p166:spPr>
                    </pslz:zmPr>
                  </pslz:sldZmObj>
                </pslz:sldZm>
              </a:graphicData>
            </a:graphic>
          </p:graphicFrame>
        </mc:Choice>
        <mc:Fallback xmlns="">
          <p:pic>
            <p:nvPicPr>
              <p:cNvPr id="3" name="Slide Zoom 2">
                <a:hlinkClick r:id="rId13" action="ppaction://hlinksldjump"/>
                <a:extLst>
                  <a:ext uri="{FF2B5EF4-FFF2-40B4-BE49-F238E27FC236}">
                    <a16:creationId xmlns:a16="http://schemas.microsoft.com/office/drawing/2014/main" id="{615294EC-32C2-4ED0-B4CB-711B71869313}"/>
                  </a:ext>
                </a:extLst>
              </p:cNvPr>
              <p:cNvPicPr>
                <a:picLocks noGrp="1" noRot="1" noChangeAspect="1" noMove="1" noResize="1" noEditPoints="1" noAdjustHandles="1" noChangeArrowheads="1" noChangeShapeType="1"/>
              </p:cNvPicPr>
              <p:nvPr/>
            </p:nvPicPr>
            <p:blipFill>
              <a:blip r:embed="rId14"/>
              <a:stretch>
                <a:fillRect/>
              </a:stretch>
            </p:blipFill>
            <p:spPr>
              <a:xfrm>
                <a:off x="6074221" y="4793406"/>
                <a:ext cx="3384376" cy="1903441"/>
              </a:xfrm>
              <a:prstGeom prst="rect">
                <a:avLst/>
              </a:prstGeom>
              <a:ln w="3175">
                <a:solidFill>
                  <a:prstClr val="ltGray"/>
                </a:solidFill>
              </a:ln>
            </p:spPr>
          </p:pic>
        </mc:Fallback>
      </mc:AlternateContent>
      <p:sp>
        <p:nvSpPr>
          <p:cNvPr id="2" name="TextBox 1">
            <a:extLst>
              <a:ext uri="{FF2B5EF4-FFF2-40B4-BE49-F238E27FC236}">
                <a16:creationId xmlns:a16="http://schemas.microsoft.com/office/drawing/2014/main" id="{1CBE2D60-09A9-401F-AB89-E62B4464670A}"/>
              </a:ext>
            </a:extLst>
          </p:cNvPr>
          <p:cNvSpPr txBox="1"/>
          <p:nvPr/>
        </p:nvSpPr>
        <p:spPr>
          <a:xfrm>
            <a:off x="4130005" y="-71654"/>
            <a:ext cx="3888432"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rPr>
              <a:t>AZ-300 Objectives</a:t>
            </a:r>
          </a:p>
        </p:txBody>
      </p:sp>
    </p:spTree>
    <p:extLst>
      <p:ext uri="{BB962C8B-B14F-4D97-AF65-F5344CB8AC3E}">
        <p14:creationId xmlns:p14="http://schemas.microsoft.com/office/powerpoint/2010/main" val="292445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8031831" cy="1181862"/>
          </a:xfrm>
        </p:spPr>
        <p:txBody>
          <a:bodyPr>
            <a:normAutofit fontScale="90000"/>
          </a:bodyPr>
          <a:lstStyle/>
          <a:p>
            <a:r>
              <a:rPr lang="en-US" dirty="0"/>
              <a:t>Deploy and </a:t>
            </a:r>
            <a:br>
              <a:rPr lang="en-US" dirty="0"/>
            </a:br>
            <a:r>
              <a:rPr lang="en-US" dirty="0"/>
              <a:t>Configure Infrastructure</a:t>
            </a:r>
            <a:br>
              <a:rPr lang="en-US" dirty="0"/>
            </a:br>
            <a:r>
              <a:rPr lang="en-US" dirty="0"/>
              <a:t>20-25%  </a:t>
            </a:r>
            <a:endParaRPr lang="en-AU" dirty="0"/>
          </a:p>
        </p:txBody>
      </p:sp>
      <p:sp>
        <p:nvSpPr>
          <p:cNvPr id="3" name="Rectangle 2">
            <a:extLst>
              <a:ext uri="{FF2B5EF4-FFF2-40B4-BE49-F238E27FC236}">
                <a16:creationId xmlns:a16="http://schemas.microsoft.com/office/drawing/2014/main" id="{93F4DEE4-EE8B-43F8-AA9A-E65C210BCB68}"/>
              </a:ext>
            </a:extLst>
          </p:cNvPr>
          <p:cNvSpPr/>
          <p:nvPr/>
        </p:nvSpPr>
        <p:spPr>
          <a:xfrm>
            <a:off x="6277912" y="973494"/>
            <a:ext cx="5904656" cy="5047536"/>
          </a:xfrm>
          <a:prstGeom prst="rect">
            <a:avLst/>
          </a:prstGeom>
        </p:spPr>
        <p:txBody>
          <a:bodyPr wrap="square">
            <a:spAutoFit/>
          </a:bodyPr>
          <a:lstStyle/>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Analyze resource utilization and consumption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Create and configure storage accounts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Create and configure a Virtual Machine (VM) for Windows and Linux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Automate deployment of Virtual Machines (VMs)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solutions that use virtual machines (VM)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Create connectivity between virtual networks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and manage virtual networking</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Manage Azure Active Directory (AD)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and manage hybrid identities </a:t>
            </a:r>
          </a:p>
        </p:txBody>
      </p:sp>
    </p:spTree>
    <p:extLst>
      <p:ext uri="{BB962C8B-B14F-4D97-AF65-F5344CB8AC3E}">
        <p14:creationId xmlns:p14="http://schemas.microsoft.com/office/powerpoint/2010/main" val="388927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Analyze resource utilization and consumption </a:t>
            </a:r>
          </a:p>
        </p:txBody>
      </p:sp>
      <p:sp>
        <p:nvSpPr>
          <p:cNvPr id="3" name="Content Placeholder 2"/>
          <p:cNvSpPr>
            <a:spLocks noGrp="1"/>
          </p:cNvSpPr>
          <p:nvPr>
            <p:ph type="body" sz="quarter" idx="4294967295"/>
          </p:nvPr>
        </p:nvSpPr>
        <p:spPr>
          <a:xfrm>
            <a:off x="547688" y="1211263"/>
            <a:ext cx="5958581" cy="5484812"/>
          </a:xfrm>
        </p:spPr>
        <p:txBody>
          <a:bodyPr>
            <a:normAutofit lnSpcReduction="10000"/>
          </a:bodyPr>
          <a:lstStyle/>
          <a:p>
            <a:pPr marL="0" indent="0">
              <a:buNone/>
            </a:pPr>
            <a:r>
              <a:rPr lang="en-US" sz="2855" dirty="0"/>
              <a:t>Create &amp; Manage Action Groups</a:t>
            </a:r>
          </a:p>
          <a:p>
            <a:pPr marL="0" indent="0">
              <a:buNone/>
            </a:pPr>
            <a:r>
              <a:rPr lang="en-US" sz="2855" dirty="0"/>
              <a:t>	</a:t>
            </a:r>
            <a:r>
              <a:rPr lang="en-US" sz="2200" dirty="0"/>
              <a:t>defined by Subscription Owner</a:t>
            </a:r>
            <a:endParaRPr lang="en-US" sz="2855" dirty="0"/>
          </a:p>
          <a:p>
            <a:pPr marL="0" indent="0">
              <a:buNone/>
            </a:pPr>
            <a:r>
              <a:rPr lang="en-AU" sz="2855" dirty="0"/>
              <a:t>Define Action Type</a:t>
            </a:r>
          </a:p>
          <a:p>
            <a:pPr marL="0" indent="0">
              <a:buNone/>
            </a:pPr>
            <a:r>
              <a:rPr lang="en-AU" sz="2855" dirty="0"/>
              <a:t>	</a:t>
            </a:r>
            <a:r>
              <a:rPr lang="en-US" sz="2855" dirty="0"/>
              <a:t> </a:t>
            </a:r>
            <a:r>
              <a:rPr lang="en-US" sz="2200" dirty="0"/>
              <a:t>Email/SMS/Push/Voice, Logic App, Webhook, ITSM, or Automation     </a:t>
            </a:r>
          </a:p>
          <a:p>
            <a:pPr marL="0" indent="0">
              <a:buNone/>
            </a:pPr>
            <a:r>
              <a:rPr lang="en-US" sz="2200" dirty="0"/>
              <a:t>          Runbook</a:t>
            </a:r>
          </a:p>
          <a:p>
            <a:pPr marL="0" indent="0">
              <a:buNone/>
            </a:pPr>
            <a:endParaRPr lang="en-US" sz="2855" dirty="0"/>
          </a:p>
          <a:p>
            <a:pPr marL="0" indent="0">
              <a:buNone/>
            </a:pPr>
            <a:r>
              <a:rPr lang="en-AU" sz="2855" dirty="0"/>
              <a:t>Action Specific information</a:t>
            </a:r>
          </a:p>
          <a:p>
            <a:pPr marL="0" indent="0">
              <a:buNone/>
            </a:pPr>
            <a:r>
              <a:rPr lang="en-AU" sz="2855" dirty="0"/>
              <a:t>	</a:t>
            </a:r>
            <a:r>
              <a:rPr lang="en-AU" sz="2200" dirty="0"/>
              <a:t>Emails, ITSM, Logic Apps. Function App, Runbook, SMS, Voice, </a:t>
            </a:r>
          </a:p>
          <a:p>
            <a:pPr marL="0" indent="0">
              <a:buNone/>
            </a:pPr>
            <a:r>
              <a:rPr lang="en-AU" sz="2200" dirty="0"/>
              <a:t>         Webhook</a:t>
            </a:r>
          </a:p>
          <a:p>
            <a:pPr marL="0" indent="0">
              <a:buNone/>
            </a:pPr>
            <a:endParaRPr lang="en-AU" sz="2855" dirty="0"/>
          </a:p>
          <a:p>
            <a:pPr marL="0" indent="0">
              <a:buNone/>
            </a:pPr>
            <a:r>
              <a:rPr lang="en-AU" sz="1800" dirty="0">
                <a:hlinkClick r:id="rId3"/>
              </a:rPr>
              <a:t>aka.ms/Azure/</a:t>
            </a:r>
            <a:r>
              <a:rPr lang="en-AU" sz="1800" dirty="0" err="1">
                <a:hlinkClick r:id="rId3"/>
              </a:rPr>
              <a:t>ActionGroups</a:t>
            </a:r>
            <a:r>
              <a:rPr lang="en-AU" sz="1800" dirty="0"/>
              <a:t> </a:t>
            </a:r>
          </a:p>
        </p:txBody>
      </p:sp>
      <p:pic>
        <p:nvPicPr>
          <p:cNvPr id="5" name="Picture 4">
            <a:extLst>
              <a:ext uri="{FF2B5EF4-FFF2-40B4-BE49-F238E27FC236}">
                <a16:creationId xmlns:a16="http://schemas.microsoft.com/office/drawing/2014/main" id="{E6DCDEE9-8D4E-4ABF-A052-49C2D2B8F76A}"/>
              </a:ext>
            </a:extLst>
          </p:cNvPr>
          <p:cNvPicPr>
            <a:picLocks noChangeAspect="1"/>
          </p:cNvPicPr>
          <p:nvPr/>
        </p:nvPicPr>
        <p:blipFill>
          <a:blip r:embed="rId4"/>
          <a:stretch>
            <a:fillRect/>
          </a:stretch>
        </p:blipFill>
        <p:spPr>
          <a:xfrm>
            <a:off x="6492081" y="2097327"/>
            <a:ext cx="5514286" cy="4447619"/>
          </a:xfrm>
          <a:prstGeom prst="rect">
            <a:avLst/>
          </a:prstGeom>
        </p:spPr>
      </p:pic>
      <p:pic>
        <p:nvPicPr>
          <p:cNvPr id="6" name="Picture 5">
            <a:extLst>
              <a:ext uri="{FF2B5EF4-FFF2-40B4-BE49-F238E27FC236}">
                <a16:creationId xmlns:a16="http://schemas.microsoft.com/office/drawing/2014/main" id="{673F1995-C74C-4DE4-89D0-191405565F74}"/>
              </a:ext>
            </a:extLst>
          </p:cNvPr>
          <p:cNvPicPr>
            <a:picLocks noChangeAspect="1"/>
          </p:cNvPicPr>
          <p:nvPr/>
        </p:nvPicPr>
        <p:blipFill>
          <a:blip r:embed="rId5"/>
          <a:stretch>
            <a:fillRect/>
          </a:stretch>
        </p:blipFill>
        <p:spPr>
          <a:xfrm>
            <a:off x="6650285" y="1265014"/>
            <a:ext cx="1685925" cy="5429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2CF30832-D73D-4146-B46C-5AF729E31C8D}"/>
              </a:ext>
            </a:extLst>
          </p:cNvPr>
          <p:cNvPicPr>
            <a:picLocks noChangeAspect="1"/>
          </p:cNvPicPr>
          <p:nvPr/>
        </p:nvPicPr>
        <p:blipFill>
          <a:blip r:embed="rId6"/>
          <a:stretch>
            <a:fillRect/>
          </a:stretch>
        </p:blipFill>
        <p:spPr>
          <a:xfrm>
            <a:off x="9890644" y="1269582"/>
            <a:ext cx="2016225" cy="54430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345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About Mark</a:t>
            </a:r>
          </a:p>
        </p:txBody>
      </p:sp>
      <p:sp>
        <p:nvSpPr>
          <p:cNvPr id="6" name="Text Placeholder 5"/>
          <p:cNvSpPr>
            <a:spLocks noGrp="1"/>
          </p:cNvSpPr>
          <p:nvPr>
            <p:ph type="body" sz="quarter" idx="10"/>
          </p:nvPr>
        </p:nvSpPr>
        <p:spPr>
          <a:xfrm>
            <a:off x="275481" y="1213174"/>
            <a:ext cx="11885514" cy="5977021"/>
          </a:xfrm>
        </p:spPr>
        <p:txBody>
          <a:bodyPr/>
          <a:lstStyle/>
          <a:p>
            <a:r>
              <a:rPr lang="en-US" sz="3200" dirty="0"/>
              <a:t>Residence SE Michigan</a:t>
            </a:r>
          </a:p>
          <a:p>
            <a:pPr lvl="1"/>
            <a:r>
              <a:rPr lang="en-US" sz="1800" dirty="0"/>
              <a:t>Beautiful Wife &amp; 3 kids</a:t>
            </a:r>
          </a:p>
          <a:p>
            <a:r>
              <a:rPr lang="en-US" sz="3200" dirty="0"/>
              <a:t>MCT nearly two decades</a:t>
            </a:r>
          </a:p>
          <a:p>
            <a:r>
              <a:rPr lang="en-US" sz="3200" dirty="0"/>
              <a:t>Consulting Experience</a:t>
            </a:r>
          </a:p>
          <a:p>
            <a:pPr lvl="1"/>
            <a:r>
              <a:rPr lang="en-US" sz="1800" dirty="0"/>
              <a:t>8.5 years @ Microsoft</a:t>
            </a:r>
          </a:p>
          <a:p>
            <a:pPr lvl="1"/>
            <a:r>
              <a:rPr lang="en-US" sz="1800" dirty="0"/>
              <a:t>About 5 years with Sogeti/Capgemini</a:t>
            </a:r>
          </a:p>
          <a:p>
            <a:r>
              <a:rPr lang="en-US" sz="3200" dirty="0"/>
              <a:t>WW Identity Community Lead</a:t>
            </a:r>
          </a:p>
          <a:p>
            <a:r>
              <a:rPr lang="en-US" sz="1800" dirty="0">
                <a:gradFill>
                  <a:gsLst>
                    <a:gs pos="1250">
                      <a:schemeClr val="tx1"/>
                    </a:gs>
                    <a:gs pos="100000">
                      <a:schemeClr val="tx1"/>
                    </a:gs>
                  </a:gsLst>
                  <a:lin ang="5400000" scaled="0"/>
                </a:gradFill>
                <a:latin typeface="+mn-lt"/>
                <a:hlinkClick r:id="rId3"/>
              </a:rPr>
              <a:t>aka.ms/Identity</a:t>
            </a:r>
            <a:endParaRPr lang="en-US" sz="1800" dirty="0">
              <a:gradFill>
                <a:gsLst>
                  <a:gs pos="1250">
                    <a:schemeClr val="tx1"/>
                  </a:gs>
                  <a:gs pos="100000">
                    <a:schemeClr val="tx1"/>
                  </a:gs>
                </a:gsLst>
                <a:lin ang="5400000" scaled="0"/>
              </a:gradFill>
              <a:latin typeface="+mn-lt"/>
            </a:endParaRPr>
          </a:p>
          <a:p>
            <a:r>
              <a:rPr lang="en-US" sz="3200" dirty="0"/>
              <a:t>TechNet Blogger &amp; Twitter</a:t>
            </a:r>
          </a:p>
          <a:p>
            <a:pPr lvl="1"/>
            <a:r>
              <a:rPr lang="en-US" sz="1800" dirty="0">
                <a:hlinkClick r:id="rId4"/>
              </a:rPr>
              <a:t>aka.ms/</a:t>
            </a:r>
            <a:r>
              <a:rPr lang="en-US" sz="1800" dirty="0" err="1">
                <a:hlinkClick r:id="rId4"/>
              </a:rPr>
              <a:t>MarkGrimes</a:t>
            </a:r>
            <a:r>
              <a:rPr lang="en-US" sz="1800" dirty="0"/>
              <a:t>  </a:t>
            </a:r>
          </a:p>
          <a:p>
            <a:pPr lvl="1"/>
            <a:r>
              <a:rPr lang="en-US" sz="1800" dirty="0"/>
              <a:t>@markbgrimes </a:t>
            </a:r>
          </a:p>
          <a:p>
            <a:r>
              <a:rPr lang="en-US" sz="3200" dirty="0"/>
              <a:t>What I do otherwise</a:t>
            </a:r>
          </a:p>
          <a:p>
            <a:pPr lvl="1"/>
            <a:r>
              <a:rPr lang="en-US" sz="1800" dirty="0"/>
              <a:t>Cycling (Zwift), Snow Skiing and Photography</a:t>
            </a:r>
          </a:p>
          <a:p>
            <a:pPr lvl="1"/>
            <a:endParaRPr lang="en-US" sz="1800" dirty="0"/>
          </a:p>
        </p:txBody>
      </p:sp>
      <p:pic>
        <p:nvPicPr>
          <p:cNvPr id="11" name="Picture 10">
            <a:extLst>
              <a:ext uri="{FF2B5EF4-FFF2-40B4-BE49-F238E27FC236}">
                <a16:creationId xmlns:a16="http://schemas.microsoft.com/office/drawing/2014/main" id="{F3466039-274C-44D0-BF93-183FE407F83B}"/>
              </a:ext>
            </a:extLst>
          </p:cNvPr>
          <p:cNvPicPr>
            <a:picLocks noChangeAspect="1"/>
          </p:cNvPicPr>
          <p:nvPr/>
        </p:nvPicPr>
        <p:blipFill>
          <a:blip r:embed="rId5"/>
          <a:stretch>
            <a:fillRect/>
          </a:stretch>
        </p:blipFill>
        <p:spPr>
          <a:xfrm>
            <a:off x="7237040" y="0"/>
            <a:ext cx="5245893" cy="6994525"/>
          </a:xfrm>
          <a:prstGeom prst="rect">
            <a:avLst/>
          </a:prstGeom>
        </p:spPr>
      </p:pic>
    </p:spTree>
    <p:extLst>
      <p:ext uri="{BB962C8B-B14F-4D97-AF65-F5344CB8AC3E}">
        <p14:creationId xmlns:p14="http://schemas.microsoft.com/office/powerpoint/2010/main" val="673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Configure network access to storage accounts </a:t>
            </a:r>
          </a:p>
        </p:txBody>
      </p:sp>
      <p:sp>
        <p:nvSpPr>
          <p:cNvPr id="3" name="Content Placeholder 2"/>
          <p:cNvSpPr>
            <a:spLocks noGrp="1"/>
          </p:cNvSpPr>
          <p:nvPr>
            <p:ph type="body" sz="quarter" idx="4294967295"/>
          </p:nvPr>
        </p:nvSpPr>
        <p:spPr>
          <a:xfrm>
            <a:off x="547688" y="1211263"/>
            <a:ext cx="11888787" cy="5484812"/>
          </a:xfrm>
        </p:spPr>
        <p:txBody>
          <a:bodyPr>
            <a:normAutofit lnSpcReduction="10000"/>
          </a:bodyPr>
          <a:lstStyle/>
          <a:p>
            <a:pPr marL="0" indent="0">
              <a:buNone/>
            </a:pPr>
            <a:r>
              <a:rPr lang="en-US" dirty="0"/>
              <a:t>Configure storage accounts -</a:t>
            </a:r>
            <a:r>
              <a:rPr lang="en-US" sz="3200" dirty="0"/>
              <a:t>allow access from specific VNets</a:t>
            </a:r>
            <a:endParaRPr lang="en-US" dirty="0"/>
          </a:p>
          <a:p>
            <a:pPr marL="0" indent="0">
              <a:buNone/>
            </a:pPr>
            <a:r>
              <a:rPr lang="en-US" dirty="0"/>
              <a:t>Includes </a:t>
            </a:r>
            <a:r>
              <a:rPr lang="en-US" dirty="0">
                <a:hlinkClick r:id="rId3"/>
              </a:rPr>
              <a:t>paired regions</a:t>
            </a:r>
            <a:endParaRPr lang="en-US" dirty="0"/>
          </a:p>
          <a:p>
            <a:pPr marL="0" indent="0">
              <a:buNone/>
            </a:pPr>
            <a:endParaRPr lang="en-US" dirty="0"/>
          </a:p>
          <a:p>
            <a:pPr marL="0" indent="0">
              <a:buNone/>
            </a:pPr>
            <a:r>
              <a:rPr lang="en-US" dirty="0"/>
              <a:t>Permissions:  Join Service to a Subnet</a:t>
            </a:r>
            <a:r>
              <a:rPr lang="en-US" sz="2000" dirty="0"/>
              <a:t> (part of Storage Account Contributor)</a:t>
            </a:r>
            <a:endParaRPr lang="en-US" dirty="0"/>
          </a:p>
          <a:p>
            <a:pPr marL="0" indent="0">
              <a:buNone/>
            </a:pPr>
            <a:endParaRPr lang="en-US" dirty="0"/>
          </a:p>
          <a:p>
            <a:pPr marL="0" indent="0">
              <a:buNone/>
            </a:pPr>
            <a:r>
              <a:rPr lang="en-US" dirty="0"/>
              <a:t>Account and Network can be in different subscription</a:t>
            </a:r>
          </a:p>
          <a:p>
            <a:pPr marL="0" indent="0">
              <a:buNone/>
            </a:pPr>
            <a:r>
              <a:rPr lang="en-US" dirty="0"/>
              <a:t>BUT – must be in same Azure AD Tenant!</a:t>
            </a:r>
          </a:p>
          <a:p>
            <a:pPr marL="0" indent="0">
              <a:buNone/>
            </a:pPr>
            <a:endParaRPr lang="en-US" dirty="0"/>
          </a:p>
          <a:p>
            <a:pPr marL="0" indent="0">
              <a:buNone/>
            </a:pPr>
            <a:r>
              <a:rPr lang="en-US" dirty="0"/>
              <a:t>Know </a:t>
            </a:r>
            <a:r>
              <a:rPr lang="en-US" dirty="0">
                <a:hlinkClick r:id="rId4"/>
              </a:rPr>
              <a:t>EXCEPTIONS</a:t>
            </a:r>
            <a:r>
              <a:rPr lang="en-US" dirty="0"/>
              <a:t> to Network Rules </a:t>
            </a:r>
            <a:endParaRPr lang="en-US" sz="2400" dirty="0"/>
          </a:p>
          <a:p>
            <a:pPr marL="0" indent="0">
              <a:buNone/>
            </a:pPr>
            <a:r>
              <a:rPr lang="en-US" sz="2400" dirty="0"/>
              <a:t> e.g. Backup, ASR, DevTest, Monitor etc..</a:t>
            </a:r>
            <a:endParaRPr lang="en-US" dirty="0"/>
          </a:p>
          <a:p>
            <a:pPr marL="0" indent="0">
              <a:buNone/>
            </a:pPr>
            <a:endParaRPr lang="en-US" sz="2855" dirty="0"/>
          </a:p>
          <a:p>
            <a:pPr marL="0" indent="0">
              <a:buNone/>
            </a:pPr>
            <a:endParaRPr lang="en-US" sz="2855" dirty="0"/>
          </a:p>
          <a:p>
            <a:pPr marL="0" indent="0">
              <a:buNone/>
            </a:pPr>
            <a:endParaRPr lang="en-AU" sz="2855" dirty="0"/>
          </a:p>
        </p:txBody>
      </p:sp>
    </p:spTree>
    <p:extLst>
      <p:ext uri="{BB962C8B-B14F-4D97-AF65-F5344CB8AC3E}">
        <p14:creationId xmlns:p14="http://schemas.microsoft.com/office/powerpoint/2010/main" val="375409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Deploy and configure scale sets</a:t>
            </a:r>
          </a:p>
        </p:txBody>
      </p:sp>
      <p:sp>
        <p:nvSpPr>
          <p:cNvPr id="4" name="Rectangle 3">
            <a:extLst>
              <a:ext uri="{FF2B5EF4-FFF2-40B4-BE49-F238E27FC236}">
                <a16:creationId xmlns:a16="http://schemas.microsoft.com/office/drawing/2014/main" id="{8C2AC3F6-2EBE-44F1-88D6-61C9175814AD}"/>
              </a:ext>
            </a:extLst>
          </p:cNvPr>
          <p:cNvSpPr/>
          <p:nvPr/>
        </p:nvSpPr>
        <p:spPr>
          <a:xfrm>
            <a:off x="9835718" y="6464935"/>
            <a:ext cx="2263953" cy="363946"/>
          </a:xfrm>
          <a:prstGeom prst="rect">
            <a:avLst/>
          </a:prstGeom>
        </p:spPr>
        <p:txBody>
          <a:bodyPr wrap="none">
            <a:spAutoFit/>
          </a:bodyPr>
          <a:lstStyle/>
          <a:p>
            <a:r>
              <a:rPr lang="en-US" dirty="0">
                <a:hlinkClick r:id="rId3"/>
              </a:rPr>
              <a:t>aka.ms/Azure/VMSS</a:t>
            </a:r>
            <a:r>
              <a:rPr lang="en-US" dirty="0"/>
              <a:t> </a:t>
            </a:r>
          </a:p>
        </p:txBody>
      </p:sp>
      <p:pic>
        <p:nvPicPr>
          <p:cNvPr id="5" name="Picture 4">
            <a:extLst>
              <a:ext uri="{FF2B5EF4-FFF2-40B4-BE49-F238E27FC236}">
                <a16:creationId xmlns:a16="http://schemas.microsoft.com/office/drawing/2014/main" id="{DBB94B16-F5DE-467D-9E9D-8E1AECC32CDA}"/>
              </a:ext>
            </a:extLst>
          </p:cNvPr>
          <p:cNvPicPr>
            <a:picLocks noChangeAspect="1"/>
          </p:cNvPicPr>
          <p:nvPr/>
        </p:nvPicPr>
        <p:blipFill>
          <a:blip r:embed="rId4"/>
          <a:stretch>
            <a:fillRect/>
          </a:stretch>
        </p:blipFill>
        <p:spPr>
          <a:xfrm>
            <a:off x="3094037" y="1439862"/>
            <a:ext cx="7290631" cy="4800600"/>
          </a:xfrm>
          <a:prstGeom prst="rect">
            <a:avLst/>
          </a:prstGeom>
        </p:spPr>
      </p:pic>
      <p:pic>
        <p:nvPicPr>
          <p:cNvPr id="6" name="Picture 5">
            <a:extLst>
              <a:ext uri="{FF2B5EF4-FFF2-40B4-BE49-F238E27FC236}">
                <a16:creationId xmlns:a16="http://schemas.microsoft.com/office/drawing/2014/main" id="{9154D796-9F85-497E-B697-BE2617EE67E1}"/>
              </a:ext>
            </a:extLst>
          </p:cNvPr>
          <p:cNvPicPr>
            <a:picLocks noChangeAspect="1"/>
          </p:cNvPicPr>
          <p:nvPr/>
        </p:nvPicPr>
        <p:blipFill>
          <a:blip r:embed="rId5"/>
          <a:stretch>
            <a:fillRect/>
          </a:stretch>
        </p:blipFill>
        <p:spPr>
          <a:xfrm>
            <a:off x="1390041" y="1279674"/>
            <a:ext cx="8113147" cy="5014376"/>
          </a:xfrm>
          <a:prstGeom prst="rect">
            <a:avLst/>
          </a:prstGeom>
        </p:spPr>
      </p:pic>
      <p:pic>
        <p:nvPicPr>
          <p:cNvPr id="7" name="Picture 6">
            <a:extLst>
              <a:ext uri="{FF2B5EF4-FFF2-40B4-BE49-F238E27FC236}">
                <a16:creationId xmlns:a16="http://schemas.microsoft.com/office/drawing/2014/main" id="{8AD9C572-8990-4C57-A3A3-2F661E7756D6}"/>
              </a:ext>
            </a:extLst>
          </p:cNvPr>
          <p:cNvPicPr>
            <a:picLocks noChangeAspect="1"/>
          </p:cNvPicPr>
          <p:nvPr/>
        </p:nvPicPr>
        <p:blipFill>
          <a:blip r:embed="rId6"/>
          <a:stretch>
            <a:fillRect/>
          </a:stretch>
        </p:blipFill>
        <p:spPr>
          <a:xfrm>
            <a:off x="1351375" y="1244262"/>
            <a:ext cx="8151052" cy="5032314"/>
          </a:xfrm>
          <a:prstGeom prst="rect">
            <a:avLst/>
          </a:prstGeom>
        </p:spPr>
      </p:pic>
      <p:pic>
        <p:nvPicPr>
          <p:cNvPr id="8" name="Picture 7">
            <a:extLst>
              <a:ext uri="{FF2B5EF4-FFF2-40B4-BE49-F238E27FC236}">
                <a16:creationId xmlns:a16="http://schemas.microsoft.com/office/drawing/2014/main" id="{2CD35F58-5FF1-4F97-AE8C-FD814EE22A51}"/>
              </a:ext>
            </a:extLst>
          </p:cNvPr>
          <p:cNvPicPr>
            <a:picLocks noChangeAspect="1"/>
          </p:cNvPicPr>
          <p:nvPr/>
        </p:nvPicPr>
        <p:blipFill>
          <a:blip r:embed="rId7"/>
          <a:stretch>
            <a:fillRect/>
          </a:stretch>
        </p:blipFill>
        <p:spPr>
          <a:xfrm>
            <a:off x="1349852" y="1215389"/>
            <a:ext cx="8136841" cy="5516795"/>
          </a:xfrm>
          <a:prstGeom prst="rect">
            <a:avLst/>
          </a:prstGeom>
        </p:spPr>
      </p:pic>
    </p:spTree>
    <p:extLst>
      <p:ext uri="{BB962C8B-B14F-4D97-AF65-F5344CB8AC3E}">
        <p14:creationId xmlns:p14="http://schemas.microsoft.com/office/powerpoint/2010/main" val="34165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Automate deployment of VMs </a:t>
            </a:r>
          </a:p>
        </p:txBody>
      </p:sp>
      <p:pic>
        <p:nvPicPr>
          <p:cNvPr id="4" name="Picture 3">
            <a:extLst>
              <a:ext uri="{FF2B5EF4-FFF2-40B4-BE49-F238E27FC236}">
                <a16:creationId xmlns:a16="http://schemas.microsoft.com/office/drawing/2014/main" id="{953818F7-BB77-4C7B-9CA9-4405BD72CB52}"/>
              </a:ext>
            </a:extLst>
          </p:cNvPr>
          <p:cNvPicPr>
            <a:picLocks noChangeAspect="1"/>
          </p:cNvPicPr>
          <p:nvPr/>
        </p:nvPicPr>
        <p:blipFill rotWithShape="1">
          <a:blip r:embed="rId3"/>
          <a:srcRect r="32501"/>
          <a:stretch/>
        </p:blipFill>
        <p:spPr>
          <a:xfrm>
            <a:off x="493345" y="1262640"/>
            <a:ext cx="3529633" cy="522108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1D6EADB-12D6-4E71-8738-CC05CC0FB463}"/>
              </a:ext>
            </a:extLst>
          </p:cNvPr>
          <p:cNvPicPr>
            <a:picLocks noChangeAspect="1"/>
          </p:cNvPicPr>
          <p:nvPr/>
        </p:nvPicPr>
        <p:blipFill>
          <a:blip r:embed="rId4"/>
          <a:stretch>
            <a:fillRect/>
          </a:stretch>
        </p:blipFill>
        <p:spPr>
          <a:xfrm>
            <a:off x="4079045" y="1265530"/>
            <a:ext cx="7770559" cy="173215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E86F1E2-20FD-469F-BC39-869934A3A80F}"/>
              </a:ext>
            </a:extLst>
          </p:cNvPr>
          <p:cNvPicPr>
            <a:picLocks noChangeAspect="1"/>
          </p:cNvPicPr>
          <p:nvPr/>
        </p:nvPicPr>
        <p:blipFill>
          <a:blip r:embed="rId5"/>
          <a:stretch>
            <a:fillRect/>
          </a:stretch>
        </p:blipFill>
        <p:spPr>
          <a:xfrm>
            <a:off x="4109378" y="3140640"/>
            <a:ext cx="3973245" cy="3632415"/>
          </a:xfrm>
          <a:prstGeom prst="rect">
            <a:avLst/>
          </a:prstGeom>
        </p:spPr>
      </p:pic>
      <p:sp>
        <p:nvSpPr>
          <p:cNvPr id="7" name="Rectangle 6">
            <a:extLst>
              <a:ext uri="{FF2B5EF4-FFF2-40B4-BE49-F238E27FC236}">
                <a16:creationId xmlns:a16="http://schemas.microsoft.com/office/drawing/2014/main" id="{79785B9A-E8D6-4B43-ACC1-3FD417BE434B}"/>
              </a:ext>
            </a:extLst>
          </p:cNvPr>
          <p:cNvSpPr/>
          <p:nvPr/>
        </p:nvSpPr>
        <p:spPr>
          <a:xfrm>
            <a:off x="8854886" y="6368688"/>
            <a:ext cx="3113438" cy="36207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dirty="0">
                <a:solidFill>
                  <a:srgbClr val="FFFFFF"/>
                </a:solidFill>
                <a:latin typeface="Segoe UI"/>
                <a:hlinkClick r:id="rId6"/>
              </a:rPr>
              <a:t>Different ways to create a VM</a:t>
            </a:r>
            <a:endParaRPr lang="en-US" dirty="0">
              <a:solidFill>
                <a:srgbClr val="FFFFFF"/>
              </a:solidFill>
              <a:latin typeface="Segoe UI"/>
            </a:endParaRPr>
          </a:p>
        </p:txBody>
      </p:sp>
      <p:sp>
        <p:nvSpPr>
          <p:cNvPr id="8" name="TextBox 7">
            <a:extLst>
              <a:ext uri="{FF2B5EF4-FFF2-40B4-BE49-F238E27FC236}">
                <a16:creationId xmlns:a16="http://schemas.microsoft.com/office/drawing/2014/main" id="{CF577297-7540-4E91-B561-56A6FD783896}"/>
              </a:ext>
            </a:extLst>
          </p:cNvPr>
          <p:cNvSpPr txBox="1"/>
          <p:nvPr/>
        </p:nvSpPr>
        <p:spPr>
          <a:xfrm>
            <a:off x="7999325" y="3140640"/>
            <a:ext cx="3850279" cy="3023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79285" tIns="143428" rIns="179285" bIns="143428" rtlCol="0">
            <a:spAutoFit/>
          </a:bodyPr>
          <a:lstStyle/>
          <a:p>
            <a:pPr>
              <a:lnSpc>
                <a:spcPct val="90000"/>
              </a:lnSpc>
              <a:spcAft>
                <a:spcPts val="588"/>
              </a:spcAft>
              <a:defRPr/>
            </a:pPr>
            <a:r>
              <a:rPr lang="en-US" sz="2353" dirty="0">
                <a:gradFill>
                  <a:gsLst>
                    <a:gs pos="2917">
                      <a:srgbClr val="FFFFFF"/>
                    </a:gs>
                    <a:gs pos="30000">
                      <a:srgbClr val="FFFFFF"/>
                    </a:gs>
                  </a:gsLst>
                  <a:lin ang="5400000" scaled="0"/>
                </a:gradFill>
                <a:latin typeface="Segoe UI"/>
              </a:rPr>
              <a:t>Deployment options</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Marketplace</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PowerShell</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Azure CLI</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ARM Template</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Portal</a:t>
            </a:r>
          </a:p>
          <a:p>
            <a:pPr marL="336145" indent="-336145">
              <a:lnSpc>
                <a:spcPct val="90000"/>
              </a:lnSpc>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Code (C#/Java/Python)</a:t>
            </a:r>
          </a:p>
        </p:txBody>
      </p:sp>
    </p:spTree>
    <p:extLst>
      <p:ext uri="{BB962C8B-B14F-4D97-AF65-F5344CB8AC3E}">
        <p14:creationId xmlns:p14="http://schemas.microsoft.com/office/powerpoint/2010/main" val="29712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Automate deployment of VMs </a:t>
            </a:r>
          </a:p>
        </p:txBody>
      </p:sp>
      <p:pic>
        <p:nvPicPr>
          <p:cNvPr id="9" name="Picture 8" descr="Automatically generated description: nintendo, screenshot, abstract">
            <a:extLst>
              <a:ext uri="{FF2B5EF4-FFF2-40B4-BE49-F238E27FC236}">
                <a16:creationId xmlns:a16="http://schemas.microsoft.com/office/drawing/2014/main" id="{F2A0DFCB-9CA9-4FC0-B350-68B3EB8E1065}"/>
              </a:ext>
            </a:extLst>
          </p:cNvPr>
          <p:cNvPicPr>
            <a:picLocks noChangeAspect="1"/>
          </p:cNvPicPr>
          <p:nvPr/>
        </p:nvPicPr>
        <p:blipFill>
          <a:blip r:embed="rId3"/>
          <a:stretch>
            <a:fillRect/>
          </a:stretch>
        </p:blipFill>
        <p:spPr>
          <a:xfrm>
            <a:off x="418643" y="1425296"/>
            <a:ext cx="3305591" cy="1942267"/>
          </a:xfrm>
          <a:prstGeom prst="rect">
            <a:avLst/>
          </a:prstGeom>
        </p:spPr>
      </p:pic>
      <p:pic>
        <p:nvPicPr>
          <p:cNvPr id="10" name="Picture 9" descr="Automatically generated description: screenshot, abstract, nintendo">
            <a:extLst>
              <a:ext uri="{FF2B5EF4-FFF2-40B4-BE49-F238E27FC236}">
                <a16:creationId xmlns:a16="http://schemas.microsoft.com/office/drawing/2014/main" id="{F5CC4F7B-4D39-4C5C-834D-0D8BD34FE9C4}"/>
              </a:ext>
            </a:extLst>
          </p:cNvPr>
          <p:cNvPicPr>
            <a:picLocks noChangeAspect="1"/>
          </p:cNvPicPr>
          <p:nvPr/>
        </p:nvPicPr>
        <p:blipFill>
          <a:blip r:embed="rId4"/>
          <a:stretch>
            <a:fillRect/>
          </a:stretch>
        </p:blipFill>
        <p:spPr>
          <a:xfrm>
            <a:off x="1912684" y="2104241"/>
            <a:ext cx="7322443" cy="2390466"/>
          </a:xfrm>
          <a:prstGeom prst="rect">
            <a:avLst/>
          </a:prstGeom>
        </p:spPr>
      </p:pic>
      <p:pic>
        <p:nvPicPr>
          <p:cNvPr id="11" name="Picture 10" descr="Automatically generated description: nintendo, animal, plant">
            <a:extLst>
              <a:ext uri="{FF2B5EF4-FFF2-40B4-BE49-F238E27FC236}">
                <a16:creationId xmlns:a16="http://schemas.microsoft.com/office/drawing/2014/main" id="{A659D102-0994-4F7D-BA29-4008C3BBC636}"/>
              </a:ext>
            </a:extLst>
          </p:cNvPr>
          <p:cNvPicPr>
            <a:picLocks noChangeAspect="1"/>
          </p:cNvPicPr>
          <p:nvPr/>
        </p:nvPicPr>
        <p:blipFill>
          <a:blip r:embed="rId5"/>
          <a:stretch>
            <a:fillRect/>
          </a:stretch>
        </p:blipFill>
        <p:spPr>
          <a:xfrm>
            <a:off x="1240366" y="2079688"/>
            <a:ext cx="9123136" cy="2395141"/>
          </a:xfrm>
          <a:prstGeom prst="rect">
            <a:avLst/>
          </a:prstGeom>
        </p:spPr>
      </p:pic>
      <p:pic>
        <p:nvPicPr>
          <p:cNvPr id="12" name="Picture 11" descr="Automatically generated description: nintendo, screenshot, abstract">
            <a:extLst>
              <a:ext uri="{FF2B5EF4-FFF2-40B4-BE49-F238E27FC236}">
                <a16:creationId xmlns:a16="http://schemas.microsoft.com/office/drawing/2014/main" id="{0D2A19A4-0047-42A9-B9B6-7B9A2A3F307D}"/>
              </a:ext>
            </a:extLst>
          </p:cNvPr>
          <p:cNvPicPr>
            <a:picLocks noChangeAspect="1"/>
          </p:cNvPicPr>
          <p:nvPr/>
        </p:nvPicPr>
        <p:blipFill>
          <a:blip r:embed="rId6"/>
          <a:stretch>
            <a:fillRect/>
          </a:stretch>
        </p:blipFill>
        <p:spPr>
          <a:xfrm>
            <a:off x="233314" y="1360163"/>
            <a:ext cx="11631503" cy="2465168"/>
          </a:xfrm>
          <a:prstGeom prst="rect">
            <a:avLst/>
          </a:prstGeom>
        </p:spPr>
      </p:pic>
      <p:pic>
        <p:nvPicPr>
          <p:cNvPr id="13" name="Picture 12" descr="Automatically generated description: nintendo, screenshot, abstract">
            <a:extLst>
              <a:ext uri="{FF2B5EF4-FFF2-40B4-BE49-F238E27FC236}">
                <a16:creationId xmlns:a16="http://schemas.microsoft.com/office/drawing/2014/main" id="{091DCCFF-A302-4259-8A7D-3D3D0B5D0635}"/>
              </a:ext>
            </a:extLst>
          </p:cNvPr>
          <p:cNvPicPr>
            <a:picLocks noChangeAspect="1"/>
          </p:cNvPicPr>
          <p:nvPr/>
        </p:nvPicPr>
        <p:blipFill>
          <a:blip r:embed="rId7"/>
          <a:stretch>
            <a:fillRect/>
          </a:stretch>
        </p:blipFill>
        <p:spPr>
          <a:xfrm>
            <a:off x="233313" y="1232844"/>
            <a:ext cx="5888946" cy="6155365"/>
          </a:xfrm>
          <a:prstGeom prst="rect">
            <a:avLst/>
          </a:prstGeom>
        </p:spPr>
      </p:pic>
      <p:pic>
        <p:nvPicPr>
          <p:cNvPr id="14" name="Picture 13" descr="Automatically generated description: nintendo, screenshot, abstract">
            <a:extLst>
              <a:ext uri="{FF2B5EF4-FFF2-40B4-BE49-F238E27FC236}">
                <a16:creationId xmlns:a16="http://schemas.microsoft.com/office/drawing/2014/main" id="{5055939A-527F-4368-A2F7-97FC653D06D9}"/>
              </a:ext>
            </a:extLst>
          </p:cNvPr>
          <p:cNvPicPr>
            <a:picLocks noChangeAspect="1"/>
          </p:cNvPicPr>
          <p:nvPr/>
        </p:nvPicPr>
        <p:blipFill>
          <a:blip r:embed="rId8"/>
          <a:stretch>
            <a:fillRect/>
          </a:stretch>
        </p:blipFill>
        <p:spPr>
          <a:xfrm>
            <a:off x="233313" y="1232843"/>
            <a:ext cx="5713283" cy="6657478"/>
          </a:xfrm>
          <a:prstGeom prst="rect">
            <a:avLst/>
          </a:prstGeom>
        </p:spPr>
      </p:pic>
      <p:pic>
        <p:nvPicPr>
          <p:cNvPr id="15" name="Picture 14" descr="Automatically generated description: nintendo, abstract, screenshot">
            <a:extLst>
              <a:ext uri="{FF2B5EF4-FFF2-40B4-BE49-F238E27FC236}">
                <a16:creationId xmlns:a16="http://schemas.microsoft.com/office/drawing/2014/main" id="{DBB7F9EA-4412-4939-928F-A3DA242D5D2E}"/>
              </a:ext>
            </a:extLst>
          </p:cNvPr>
          <p:cNvPicPr>
            <a:picLocks noChangeAspect="1"/>
          </p:cNvPicPr>
          <p:nvPr/>
        </p:nvPicPr>
        <p:blipFill>
          <a:blip r:embed="rId9"/>
          <a:stretch>
            <a:fillRect/>
          </a:stretch>
        </p:blipFill>
        <p:spPr>
          <a:xfrm>
            <a:off x="287352" y="1272932"/>
            <a:ext cx="8458233" cy="5965874"/>
          </a:xfrm>
          <a:prstGeom prst="rect">
            <a:avLst/>
          </a:prstGeom>
        </p:spPr>
      </p:pic>
      <p:sp>
        <p:nvSpPr>
          <p:cNvPr id="16" name="Rectangle 15">
            <a:extLst>
              <a:ext uri="{FF2B5EF4-FFF2-40B4-BE49-F238E27FC236}">
                <a16:creationId xmlns:a16="http://schemas.microsoft.com/office/drawing/2014/main" id="{127500FA-0C8B-42CF-BAC4-7DA2750CCB46}"/>
              </a:ext>
            </a:extLst>
          </p:cNvPr>
          <p:cNvSpPr/>
          <p:nvPr/>
        </p:nvSpPr>
        <p:spPr>
          <a:xfrm>
            <a:off x="8859976" y="6342381"/>
            <a:ext cx="2976217" cy="36207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dirty="0">
                <a:solidFill>
                  <a:srgbClr val="FFFFFF"/>
                </a:solidFill>
                <a:latin typeface="Segoe UI"/>
                <a:hlinkClick r:id="rId10"/>
              </a:rPr>
              <a:t>ARM Template Walkthrough</a:t>
            </a:r>
            <a:endParaRPr lang="en-US" dirty="0">
              <a:solidFill>
                <a:srgbClr val="FFFFFF"/>
              </a:solidFill>
              <a:latin typeface="Segoe UI"/>
            </a:endParaRPr>
          </a:p>
        </p:txBody>
      </p:sp>
    </p:spTree>
    <p:extLst>
      <p:ext uri="{BB962C8B-B14F-4D97-AF65-F5344CB8AC3E}">
        <p14:creationId xmlns:p14="http://schemas.microsoft.com/office/powerpoint/2010/main" val="209899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xit" presetSubtype="0" fill="hold"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xit" presetSubtype="0" fill="hold"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xit" presetSubtype="0" fill="hold" nodeType="with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dirty="0"/>
              <a:t>Implement solutions that use virtual machines (VM)</a:t>
            </a:r>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endParaRPr lang="en-US" sz="2855" dirty="0"/>
          </a:p>
          <a:p>
            <a:pPr marL="0" indent="0">
              <a:buNone/>
            </a:pPr>
            <a:r>
              <a:rPr lang="en-US" sz="2855" dirty="0"/>
              <a:t>Configure Azure Disk Encryption for VMs – </a:t>
            </a:r>
            <a:r>
              <a:rPr lang="en-US" sz="2855" dirty="0">
                <a:hlinkClick r:id="rId3"/>
              </a:rPr>
              <a:t>Prerequisites</a:t>
            </a:r>
            <a:r>
              <a:rPr lang="en-US" sz="2855" dirty="0"/>
              <a:t> to know</a:t>
            </a:r>
          </a:p>
          <a:p>
            <a:pPr marL="0" indent="0">
              <a:buNone/>
            </a:pPr>
            <a:endParaRPr lang="en-AU" sz="2855" dirty="0"/>
          </a:p>
          <a:p>
            <a:pPr marL="0" indent="0">
              <a:buNone/>
            </a:pPr>
            <a:r>
              <a:rPr lang="en-AU" sz="2855" dirty="0"/>
              <a:t>Key Vault | </a:t>
            </a:r>
            <a:r>
              <a:rPr lang="en-AU" sz="2855" dirty="0">
                <a:hlinkClick r:id="rId4"/>
              </a:rPr>
              <a:t>Access Policies</a:t>
            </a:r>
            <a:r>
              <a:rPr lang="en-AU" sz="2855" dirty="0"/>
              <a:t> | </a:t>
            </a:r>
            <a:r>
              <a:rPr lang="en-AU" sz="2855" dirty="0">
                <a:hlinkClick r:id="rId5"/>
              </a:rPr>
              <a:t>Key Encryption Key</a:t>
            </a:r>
            <a:r>
              <a:rPr lang="en-AU" sz="2855" dirty="0"/>
              <a:t> (KEK)</a:t>
            </a:r>
          </a:p>
          <a:p>
            <a:pPr marL="0" indent="0">
              <a:buNone/>
            </a:pPr>
            <a:endParaRPr lang="en-AU" sz="2855" dirty="0"/>
          </a:p>
          <a:p>
            <a:pPr marL="0" indent="0">
              <a:buNone/>
            </a:pPr>
            <a:r>
              <a:rPr lang="en-AU" sz="2855" dirty="0"/>
              <a:t>Networking</a:t>
            </a:r>
          </a:p>
          <a:p>
            <a:pPr marL="0" indent="0">
              <a:buNone/>
            </a:pPr>
            <a:endParaRPr lang="en-AU" sz="2855" dirty="0"/>
          </a:p>
          <a:p>
            <a:pPr marL="0" indent="0">
              <a:buNone/>
            </a:pPr>
            <a:r>
              <a:rPr lang="en-AU" sz="2855" dirty="0"/>
              <a:t>Group Policy</a:t>
            </a:r>
          </a:p>
          <a:p>
            <a:pPr marL="0" indent="0">
              <a:buNone/>
            </a:pPr>
            <a:r>
              <a:rPr lang="en-AU" sz="2855" dirty="0"/>
              <a:t>Tiers!!!</a:t>
            </a:r>
          </a:p>
        </p:txBody>
      </p:sp>
      <p:sp>
        <p:nvSpPr>
          <p:cNvPr id="4" name="Rectangle 3">
            <a:extLst>
              <a:ext uri="{FF2B5EF4-FFF2-40B4-BE49-F238E27FC236}">
                <a16:creationId xmlns:a16="http://schemas.microsoft.com/office/drawing/2014/main" id="{07606934-9F8F-4A94-A666-31EA2D921B73}"/>
              </a:ext>
            </a:extLst>
          </p:cNvPr>
          <p:cNvSpPr/>
          <p:nvPr/>
        </p:nvSpPr>
        <p:spPr>
          <a:xfrm>
            <a:off x="1825749" y="6161558"/>
            <a:ext cx="8364908" cy="369332"/>
          </a:xfrm>
          <a:prstGeom prst="rect">
            <a:avLst/>
          </a:prstGeom>
        </p:spPr>
        <p:txBody>
          <a:bodyPr wrap="square">
            <a:spAutoFit/>
          </a:bodyPr>
          <a:lstStyle/>
          <a:p>
            <a:r>
              <a:rPr lang="en-US" dirty="0">
                <a:latin typeface="Segoe UI Light" pitchFamily="34" charset="0"/>
                <a:hlinkClick r:id="rId6"/>
              </a:rPr>
              <a:t>https://docs.microsoft.com/en-us/azure/security/azure-security-disk-encryption-faq</a:t>
            </a:r>
            <a:r>
              <a:rPr lang="en-US" dirty="0">
                <a:latin typeface="Segoe UI Light" pitchFamily="34" charset="0"/>
              </a:rPr>
              <a:t> </a:t>
            </a:r>
            <a:endParaRPr lang="en-US" dirty="0"/>
          </a:p>
        </p:txBody>
      </p:sp>
      <p:pic>
        <p:nvPicPr>
          <p:cNvPr id="5" name="Picture 4">
            <a:extLst>
              <a:ext uri="{FF2B5EF4-FFF2-40B4-BE49-F238E27FC236}">
                <a16:creationId xmlns:a16="http://schemas.microsoft.com/office/drawing/2014/main" id="{B6A77EC0-915E-41EF-92DA-BEE99506F024}"/>
              </a:ext>
            </a:extLst>
          </p:cNvPr>
          <p:cNvPicPr>
            <a:picLocks noChangeAspect="1"/>
          </p:cNvPicPr>
          <p:nvPr/>
        </p:nvPicPr>
        <p:blipFill>
          <a:blip r:embed="rId7"/>
          <a:stretch>
            <a:fillRect/>
          </a:stretch>
        </p:blipFill>
        <p:spPr>
          <a:xfrm>
            <a:off x="4346029" y="4064471"/>
            <a:ext cx="5416495" cy="1944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788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Create virtual network gateway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GatewaySubnet /27-8  </a:t>
            </a:r>
            <a:r>
              <a:rPr lang="en-US" b="1" dirty="0"/>
              <a:t>NSG</a:t>
            </a:r>
          </a:p>
          <a:p>
            <a:pPr marL="0" indent="0">
              <a:buNone/>
            </a:pPr>
            <a:endParaRPr lang="en-US" dirty="0"/>
          </a:p>
          <a:p>
            <a:pPr marL="0" indent="0">
              <a:buNone/>
            </a:pPr>
            <a:r>
              <a:rPr lang="en-US" dirty="0"/>
              <a:t>DNS?</a:t>
            </a:r>
          </a:p>
          <a:p>
            <a:pPr marL="0" indent="0">
              <a:buNone/>
            </a:pPr>
            <a:endParaRPr lang="en-US" dirty="0"/>
          </a:p>
        </p:txBody>
      </p:sp>
      <p:grpSp>
        <p:nvGrpSpPr>
          <p:cNvPr id="10" name="Group 9">
            <a:extLst>
              <a:ext uri="{FF2B5EF4-FFF2-40B4-BE49-F238E27FC236}">
                <a16:creationId xmlns:a16="http://schemas.microsoft.com/office/drawing/2014/main" id="{10F9EE73-A3CD-49D4-95AD-4D8362B85F3E}"/>
              </a:ext>
            </a:extLst>
          </p:cNvPr>
          <p:cNvGrpSpPr/>
          <p:nvPr/>
        </p:nvGrpSpPr>
        <p:grpSpPr>
          <a:xfrm>
            <a:off x="5210125" y="4213516"/>
            <a:ext cx="648072" cy="648072"/>
            <a:chOff x="5426149" y="4573119"/>
            <a:chExt cx="864096" cy="864096"/>
          </a:xfrm>
        </p:grpSpPr>
        <p:sp>
          <p:nvSpPr>
            <p:cNvPr id="7" name="Oval 6">
              <a:extLst>
                <a:ext uri="{FF2B5EF4-FFF2-40B4-BE49-F238E27FC236}">
                  <a16:creationId xmlns:a16="http://schemas.microsoft.com/office/drawing/2014/main" id="{BE376852-E9B4-467A-ACB0-36AE64097DA0}"/>
                </a:ext>
              </a:extLst>
            </p:cNvPr>
            <p:cNvSpPr/>
            <p:nvPr/>
          </p:nvSpPr>
          <p:spPr bwMode="auto">
            <a:xfrm>
              <a:off x="5426149" y="4573119"/>
              <a:ext cx="864096" cy="864096"/>
            </a:xfrm>
            <a:prstGeom prst="ellipse">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0210D8A5-27D1-4370-BC86-E1071EF226B9}"/>
                </a:ext>
              </a:extLst>
            </p:cNvPr>
            <p:cNvCxnSpPr>
              <a:stCxn id="7" idx="7"/>
              <a:endCxn id="7" idx="3"/>
            </p:cNvCxnSpPr>
            <p:nvPr/>
          </p:nvCxnSpPr>
          <p:spPr>
            <a:xfrm flipH="1">
              <a:off x="5552693" y="4699663"/>
              <a:ext cx="611008" cy="61100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idx="4294967295"/>
          </p:nvPr>
        </p:nvSpPr>
        <p:spPr>
          <a:xfrm>
            <a:off x="547688" y="295275"/>
            <a:ext cx="11888787" cy="917575"/>
          </a:xfrm>
        </p:spPr>
        <p:txBody>
          <a:bodyPr>
            <a:normAutofit/>
          </a:bodyPr>
          <a:lstStyle/>
          <a:p>
            <a:r>
              <a:rPr lang="en-US" dirty="0"/>
              <a:t>Create connectivity between virtual networks </a:t>
            </a:r>
          </a:p>
        </p:txBody>
      </p:sp>
      <p:sp>
        <p:nvSpPr>
          <p:cNvPr id="4" name="Rectangle 3">
            <a:extLst>
              <a:ext uri="{FF2B5EF4-FFF2-40B4-BE49-F238E27FC236}">
                <a16:creationId xmlns:a16="http://schemas.microsoft.com/office/drawing/2014/main" id="{95627A31-9BCA-4A52-B119-98D3C1E1DEED}"/>
              </a:ext>
            </a:extLst>
          </p:cNvPr>
          <p:cNvSpPr/>
          <p:nvPr/>
        </p:nvSpPr>
        <p:spPr>
          <a:xfrm>
            <a:off x="681410" y="6233566"/>
            <a:ext cx="11173222" cy="369332"/>
          </a:xfrm>
          <a:prstGeom prst="rect">
            <a:avLst/>
          </a:prstGeom>
        </p:spPr>
        <p:txBody>
          <a:bodyPr wrap="square">
            <a:spAutoFit/>
          </a:bodyPr>
          <a:lstStyle/>
          <a:p>
            <a:r>
              <a:rPr lang="en-US" dirty="0">
                <a:hlinkClick r:id="rId3"/>
              </a:rPr>
              <a:t>https://docs.microsoft.com/en-us/azure/vpn-gateway/vpn-gateway-howto-vnet-vnet-resource-manager-portal</a:t>
            </a:r>
            <a:r>
              <a:rPr lang="en-US" dirty="0"/>
              <a:t>  </a:t>
            </a:r>
          </a:p>
        </p:txBody>
      </p:sp>
      <p:pic>
        <p:nvPicPr>
          <p:cNvPr id="6" name="Picture 5">
            <a:extLst>
              <a:ext uri="{FF2B5EF4-FFF2-40B4-BE49-F238E27FC236}">
                <a16:creationId xmlns:a16="http://schemas.microsoft.com/office/drawing/2014/main" id="{10D9BED5-7274-4666-90A6-5ECD0A10C3A3}"/>
              </a:ext>
            </a:extLst>
          </p:cNvPr>
          <p:cNvPicPr>
            <a:picLocks noChangeAspect="1"/>
          </p:cNvPicPr>
          <p:nvPr/>
        </p:nvPicPr>
        <p:blipFill>
          <a:blip r:embed="rId4"/>
          <a:stretch>
            <a:fillRect/>
          </a:stretch>
        </p:blipFill>
        <p:spPr>
          <a:xfrm>
            <a:off x="547688" y="2452178"/>
            <a:ext cx="6480720" cy="1189122"/>
          </a:xfrm>
          <a:prstGeom prst="rect">
            <a:avLst/>
          </a:prstGeom>
        </p:spPr>
      </p:pic>
      <p:pic>
        <p:nvPicPr>
          <p:cNvPr id="1026" name="Picture 2" descr="C:\Users\mgrimes\AppData\Local\Temp\SNAGHTML384da2.PNG">
            <a:extLst>
              <a:ext uri="{FF2B5EF4-FFF2-40B4-BE49-F238E27FC236}">
                <a16:creationId xmlns:a16="http://schemas.microsoft.com/office/drawing/2014/main" id="{0E413B8A-77EB-4EA7-B1E2-84DC65D2B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0485" y="1337022"/>
            <a:ext cx="3105790" cy="554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1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Implement and manage virtual networking </a:t>
            </a:r>
          </a:p>
        </p:txBody>
      </p:sp>
      <p:sp>
        <p:nvSpPr>
          <p:cNvPr id="3" name="Content Placeholder 2"/>
          <p:cNvSpPr>
            <a:spLocks noGrp="1"/>
          </p:cNvSpPr>
          <p:nvPr>
            <p:ph type="body" sz="quarter" idx="4294967295"/>
          </p:nvPr>
        </p:nvSpPr>
        <p:spPr>
          <a:xfrm>
            <a:off x="547688" y="1211263"/>
            <a:ext cx="6030589" cy="5484812"/>
          </a:xfrm>
        </p:spPr>
        <p:txBody>
          <a:bodyPr>
            <a:normAutofit/>
          </a:bodyPr>
          <a:lstStyle/>
          <a:p>
            <a:pPr marL="0" indent="0">
              <a:buNone/>
            </a:pPr>
            <a:r>
              <a:rPr lang="en-US" sz="3200" dirty="0"/>
              <a:t>Public IP</a:t>
            </a:r>
          </a:p>
          <a:p>
            <a:pPr lvl="1"/>
            <a:r>
              <a:rPr lang="en-US" sz="2400" dirty="0"/>
              <a:t>Separate Azure Object</a:t>
            </a:r>
          </a:p>
          <a:p>
            <a:pPr lvl="1"/>
            <a:r>
              <a:rPr lang="en-US" sz="2400" dirty="0"/>
              <a:t>Public Azure Service</a:t>
            </a:r>
          </a:p>
          <a:p>
            <a:pPr lvl="1"/>
            <a:r>
              <a:rPr lang="en-US" sz="2400" dirty="0"/>
              <a:t>VMs, ILBs, VPN, App GWs</a:t>
            </a:r>
          </a:p>
          <a:p>
            <a:pPr lvl="1"/>
            <a:r>
              <a:rPr lang="en-US" sz="2400" dirty="0"/>
              <a:t>Dynamic </a:t>
            </a:r>
            <a:r>
              <a:rPr lang="en-US" sz="1600" dirty="0"/>
              <a:t>(default)</a:t>
            </a:r>
            <a:r>
              <a:rPr lang="en-US" sz="2400" dirty="0"/>
              <a:t> or Static</a:t>
            </a:r>
          </a:p>
          <a:p>
            <a:pPr lvl="1"/>
            <a:r>
              <a:rPr lang="en-US" sz="2400" dirty="0"/>
              <a:t>DNS hostname resolution</a:t>
            </a:r>
          </a:p>
          <a:p>
            <a:pPr marL="0" indent="0">
              <a:buNone/>
            </a:pPr>
            <a:r>
              <a:rPr lang="en-US" sz="3200" dirty="0"/>
              <a:t>Private IP</a:t>
            </a:r>
          </a:p>
          <a:p>
            <a:pPr lvl="1"/>
            <a:r>
              <a:rPr lang="en-US" sz="2400" dirty="0"/>
              <a:t>Allocated from subnet range</a:t>
            </a:r>
          </a:p>
          <a:p>
            <a:pPr lvl="1"/>
            <a:r>
              <a:rPr lang="en-US" sz="2400" dirty="0"/>
              <a:t>Internal resolution by Azure DNS</a:t>
            </a:r>
          </a:p>
          <a:p>
            <a:pPr lvl="1"/>
            <a:r>
              <a:rPr lang="en-US" sz="2400" dirty="0"/>
              <a:t>Subnet, part of </a:t>
            </a:r>
            <a:r>
              <a:rPr lang="en-US" sz="2400" dirty="0" err="1"/>
              <a:t>VNet</a:t>
            </a:r>
            <a:r>
              <a:rPr lang="en-US" sz="2400" dirty="0"/>
              <a:t> range</a:t>
            </a:r>
          </a:p>
          <a:p>
            <a:pPr lvl="1"/>
            <a:r>
              <a:rPr lang="en-US" sz="2400" dirty="0"/>
              <a:t>VM, ILBs, App GWs</a:t>
            </a:r>
          </a:p>
          <a:p>
            <a:pPr lvl="1"/>
            <a:r>
              <a:rPr lang="en-US" sz="2400" dirty="0"/>
              <a:t>Dynamic </a:t>
            </a:r>
            <a:r>
              <a:rPr lang="en-US" sz="1200" dirty="0"/>
              <a:t>(default)</a:t>
            </a:r>
            <a:r>
              <a:rPr lang="en-US" sz="2400" dirty="0"/>
              <a:t> or Static</a:t>
            </a:r>
          </a:p>
          <a:p>
            <a:pPr lvl="2"/>
            <a:endParaRPr lang="en-US" dirty="0"/>
          </a:p>
          <a:p>
            <a:pPr marL="0" indent="0">
              <a:buNone/>
            </a:pPr>
            <a:endParaRPr lang="en-AU" sz="2855" dirty="0"/>
          </a:p>
        </p:txBody>
      </p:sp>
      <p:sp>
        <p:nvSpPr>
          <p:cNvPr id="4" name="Rectangle 3">
            <a:extLst>
              <a:ext uri="{FF2B5EF4-FFF2-40B4-BE49-F238E27FC236}">
                <a16:creationId xmlns:a16="http://schemas.microsoft.com/office/drawing/2014/main" id="{881A6D05-D9BC-411B-85A6-D0C5A3EFC1C8}"/>
              </a:ext>
            </a:extLst>
          </p:cNvPr>
          <p:cNvSpPr/>
          <p:nvPr/>
        </p:nvSpPr>
        <p:spPr>
          <a:xfrm>
            <a:off x="9113837" y="6392862"/>
            <a:ext cx="2684133" cy="369332"/>
          </a:xfrm>
          <a:prstGeom prst="rect">
            <a:avLst/>
          </a:prstGeom>
        </p:spPr>
        <p:txBody>
          <a:bodyPr wrap="none">
            <a:spAutoFit/>
          </a:bodyPr>
          <a:lstStyle/>
          <a:p>
            <a:r>
              <a:rPr lang="en-US" dirty="0">
                <a:hlinkClick r:id="rId3"/>
              </a:rPr>
              <a:t>aka.ms/Azure/Addresses</a:t>
            </a:r>
            <a:r>
              <a:rPr lang="en-US" dirty="0"/>
              <a:t> </a:t>
            </a:r>
          </a:p>
        </p:txBody>
      </p:sp>
      <p:pic>
        <p:nvPicPr>
          <p:cNvPr id="5" name="Picture 4">
            <a:extLst>
              <a:ext uri="{FF2B5EF4-FFF2-40B4-BE49-F238E27FC236}">
                <a16:creationId xmlns:a16="http://schemas.microsoft.com/office/drawing/2014/main" id="{C1483E3C-6969-4A69-9463-5C1C8B07EE13}"/>
              </a:ext>
            </a:extLst>
          </p:cNvPr>
          <p:cNvPicPr>
            <a:picLocks noChangeAspect="1"/>
          </p:cNvPicPr>
          <p:nvPr/>
        </p:nvPicPr>
        <p:blipFill>
          <a:blip r:embed="rId4"/>
          <a:stretch>
            <a:fillRect/>
          </a:stretch>
        </p:blipFill>
        <p:spPr>
          <a:xfrm>
            <a:off x="5504920" y="1440750"/>
            <a:ext cx="2314590" cy="5321444"/>
          </a:xfrm>
          <a:prstGeom prst="rect">
            <a:avLst/>
          </a:prstGeom>
        </p:spPr>
      </p:pic>
      <p:pic>
        <p:nvPicPr>
          <p:cNvPr id="6" name="Picture 5">
            <a:extLst>
              <a:ext uri="{FF2B5EF4-FFF2-40B4-BE49-F238E27FC236}">
                <a16:creationId xmlns:a16="http://schemas.microsoft.com/office/drawing/2014/main" id="{2FF7411E-C135-4226-ACFA-FD987949D6E2}"/>
              </a:ext>
            </a:extLst>
          </p:cNvPr>
          <p:cNvPicPr>
            <a:picLocks noChangeAspect="1"/>
          </p:cNvPicPr>
          <p:nvPr/>
        </p:nvPicPr>
        <p:blipFill>
          <a:blip r:embed="rId5"/>
          <a:stretch>
            <a:fillRect/>
          </a:stretch>
        </p:blipFill>
        <p:spPr>
          <a:xfrm>
            <a:off x="7987942" y="2809386"/>
            <a:ext cx="3810028" cy="2190766"/>
          </a:xfrm>
          <a:prstGeom prst="rect">
            <a:avLst/>
          </a:prstGeom>
        </p:spPr>
      </p:pic>
    </p:spTree>
    <p:extLst>
      <p:ext uri="{BB962C8B-B14F-4D97-AF65-F5344CB8AC3E}">
        <p14:creationId xmlns:p14="http://schemas.microsoft.com/office/powerpoint/2010/main" val="180573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Manage Azure Active Directory </a:t>
            </a:r>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AU" dirty="0"/>
              <a:t>Configure Self Service Password Reset</a:t>
            </a:r>
          </a:p>
          <a:p>
            <a:pPr marL="0" indent="0">
              <a:buNone/>
            </a:pPr>
            <a:endParaRPr lang="en-AU" dirty="0"/>
          </a:p>
          <a:p>
            <a:pPr marL="0" indent="0">
              <a:buNone/>
            </a:pPr>
            <a:r>
              <a:rPr lang="en-AU" dirty="0"/>
              <a:t>Azure AD License?</a:t>
            </a:r>
          </a:p>
          <a:p>
            <a:pPr marL="0" indent="0">
              <a:buNone/>
            </a:pPr>
            <a:r>
              <a:rPr lang="en-AU" dirty="0"/>
              <a:t>User Configured?</a:t>
            </a:r>
          </a:p>
          <a:p>
            <a:pPr marL="0" indent="0">
              <a:buNone/>
            </a:pPr>
            <a:r>
              <a:rPr lang="en-AU" dirty="0"/>
              <a:t>Authentication Method for Policy?</a:t>
            </a:r>
          </a:p>
          <a:p>
            <a:pPr marL="0" indent="0">
              <a:buNone/>
            </a:pPr>
            <a:r>
              <a:rPr lang="en-AU" dirty="0"/>
              <a:t>Where is password managed? PHS, PTA or AD FS</a:t>
            </a:r>
          </a:p>
          <a:p>
            <a:pPr marL="0" indent="0">
              <a:buNone/>
            </a:pPr>
            <a:r>
              <a:rPr lang="en-AU" dirty="0"/>
              <a:t>Gates?</a:t>
            </a:r>
          </a:p>
          <a:p>
            <a:pPr marL="0" indent="0">
              <a:buNone/>
            </a:pPr>
            <a:endParaRPr lang="en-AU" dirty="0"/>
          </a:p>
        </p:txBody>
      </p:sp>
      <p:sp>
        <p:nvSpPr>
          <p:cNvPr id="4" name="Rectangle 3">
            <a:extLst>
              <a:ext uri="{FF2B5EF4-FFF2-40B4-BE49-F238E27FC236}">
                <a16:creationId xmlns:a16="http://schemas.microsoft.com/office/drawing/2014/main" id="{1C44BB3A-192E-4105-89E8-15974932A9E6}"/>
              </a:ext>
            </a:extLst>
          </p:cNvPr>
          <p:cNvSpPr/>
          <p:nvPr/>
        </p:nvSpPr>
        <p:spPr>
          <a:xfrm>
            <a:off x="8954541" y="6161558"/>
            <a:ext cx="2591863" cy="369332"/>
          </a:xfrm>
          <a:prstGeom prst="rect">
            <a:avLst/>
          </a:prstGeom>
        </p:spPr>
        <p:txBody>
          <a:bodyPr wrap="none">
            <a:spAutoFit/>
          </a:bodyPr>
          <a:lstStyle/>
          <a:p>
            <a:r>
              <a:rPr lang="en-US" dirty="0">
                <a:latin typeface="Segoe UI Light" pitchFamily="34" charset="0"/>
                <a:hlinkClick r:id="rId3"/>
              </a:rPr>
              <a:t>Know Versions / Features</a:t>
            </a:r>
            <a:endParaRPr lang="en-US" dirty="0">
              <a:latin typeface="Segoe UI Light" pitchFamily="34" charset="0"/>
            </a:endParaRPr>
          </a:p>
        </p:txBody>
      </p:sp>
    </p:spTree>
    <p:extLst>
      <p:ext uri="{BB962C8B-B14F-4D97-AF65-F5344CB8AC3E}">
        <p14:creationId xmlns:p14="http://schemas.microsoft.com/office/powerpoint/2010/main" val="14147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316180"/>
            <a:ext cx="11888787" cy="917575"/>
          </a:xfrm>
        </p:spPr>
        <p:txBody>
          <a:bodyPr>
            <a:normAutofit/>
          </a:bodyPr>
          <a:lstStyle/>
          <a:p>
            <a:r>
              <a:rPr lang="en-US" dirty="0"/>
              <a:t>Implement and manage hybrid identities </a:t>
            </a:r>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Manage password sync and writeback</a:t>
            </a:r>
          </a:p>
          <a:p>
            <a:pPr marL="0" indent="0">
              <a:buNone/>
            </a:pPr>
            <a:endParaRPr lang="en-US" sz="2855" dirty="0"/>
          </a:p>
          <a:p>
            <a:pPr marL="0" indent="0">
              <a:buNone/>
            </a:pPr>
            <a:r>
              <a:rPr lang="en-US" sz="2855" dirty="0"/>
              <a:t>Add Admins -&gt; </a:t>
            </a:r>
            <a:r>
              <a:rPr lang="en-US" sz="2855" dirty="0" err="1"/>
              <a:t>ADSyncAdmins</a:t>
            </a:r>
            <a:endParaRPr lang="en-US" sz="2855" dirty="0"/>
          </a:p>
          <a:p>
            <a:pPr marL="0" indent="0">
              <a:buNone/>
            </a:pPr>
            <a:r>
              <a:rPr lang="en-US" sz="2855" dirty="0"/>
              <a:t>Assign Licenses -&gt; </a:t>
            </a:r>
            <a:r>
              <a:rPr lang="en-US" sz="2400" dirty="0"/>
              <a:t>Azure AD Premium or EMS</a:t>
            </a:r>
            <a:endParaRPr lang="en-US" sz="2855" dirty="0"/>
          </a:p>
          <a:p>
            <a:pPr marL="0" indent="0">
              <a:buNone/>
            </a:pPr>
            <a:r>
              <a:rPr lang="en-US" sz="2855" dirty="0"/>
              <a:t>Additional Tasks…</a:t>
            </a:r>
          </a:p>
          <a:p>
            <a:pPr marL="860425"/>
            <a:r>
              <a:rPr lang="en-US" sz="2855" dirty="0"/>
              <a:t>Start synchronization process..</a:t>
            </a:r>
          </a:p>
          <a:p>
            <a:pPr marL="860425"/>
            <a:r>
              <a:rPr lang="en-US" sz="2855" dirty="0"/>
              <a:t>View the selected scenario</a:t>
            </a:r>
          </a:p>
          <a:p>
            <a:pPr marL="860425"/>
            <a:r>
              <a:rPr lang="en-US" sz="2855" dirty="0"/>
              <a:t>Customize synchronization options</a:t>
            </a:r>
          </a:p>
          <a:p>
            <a:pPr marL="1089025" lvl="1"/>
            <a:r>
              <a:rPr lang="en-US" sz="2055" dirty="0"/>
              <a:t>Writeback,</a:t>
            </a:r>
          </a:p>
          <a:p>
            <a:pPr marL="860425"/>
            <a:r>
              <a:rPr lang="en-US" sz="2855" dirty="0"/>
              <a:t>Enable Staging Mode</a:t>
            </a:r>
          </a:p>
          <a:p>
            <a:pPr marL="0" indent="0">
              <a:buNone/>
            </a:pPr>
            <a:endParaRPr lang="en-AU" sz="2855" dirty="0"/>
          </a:p>
        </p:txBody>
      </p:sp>
      <p:sp>
        <p:nvSpPr>
          <p:cNvPr id="4" name="Rectangle 3">
            <a:extLst>
              <a:ext uri="{FF2B5EF4-FFF2-40B4-BE49-F238E27FC236}">
                <a16:creationId xmlns:a16="http://schemas.microsoft.com/office/drawing/2014/main" id="{72E70BCE-8B60-48DD-AFF7-255612BDC9DB}"/>
              </a:ext>
            </a:extLst>
          </p:cNvPr>
          <p:cNvSpPr/>
          <p:nvPr/>
        </p:nvSpPr>
        <p:spPr>
          <a:xfrm>
            <a:off x="10538717" y="6326743"/>
            <a:ext cx="1262077" cy="369332"/>
          </a:xfrm>
          <a:prstGeom prst="rect">
            <a:avLst/>
          </a:prstGeom>
        </p:spPr>
        <p:txBody>
          <a:bodyPr wrap="none">
            <a:spAutoFit/>
          </a:bodyPr>
          <a:lstStyle/>
          <a:p>
            <a:r>
              <a:rPr lang="en-US" dirty="0">
                <a:hlinkClick r:id="rId3"/>
              </a:rPr>
              <a:t>Read more</a:t>
            </a:r>
            <a:endParaRPr lang="en-US" dirty="0"/>
          </a:p>
        </p:txBody>
      </p:sp>
      <p:pic>
        <p:nvPicPr>
          <p:cNvPr id="6" name="Picture 5">
            <a:extLst>
              <a:ext uri="{FF2B5EF4-FFF2-40B4-BE49-F238E27FC236}">
                <a16:creationId xmlns:a16="http://schemas.microsoft.com/office/drawing/2014/main" id="{BC96902E-24D1-4F5B-A004-0D20D5B08CAF}"/>
              </a:ext>
            </a:extLst>
          </p:cNvPr>
          <p:cNvPicPr>
            <a:picLocks noChangeAspect="1"/>
          </p:cNvPicPr>
          <p:nvPr/>
        </p:nvPicPr>
        <p:blipFill>
          <a:blip r:embed="rId4"/>
          <a:stretch>
            <a:fillRect/>
          </a:stretch>
        </p:blipFill>
        <p:spPr>
          <a:xfrm>
            <a:off x="1378729" y="6198243"/>
            <a:ext cx="4008467" cy="480102"/>
          </a:xfrm>
          <a:prstGeom prst="rect">
            <a:avLst/>
          </a:prstGeom>
        </p:spPr>
      </p:pic>
      <p:pic>
        <p:nvPicPr>
          <p:cNvPr id="2050" name="Picture 2" descr="C:\Users\mgrimes\AppData\Local\Temp\SNAGHTML36bff10.PNG">
            <a:extLst>
              <a:ext uri="{FF2B5EF4-FFF2-40B4-BE49-F238E27FC236}">
                <a16:creationId xmlns:a16="http://schemas.microsoft.com/office/drawing/2014/main" id="{47425B59-9CFA-491E-A440-FA3096535C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8477" y="1233755"/>
            <a:ext cx="3657113" cy="50814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2B55378-EC48-45C7-8175-A5321E184CC7}"/>
              </a:ext>
            </a:extLst>
          </p:cNvPr>
          <p:cNvSpPr/>
          <p:nvPr/>
        </p:nvSpPr>
        <p:spPr>
          <a:xfrm>
            <a:off x="6002213" y="6309013"/>
            <a:ext cx="3518720" cy="369332"/>
          </a:xfrm>
          <a:prstGeom prst="rect">
            <a:avLst/>
          </a:prstGeom>
        </p:spPr>
        <p:txBody>
          <a:bodyPr wrap="none">
            <a:spAutoFit/>
          </a:bodyPr>
          <a:lstStyle/>
          <a:p>
            <a:r>
              <a:rPr lang="en-US" dirty="0">
                <a:hlinkClick r:id="rId6"/>
              </a:rPr>
              <a:t>Know custom installation options </a:t>
            </a:r>
            <a:endParaRPr lang="en-US" dirty="0"/>
          </a:p>
        </p:txBody>
      </p:sp>
    </p:spTree>
    <p:extLst>
      <p:ext uri="{BB962C8B-B14F-4D97-AF65-F5344CB8AC3E}">
        <p14:creationId xmlns:p14="http://schemas.microsoft.com/office/powerpoint/2010/main" val="35952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6735687" cy="1181862"/>
          </a:xfrm>
        </p:spPr>
        <p:txBody>
          <a:bodyPr>
            <a:normAutofit fontScale="90000"/>
          </a:bodyPr>
          <a:lstStyle/>
          <a:p>
            <a:r>
              <a:rPr lang="en-US" dirty="0"/>
              <a:t>Implement </a:t>
            </a:r>
            <a:br>
              <a:rPr lang="en-US" dirty="0"/>
            </a:br>
            <a:r>
              <a:rPr lang="en-US" dirty="0"/>
              <a:t>Workloads and Security</a:t>
            </a:r>
            <a:br>
              <a:rPr lang="en-US" dirty="0"/>
            </a:br>
            <a:r>
              <a:rPr lang="en-US" dirty="0"/>
              <a:t>20-25%</a:t>
            </a:r>
            <a:br>
              <a:rPr lang="en-US" dirty="0"/>
            </a:br>
            <a:r>
              <a:rPr lang="en-US" dirty="0"/>
              <a:t> </a:t>
            </a:r>
            <a:endParaRPr lang="en-AU" dirty="0"/>
          </a:p>
        </p:txBody>
      </p:sp>
      <p:sp>
        <p:nvSpPr>
          <p:cNvPr id="3" name="Rectangle 2">
            <a:extLst>
              <a:ext uri="{FF2B5EF4-FFF2-40B4-BE49-F238E27FC236}">
                <a16:creationId xmlns:a16="http://schemas.microsoft.com/office/drawing/2014/main" id="{A4692139-0A36-44B9-A8D8-BA020749686B}"/>
              </a:ext>
            </a:extLst>
          </p:cNvPr>
          <p:cNvSpPr/>
          <p:nvPr/>
        </p:nvSpPr>
        <p:spPr>
          <a:xfrm>
            <a:off x="6277912" y="3236286"/>
            <a:ext cx="5904656" cy="3933384"/>
          </a:xfrm>
          <a:prstGeom prst="rect">
            <a:avLst/>
          </a:prstGeom>
        </p:spPr>
        <p:txBody>
          <a:bodyPr wrap="square">
            <a:spAutoFit/>
          </a:bodyPr>
          <a:lstStyle/>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Migrate to Servers to Azure</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Configure serverless computing</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application load balancing</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Integrate on premises network with Azure Virtual Network</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Manage role-based access control (RBAC)</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Multi-Factor Authentication (MFA)</a:t>
            </a:r>
          </a:p>
          <a:p>
            <a:pPr lvl="0" algn="r">
              <a:lnSpc>
                <a:spcPct val="90000"/>
              </a:lnSpc>
              <a:spcBef>
                <a:spcPct val="0"/>
              </a:spcBef>
              <a:spcAft>
                <a:spcPts val="2400"/>
              </a:spcAft>
              <a:buSzPct val="90000"/>
              <a:defRPr/>
            </a:pPr>
            <a:endParaRPr lang="en-US" dirty="0">
              <a:ln w="3175">
                <a:noFill/>
              </a:ln>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7688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25C364-AA79-4E8A-BB25-3D7395407C4E}"/>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32071105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 Migrate servers to Azure </a:t>
            </a:r>
          </a:p>
        </p:txBody>
      </p:sp>
      <p:sp>
        <p:nvSpPr>
          <p:cNvPr id="3" name="Content Placeholder 2"/>
          <p:cNvSpPr>
            <a:spLocks noGrp="1"/>
          </p:cNvSpPr>
          <p:nvPr>
            <p:ph type="body" sz="quarter" idx="4294967295"/>
          </p:nvPr>
        </p:nvSpPr>
        <p:spPr>
          <a:xfrm>
            <a:off x="547688" y="1211263"/>
            <a:ext cx="11888787" cy="5484812"/>
          </a:xfrm>
        </p:spPr>
        <p:txBody>
          <a:bodyPr>
            <a:normAutofit lnSpcReduction="10000"/>
          </a:bodyPr>
          <a:lstStyle/>
          <a:p>
            <a:pPr marL="0" indent="0">
              <a:buNone/>
            </a:pPr>
            <a:r>
              <a:rPr lang="en-US" dirty="0"/>
              <a:t> Deploy Azure Site Recovery for P2V</a:t>
            </a:r>
          </a:p>
          <a:p>
            <a:pPr marL="742950" indent="-742950">
              <a:buAutoNum type="arabicPeriod"/>
            </a:pPr>
            <a:r>
              <a:rPr lang="en-US" dirty="0"/>
              <a:t>Got Permissions?</a:t>
            </a:r>
          </a:p>
          <a:p>
            <a:pPr marL="742950" indent="-742950">
              <a:buAutoNum type="arabicPeriod"/>
            </a:pPr>
            <a:r>
              <a:rPr lang="en-US" dirty="0"/>
              <a:t>Create</a:t>
            </a:r>
          </a:p>
          <a:p>
            <a:pPr marL="971550" lvl="1" indent="-742950">
              <a:buFont typeface="+mj-lt"/>
              <a:buAutoNum type="alphaLcPeriod"/>
            </a:pPr>
            <a:r>
              <a:rPr lang="en-US" sz="2000" dirty="0"/>
              <a:t>Virtual Network</a:t>
            </a:r>
          </a:p>
          <a:p>
            <a:pPr marL="971550" lvl="1" indent="-742950">
              <a:buFont typeface="+mj-lt"/>
              <a:buAutoNum type="alphaLcPeriod"/>
            </a:pPr>
            <a:r>
              <a:rPr lang="en-US" sz="2000" dirty="0"/>
              <a:t>Storage Account</a:t>
            </a:r>
          </a:p>
          <a:p>
            <a:pPr marL="971550" lvl="1" indent="-742950">
              <a:buFont typeface="+mj-lt"/>
              <a:buAutoNum type="alphaLcPeriod"/>
            </a:pPr>
            <a:r>
              <a:rPr lang="en-US" sz="2000" dirty="0"/>
              <a:t>Regedit for Mobility Service</a:t>
            </a:r>
          </a:p>
          <a:p>
            <a:pPr marL="971550" lvl="1" indent="-742950">
              <a:buFont typeface="+mj-lt"/>
              <a:buAutoNum type="alphaLcPeriod"/>
            </a:pPr>
            <a:r>
              <a:rPr lang="en-US" sz="2000" dirty="0"/>
              <a:t>Vault</a:t>
            </a:r>
          </a:p>
          <a:p>
            <a:pPr marL="742950" indent="-742950">
              <a:buFont typeface="+mj-lt"/>
              <a:buAutoNum type="arabicPeriod"/>
            </a:pPr>
            <a:r>
              <a:rPr lang="en-US" dirty="0"/>
              <a:t>Select protection goal</a:t>
            </a:r>
          </a:p>
          <a:p>
            <a:pPr marL="742950" indent="-742950">
              <a:buFont typeface="+mj-lt"/>
              <a:buAutoNum type="arabicPeriod"/>
            </a:pPr>
            <a:r>
              <a:rPr lang="en-US" dirty="0"/>
              <a:t>Set up Source/Target </a:t>
            </a:r>
            <a:r>
              <a:rPr lang="en-US" dirty="0" err="1"/>
              <a:t>Envs</a:t>
            </a:r>
            <a:endParaRPr lang="en-US" dirty="0"/>
          </a:p>
          <a:p>
            <a:pPr marL="742950" indent="-742950">
              <a:buFont typeface="+mj-lt"/>
              <a:buAutoNum type="arabicPeriod"/>
            </a:pPr>
            <a:r>
              <a:rPr lang="en-US" dirty="0"/>
              <a:t>Create Replication Policy</a:t>
            </a:r>
          </a:p>
          <a:p>
            <a:pPr marL="742950" indent="-742950">
              <a:buFont typeface="+mj-lt"/>
              <a:buAutoNum type="arabicPeriod"/>
            </a:pPr>
            <a:r>
              <a:rPr lang="en-US" dirty="0"/>
              <a:t>Enable Replication</a:t>
            </a:r>
          </a:p>
          <a:p>
            <a:pPr marL="742950" indent="-742950">
              <a:buAutoNum type="arabicPeriod"/>
            </a:pPr>
            <a:endParaRPr lang="en-US" dirty="0"/>
          </a:p>
          <a:p>
            <a:pPr marL="0" indent="0">
              <a:buNone/>
            </a:pPr>
            <a:endParaRPr lang="en-US" dirty="0"/>
          </a:p>
          <a:p>
            <a:pPr marL="0" indent="0">
              <a:buNone/>
            </a:pPr>
            <a:endParaRPr lang="en-AU" sz="2855" dirty="0"/>
          </a:p>
        </p:txBody>
      </p:sp>
      <p:sp>
        <p:nvSpPr>
          <p:cNvPr id="6" name="Rectangle 5">
            <a:extLst>
              <a:ext uri="{FF2B5EF4-FFF2-40B4-BE49-F238E27FC236}">
                <a16:creationId xmlns:a16="http://schemas.microsoft.com/office/drawing/2014/main" id="{2E1D2873-6122-4A17-B784-0FE9741D9B04}"/>
              </a:ext>
            </a:extLst>
          </p:cNvPr>
          <p:cNvSpPr/>
          <p:nvPr/>
        </p:nvSpPr>
        <p:spPr>
          <a:xfrm>
            <a:off x="385589" y="6388298"/>
            <a:ext cx="1313467" cy="307777"/>
          </a:xfrm>
          <a:prstGeom prst="rect">
            <a:avLst/>
          </a:prstGeom>
        </p:spPr>
        <p:txBody>
          <a:bodyPr wrap="square">
            <a:spAutoFit/>
          </a:bodyPr>
          <a:lstStyle/>
          <a:p>
            <a:pPr lvl="1" fontAlgn="base"/>
            <a:r>
              <a:rPr lang="en-US" sz="1400" dirty="0">
                <a:latin typeface="Segoe UI Light" pitchFamily="34" charset="0"/>
                <a:hlinkClick r:id="rId3"/>
              </a:rPr>
              <a:t>P2V</a:t>
            </a:r>
            <a:endParaRPr lang="en-US" sz="1400" dirty="0">
              <a:latin typeface="Segoe UI Light" pitchFamily="34" charset="0"/>
            </a:endParaRPr>
          </a:p>
        </p:txBody>
      </p:sp>
      <p:sp>
        <p:nvSpPr>
          <p:cNvPr id="7" name="Rectangle 6">
            <a:extLst>
              <a:ext uri="{FF2B5EF4-FFF2-40B4-BE49-F238E27FC236}">
                <a16:creationId xmlns:a16="http://schemas.microsoft.com/office/drawing/2014/main" id="{AF109053-7491-459A-AB8A-597BF49FFD7E}"/>
              </a:ext>
            </a:extLst>
          </p:cNvPr>
          <p:cNvSpPr/>
          <p:nvPr/>
        </p:nvSpPr>
        <p:spPr>
          <a:xfrm>
            <a:off x="8976614" y="1211263"/>
            <a:ext cx="1972078" cy="369332"/>
          </a:xfrm>
          <a:prstGeom prst="rect">
            <a:avLst/>
          </a:prstGeom>
        </p:spPr>
        <p:txBody>
          <a:bodyPr wrap="none">
            <a:spAutoFit/>
          </a:bodyPr>
          <a:lstStyle/>
          <a:p>
            <a:r>
              <a:rPr lang="en-US" dirty="0">
                <a:latin typeface="Segoe UI Light" pitchFamily="34" charset="0"/>
                <a:hlinkClick r:id="rId4"/>
              </a:rPr>
              <a:t>P2V Walk Through</a:t>
            </a:r>
            <a:endParaRPr lang="en-US" dirty="0"/>
          </a:p>
        </p:txBody>
      </p:sp>
      <p:pic>
        <p:nvPicPr>
          <p:cNvPr id="3076" name="Picture 4" descr="C:\Users\mgrimes\AppData\Local\Temp\SNAGHTML393d445.PNG">
            <a:extLst>
              <a:ext uri="{FF2B5EF4-FFF2-40B4-BE49-F238E27FC236}">
                <a16:creationId xmlns:a16="http://schemas.microsoft.com/office/drawing/2014/main" id="{58525593-ED51-438F-AF55-D96D58F12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081" y="1902669"/>
            <a:ext cx="5685506" cy="479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 Migrate servers to Azure </a:t>
            </a:r>
          </a:p>
        </p:txBody>
      </p:sp>
      <p:pic>
        <p:nvPicPr>
          <p:cNvPr id="5" name="Picture 4">
            <a:extLst>
              <a:ext uri="{FF2B5EF4-FFF2-40B4-BE49-F238E27FC236}">
                <a16:creationId xmlns:a16="http://schemas.microsoft.com/office/drawing/2014/main" id="{9B882CE1-BAEC-4551-ACDD-75E599AF0B05}"/>
              </a:ext>
            </a:extLst>
          </p:cNvPr>
          <p:cNvPicPr>
            <a:picLocks noChangeAspect="1"/>
          </p:cNvPicPr>
          <p:nvPr/>
        </p:nvPicPr>
        <p:blipFill>
          <a:blip r:embed="rId3"/>
          <a:stretch>
            <a:fillRect/>
          </a:stretch>
        </p:blipFill>
        <p:spPr>
          <a:xfrm>
            <a:off x="1222722" y="1212850"/>
            <a:ext cx="9991030" cy="5725629"/>
          </a:xfrm>
          <a:prstGeom prst="rect">
            <a:avLst/>
          </a:prstGeom>
        </p:spPr>
      </p:pic>
    </p:spTree>
    <p:extLst>
      <p:ext uri="{BB962C8B-B14F-4D97-AF65-F5344CB8AC3E}">
        <p14:creationId xmlns:p14="http://schemas.microsoft.com/office/powerpoint/2010/main" val="8458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 Configure serverless computing </a:t>
            </a:r>
          </a:p>
        </p:txBody>
      </p:sp>
      <p:sp>
        <p:nvSpPr>
          <p:cNvPr id="3" name="Content Placeholder 2"/>
          <p:cNvSpPr>
            <a:spLocks noGrp="1"/>
          </p:cNvSpPr>
          <p:nvPr>
            <p:ph type="body" sz="quarter" idx="4294967295"/>
          </p:nvPr>
        </p:nvSpPr>
        <p:spPr>
          <a:xfrm>
            <a:off x="547688" y="1211263"/>
            <a:ext cx="4302397" cy="5484812"/>
          </a:xfrm>
        </p:spPr>
        <p:txBody>
          <a:bodyPr>
            <a:normAutofit/>
          </a:bodyPr>
          <a:lstStyle/>
          <a:p>
            <a:pPr marL="0" indent="0">
              <a:buNone/>
            </a:pPr>
            <a:r>
              <a:rPr lang="en-US" dirty="0"/>
              <a:t>Manage Event Grid</a:t>
            </a:r>
          </a:p>
          <a:p>
            <a:pPr marL="0" indent="0">
              <a:buNone/>
            </a:pPr>
            <a:endParaRPr lang="en-US" sz="2855" dirty="0"/>
          </a:p>
          <a:p>
            <a:pPr marL="0" indent="0">
              <a:buNone/>
            </a:pPr>
            <a:r>
              <a:rPr lang="en-US" sz="2855" dirty="0"/>
              <a:t>Connect</a:t>
            </a:r>
          </a:p>
          <a:p>
            <a:pPr marL="0" indent="0">
              <a:buNone/>
            </a:pPr>
            <a:r>
              <a:rPr lang="en-US" sz="2855" dirty="0"/>
              <a:t>Data </a:t>
            </a:r>
          </a:p>
          <a:p>
            <a:pPr marL="0" indent="0">
              <a:buNone/>
            </a:pPr>
            <a:r>
              <a:rPr lang="en-US" sz="2855" dirty="0">
                <a:hlinkClick r:id="rId3"/>
              </a:rPr>
              <a:t>Sources</a:t>
            </a:r>
            <a:endParaRPr lang="en-US" sz="2855" dirty="0"/>
          </a:p>
          <a:p>
            <a:pPr marL="0" indent="0">
              <a:buNone/>
            </a:pPr>
            <a:r>
              <a:rPr lang="en-US" sz="2855" dirty="0"/>
              <a:t>To </a:t>
            </a:r>
            <a:r>
              <a:rPr lang="en-US" sz="2855" dirty="0">
                <a:hlinkClick r:id="rId4"/>
              </a:rPr>
              <a:t>Handlers</a:t>
            </a:r>
            <a:endParaRPr lang="en-US" sz="2855" dirty="0"/>
          </a:p>
          <a:p>
            <a:pPr marL="0" indent="0">
              <a:buNone/>
            </a:pPr>
            <a:endParaRPr lang="en-US" sz="2855" dirty="0"/>
          </a:p>
          <a:p>
            <a:pPr marL="0" indent="0">
              <a:buNone/>
            </a:pPr>
            <a:r>
              <a:rPr lang="en-US" sz="2855" dirty="0"/>
              <a:t>Speed Automation</a:t>
            </a:r>
          </a:p>
          <a:p>
            <a:pPr marL="0" indent="0">
              <a:buNone/>
            </a:pPr>
            <a:r>
              <a:rPr lang="en-US" sz="2855" dirty="0"/>
              <a:t>Enforce Compliance</a:t>
            </a:r>
          </a:p>
        </p:txBody>
      </p:sp>
      <p:sp>
        <p:nvSpPr>
          <p:cNvPr id="4" name="Rectangle 3">
            <a:extLst>
              <a:ext uri="{FF2B5EF4-FFF2-40B4-BE49-F238E27FC236}">
                <a16:creationId xmlns:a16="http://schemas.microsoft.com/office/drawing/2014/main" id="{E144CB13-BCBB-4143-AEC1-420D568987C0}"/>
              </a:ext>
            </a:extLst>
          </p:cNvPr>
          <p:cNvSpPr/>
          <p:nvPr/>
        </p:nvSpPr>
        <p:spPr>
          <a:xfrm>
            <a:off x="9962653" y="6511409"/>
            <a:ext cx="1725152" cy="369332"/>
          </a:xfrm>
          <a:prstGeom prst="rect">
            <a:avLst/>
          </a:prstGeom>
        </p:spPr>
        <p:txBody>
          <a:bodyPr wrap="none">
            <a:spAutoFit/>
          </a:bodyPr>
          <a:lstStyle/>
          <a:p>
            <a:r>
              <a:rPr lang="en-US" dirty="0">
                <a:latin typeface="Segoe UI Light" pitchFamily="34" charset="0"/>
                <a:hlinkClick r:id="rId5"/>
              </a:rPr>
              <a:t>Event Grid Docs</a:t>
            </a:r>
            <a:endParaRPr lang="en-US" dirty="0"/>
          </a:p>
        </p:txBody>
      </p:sp>
      <p:sp>
        <p:nvSpPr>
          <p:cNvPr id="7" name="Rectangle 6">
            <a:extLst>
              <a:ext uri="{FF2B5EF4-FFF2-40B4-BE49-F238E27FC236}">
                <a16:creationId xmlns:a16="http://schemas.microsoft.com/office/drawing/2014/main" id="{C3F14C16-071A-41F2-A113-A57C8A4FDAD7}"/>
              </a:ext>
            </a:extLst>
          </p:cNvPr>
          <p:cNvSpPr/>
          <p:nvPr/>
        </p:nvSpPr>
        <p:spPr>
          <a:xfrm>
            <a:off x="8666509" y="626488"/>
            <a:ext cx="3396356" cy="584775"/>
          </a:xfrm>
          <a:prstGeom prst="rect">
            <a:avLst/>
          </a:prstGeom>
        </p:spPr>
        <p:txBody>
          <a:bodyPr wrap="square">
            <a:spAutoFit/>
          </a:bodyPr>
          <a:lstStyle/>
          <a:p>
            <a:pPr lvl="1" fontAlgn="base"/>
            <a:r>
              <a:rPr lang="en-US" sz="1600" dirty="0">
                <a:latin typeface="Segoe UI Light" pitchFamily="34" charset="0"/>
                <a:hlinkClick r:id="rId6"/>
              </a:rPr>
              <a:t>Messaging Services Compare</a:t>
            </a:r>
            <a:endParaRPr lang="en-US" sz="1600" dirty="0">
              <a:latin typeface="Segoe UI Light" pitchFamily="34" charset="0"/>
            </a:endParaRPr>
          </a:p>
          <a:p>
            <a:pPr lvl="1" fontAlgn="base"/>
            <a:endParaRPr lang="en-US" sz="1600" dirty="0">
              <a:latin typeface="Segoe UI Light" pitchFamily="34" charset="0"/>
            </a:endParaRPr>
          </a:p>
        </p:txBody>
      </p:sp>
      <p:pic>
        <p:nvPicPr>
          <p:cNvPr id="9" name="Picture 8">
            <a:extLst>
              <a:ext uri="{FF2B5EF4-FFF2-40B4-BE49-F238E27FC236}">
                <a16:creationId xmlns:a16="http://schemas.microsoft.com/office/drawing/2014/main" id="{5D90C45B-E529-4388-9504-F7EAFB876D4D}"/>
              </a:ext>
            </a:extLst>
          </p:cNvPr>
          <p:cNvPicPr>
            <a:picLocks noChangeAspect="1"/>
          </p:cNvPicPr>
          <p:nvPr/>
        </p:nvPicPr>
        <p:blipFill>
          <a:blip r:embed="rId7"/>
          <a:stretch>
            <a:fillRect/>
          </a:stretch>
        </p:blipFill>
        <p:spPr>
          <a:xfrm>
            <a:off x="5358130" y="1537040"/>
            <a:ext cx="6704735" cy="4483534"/>
          </a:xfrm>
          <a:prstGeom prst="rect">
            <a:avLst/>
          </a:prstGeom>
        </p:spPr>
      </p:pic>
    </p:spTree>
    <p:extLst>
      <p:ext uri="{BB962C8B-B14F-4D97-AF65-F5344CB8AC3E}">
        <p14:creationId xmlns:p14="http://schemas.microsoft.com/office/powerpoint/2010/main" val="60664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 Implement application load balancing </a:t>
            </a:r>
          </a:p>
        </p:txBody>
      </p:sp>
      <p:sp>
        <p:nvSpPr>
          <p:cNvPr id="3" name="Content Placeholder 2"/>
          <p:cNvSpPr>
            <a:spLocks noGrp="1"/>
          </p:cNvSpPr>
          <p:nvPr>
            <p:ph type="body" sz="quarter" idx="4294967295"/>
          </p:nvPr>
        </p:nvSpPr>
        <p:spPr>
          <a:xfrm>
            <a:off x="547688" y="1211263"/>
            <a:ext cx="7902797" cy="1133871"/>
          </a:xfrm>
        </p:spPr>
        <p:txBody>
          <a:bodyPr>
            <a:normAutofit/>
          </a:bodyPr>
          <a:lstStyle/>
          <a:p>
            <a:pPr marL="0" indent="0">
              <a:buNone/>
            </a:pPr>
            <a:r>
              <a:rPr lang="fr-FR" dirty="0" err="1"/>
              <a:t>Implement</a:t>
            </a:r>
            <a:r>
              <a:rPr lang="fr-FR" dirty="0"/>
              <a:t> front end IP configurations</a:t>
            </a:r>
          </a:p>
          <a:p>
            <a:pPr marL="0" indent="0">
              <a:buNone/>
            </a:pPr>
            <a:endParaRPr lang="en-AU" sz="2855" dirty="0"/>
          </a:p>
          <a:p>
            <a:pPr marL="0" indent="0">
              <a:buNone/>
            </a:pPr>
            <a:endParaRPr lang="en-AU" sz="2855" dirty="0"/>
          </a:p>
        </p:txBody>
      </p:sp>
      <p:graphicFrame>
        <p:nvGraphicFramePr>
          <p:cNvPr id="4" name="Table 3">
            <a:extLst>
              <a:ext uri="{FF2B5EF4-FFF2-40B4-BE49-F238E27FC236}">
                <a16:creationId xmlns:a16="http://schemas.microsoft.com/office/drawing/2014/main" id="{EF5F4938-FE4F-4C2C-90E8-C22954C9E189}"/>
              </a:ext>
            </a:extLst>
          </p:cNvPr>
          <p:cNvGraphicFramePr>
            <a:graphicFrameLocks noGrp="1"/>
          </p:cNvGraphicFramePr>
          <p:nvPr>
            <p:extLst>
              <p:ext uri="{D42A27DB-BD31-4B8C-83A1-F6EECF244321}">
                <p14:modId xmlns:p14="http://schemas.microsoft.com/office/powerpoint/2010/main" val="4148373135"/>
              </p:ext>
            </p:extLst>
          </p:nvPr>
        </p:nvGraphicFramePr>
        <p:xfrm>
          <a:off x="961653" y="2273127"/>
          <a:ext cx="11305256" cy="4245625"/>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987919621"/>
                    </a:ext>
                  </a:extLst>
                </a:gridCol>
                <a:gridCol w="8712968">
                  <a:extLst>
                    <a:ext uri="{9D8B030D-6E8A-4147-A177-3AD203B41FA5}">
                      <a16:colId xmlns:a16="http://schemas.microsoft.com/office/drawing/2014/main" val="1640175855"/>
                    </a:ext>
                  </a:extLst>
                </a:gridCol>
              </a:tblGrid>
              <a:tr h="296599">
                <a:tc gridSpan="2">
                  <a:txBody>
                    <a:bodyPr/>
                    <a:lstStyle/>
                    <a:p>
                      <a:r>
                        <a:rPr lang="en-US" dirty="0"/>
                        <a:t>Required component to create first…</a:t>
                      </a:r>
                    </a:p>
                  </a:txBody>
                  <a:tcPr/>
                </a:tc>
                <a:tc hMerge="1">
                  <a:txBody>
                    <a:bodyPr/>
                    <a:lstStyle/>
                    <a:p>
                      <a:endParaRPr lang="en-US" dirty="0"/>
                    </a:p>
                  </a:txBody>
                  <a:tcPr/>
                </a:tc>
                <a:extLst>
                  <a:ext uri="{0D108BD9-81ED-4DB2-BD59-A6C34878D82A}">
                    <a16:rowId xmlns:a16="http://schemas.microsoft.com/office/drawing/2014/main" val="2725169904"/>
                  </a:ext>
                </a:extLst>
              </a:tr>
              <a:tr h="444898">
                <a:tc>
                  <a:txBody>
                    <a:bodyPr/>
                    <a:lstStyle/>
                    <a:p>
                      <a:r>
                        <a:rPr lang="en-US" b="1" dirty="0"/>
                        <a:t>Resource Group</a:t>
                      </a:r>
                    </a:p>
                  </a:txBody>
                  <a:tcPr/>
                </a:tc>
                <a:tc>
                  <a:txBody>
                    <a:bodyPr/>
                    <a:lstStyle/>
                    <a:p>
                      <a:r>
                        <a:rPr lang="en-US" dirty="0"/>
                        <a:t>Deploy the required Azure Resources here</a:t>
                      </a:r>
                    </a:p>
                  </a:txBody>
                  <a:tcPr/>
                </a:tc>
                <a:extLst>
                  <a:ext uri="{0D108BD9-81ED-4DB2-BD59-A6C34878D82A}">
                    <a16:rowId xmlns:a16="http://schemas.microsoft.com/office/drawing/2014/main" val="3874095340"/>
                  </a:ext>
                </a:extLst>
              </a:tr>
              <a:tr h="444898">
                <a:tc>
                  <a:txBody>
                    <a:bodyPr/>
                    <a:lstStyle/>
                    <a:p>
                      <a:r>
                        <a:rPr lang="en-US" b="1" dirty="0"/>
                        <a:t>Virtual Network</a:t>
                      </a:r>
                    </a:p>
                  </a:txBody>
                  <a:tcPr/>
                </a:tc>
                <a:tc>
                  <a:txBody>
                    <a:bodyPr/>
                    <a:lstStyle/>
                    <a:p>
                      <a:r>
                        <a:rPr lang="en-US" dirty="0"/>
                        <a:t>Make an </a:t>
                      </a:r>
                      <a:r>
                        <a:rPr lang="en-US" dirty="0" err="1"/>
                        <a:t>OutBound</a:t>
                      </a:r>
                      <a:r>
                        <a:rPr lang="en-US" dirty="0"/>
                        <a:t> subnet within</a:t>
                      </a:r>
                    </a:p>
                  </a:txBody>
                  <a:tcPr/>
                </a:tc>
                <a:extLst>
                  <a:ext uri="{0D108BD9-81ED-4DB2-BD59-A6C34878D82A}">
                    <a16:rowId xmlns:a16="http://schemas.microsoft.com/office/drawing/2014/main" val="3410658511"/>
                  </a:ext>
                </a:extLst>
              </a:tr>
              <a:tr h="510500">
                <a:tc>
                  <a:txBody>
                    <a:bodyPr/>
                    <a:lstStyle/>
                    <a:p>
                      <a:r>
                        <a:rPr lang="en-US" b="1" dirty="0"/>
                        <a:t>IP Addresses</a:t>
                      </a:r>
                    </a:p>
                  </a:txBody>
                  <a:tcPr/>
                </a:tc>
                <a:tc>
                  <a:txBody>
                    <a:bodyPr/>
                    <a:lstStyle/>
                    <a:p>
                      <a:r>
                        <a:rPr lang="en-US" dirty="0"/>
                        <a:t>Need an inbound and outbound public IP address for the Load Balancer</a:t>
                      </a:r>
                    </a:p>
                  </a:txBody>
                  <a:tcPr/>
                </a:tc>
                <a:extLst>
                  <a:ext uri="{0D108BD9-81ED-4DB2-BD59-A6C34878D82A}">
                    <a16:rowId xmlns:a16="http://schemas.microsoft.com/office/drawing/2014/main" val="2813649828"/>
                  </a:ext>
                </a:extLst>
              </a:tr>
              <a:tr h="2479569">
                <a:tc>
                  <a:txBody>
                    <a:bodyPr/>
                    <a:lstStyle/>
                    <a:p>
                      <a:r>
                        <a:rPr lang="en-US" b="1" dirty="0"/>
                        <a:t>Azure Load Balancer</a:t>
                      </a:r>
                    </a:p>
                  </a:txBody>
                  <a:tcPr/>
                </a:tc>
                <a:tc>
                  <a:txBody>
                    <a:bodyPr/>
                    <a:lstStyle/>
                    <a:p>
                      <a:r>
                        <a:rPr lang="en-US" dirty="0"/>
                        <a:t>Will configure the following components</a:t>
                      </a:r>
                    </a:p>
                    <a:p>
                      <a:pPr marL="285750" indent="-285750">
                        <a:buFont typeface="Arial" panose="020B0604020202020204" pitchFamily="34" charset="0"/>
                        <a:buChar char="•"/>
                      </a:pPr>
                      <a:r>
                        <a:rPr lang="en-US" sz="1800" dirty="0"/>
                        <a:t>A frontend IP that receives the incoming network traffic</a:t>
                      </a:r>
                    </a:p>
                    <a:p>
                      <a:pPr marL="285750" indent="-285750">
                        <a:buFont typeface="Arial" panose="020B0604020202020204" pitchFamily="34" charset="0"/>
                        <a:buChar char="•"/>
                      </a:pPr>
                      <a:r>
                        <a:rPr lang="en-US" sz="1800" dirty="0"/>
                        <a:t>A backend pool where the frontend IP sends the traffic.</a:t>
                      </a:r>
                    </a:p>
                    <a:p>
                      <a:pPr marL="285750" indent="-285750">
                        <a:buFont typeface="Arial" panose="020B0604020202020204" pitchFamily="34" charset="0"/>
                        <a:buChar char="•"/>
                      </a:pPr>
                      <a:r>
                        <a:rPr lang="en-US" sz="1800" dirty="0"/>
                        <a:t>A health probe that determines health of the backend VM instances.</a:t>
                      </a:r>
                    </a:p>
                    <a:p>
                      <a:pPr marL="285750" indent="-285750">
                        <a:buFont typeface="Arial" panose="020B0604020202020204" pitchFamily="34" charset="0"/>
                        <a:buChar char="•"/>
                      </a:pPr>
                      <a:r>
                        <a:rPr lang="en-US" sz="1800" dirty="0"/>
                        <a:t>A load balancer inbound rule that defines how traffic is distributed to the VMs.</a:t>
                      </a:r>
                    </a:p>
                    <a:p>
                      <a:pPr marL="285750" indent="-285750">
                        <a:buFont typeface="Arial" panose="020B0604020202020204" pitchFamily="34" charset="0"/>
                        <a:buChar char="•"/>
                      </a:pPr>
                      <a:r>
                        <a:rPr lang="en-US" sz="1800" dirty="0"/>
                        <a:t>A load balancer outbound rule that defines how traffic is distributed from the VMs.</a:t>
                      </a:r>
                    </a:p>
                  </a:txBody>
                  <a:tcPr/>
                </a:tc>
                <a:extLst>
                  <a:ext uri="{0D108BD9-81ED-4DB2-BD59-A6C34878D82A}">
                    <a16:rowId xmlns:a16="http://schemas.microsoft.com/office/drawing/2014/main" val="3752322581"/>
                  </a:ext>
                </a:extLst>
              </a:tr>
            </a:tbl>
          </a:graphicData>
        </a:graphic>
      </p:graphicFrame>
    </p:spTree>
    <p:extLst>
      <p:ext uri="{BB962C8B-B14F-4D97-AF65-F5344CB8AC3E}">
        <p14:creationId xmlns:p14="http://schemas.microsoft.com/office/powerpoint/2010/main" val="135702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dirty="0"/>
              <a:t>Integrate on premises network with Azure virtual network </a:t>
            </a:r>
          </a:p>
        </p:txBody>
      </p:sp>
      <p:sp>
        <p:nvSpPr>
          <p:cNvPr id="3" name="Content Placeholder 2"/>
          <p:cNvSpPr>
            <a:spLocks noGrp="1"/>
          </p:cNvSpPr>
          <p:nvPr>
            <p:ph type="body" sz="quarter" idx="4294967295"/>
          </p:nvPr>
        </p:nvSpPr>
        <p:spPr>
          <a:xfrm>
            <a:off x="547688" y="2273126"/>
            <a:ext cx="6462637" cy="4422948"/>
          </a:xfrm>
        </p:spPr>
        <p:txBody>
          <a:bodyPr>
            <a:normAutofit fontScale="77500" lnSpcReduction="20000"/>
          </a:bodyPr>
          <a:lstStyle/>
          <a:p>
            <a:pPr marL="0" indent="0">
              <a:buNone/>
            </a:pPr>
            <a:r>
              <a:rPr lang="en-US" dirty="0"/>
              <a:t>Manage Connectivity</a:t>
            </a:r>
          </a:p>
          <a:p>
            <a:pPr marL="0" indent="0">
              <a:buNone/>
            </a:pPr>
            <a:endParaRPr lang="en-US" dirty="0"/>
          </a:p>
          <a:p>
            <a:pPr marL="742950" indent="-742950">
              <a:buAutoNum type="alphaUcPeriod"/>
            </a:pPr>
            <a:r>
              <a:rPr lang="en-US" dirty="0"/>
              <a:t>Do some Math</a:t>
            </a:r>
          </a:p>
          <a:p>
            <a:pPr marL="742950" indent="-742950">
              <a:buAutoNum type="alphaUcPeriod"/>
            </a:pPr>
            <a:r>
              <a:rPr lang="en-US" dirty="0"/>
              <a:t>Use Perf Tools</a:t>
            </a:r>
          </a:p>
          <a:p>
            <a:pPr marL="971550" lvl="1" indent="-742950">
              <a:buFont typeface="+mj-lt"/>
              <a:buAutoNum type="romanLcPeriod"/>
            </a:pPr>
            <a:r>
              <a:rPr lang="en-US" dirty="0" err="1">
                <a:hlinkClick r:id="rId3"/>
              </a:rPr>
              <a:t>iPerf</a:t>
            </a:r>
            <a:endParaRPr lang="en-US" dirty="0"/>
          </a:p>
          <a:p>
            <a:pPr marL="742950" indent="-742950">
              <a:buAutoNum type="alphaUcPeriod"/>
            </a:pPr>
            <a:r>
              <a:rPr lang="en-US" dirty="0"/>
              <a:t>Address Slow copy issues</a:t>
            </a:r>
          </a:p>
          <a:p>
            <a:pPr marL="1262063" lvl="1" indent="-742950">
              <a:buFont typeface="+mj-lt"/>
              <a:buAutoNum type="romanLcPeriod"/>
            </a:pPr>
            <a:r>
              <a:rPr lang="en-US" dirty="0" err="1">
                <a:hlinkClick r:id="rId4"/>
              </a:rPr>
              <a:t>Richcopy</a:t>
            </a:r>
            <a:r>
              <a:rPr lang="en-US" dirty="0"/>
              <a:t> –multi-threaded </a:t>
            </a:r>
            <a:r>
              <a:rPr lang="en-US" dirty="0">
                <a:sym typeface="Wingdings" panose="05000000000000000000" pitchFamily="2" charset="2"/>
              </a:rPr>
              <a:t></a:t>
            </a:r>
            <a:endParaRPr lang="en-US" dirty="0"/>
          </a:p>
          <a:p>
            <a:pPr marL="742950" indent="-742950">
              <a:buAutoNum type="alphaUcPeriod"/>
            </a:pPr>
            <a:r>
              <a:rPr lang="en-US" dirty="0"/>
              <a:t>Latency -&gt; tracert</a:t>
            </a:r>
          </a:p>
          <a:p>
            <a:pPr marL="0" indent="0">
              <a:buNone/>
            </a:pPr>
            <a:endParaRPr lang="en-US" dirty="0"/>
          </a:p>
          <a:p>
            <a:pPr marL="0" indent="0">
              <a:buNone/>
            </a:pPr>
            <a:endParaRPr lang="en-US" dirty="0"/>
          </a:p>
          <a:p>
            <a:pPr marL="0" indent="0">
              <a:buNone/>
            </a:pPr>
            <a:r>
              <a:rPr lang="en-US" dirty="0"/>
              <a:t>	</a:t>
            </a:r>
          </a:p>
          <a:p>
            <a:pPr marL="0" indent="0">
              <a:buNone/>
            </a:pPr>
            <a:endParaRPr lang="en-AU" sz="2855" dirty="0"/>
          </a:p>
        </p:txBody>
      </p:sp>
      <p:pic>
        <p:nvPicPr>
          <p:cNvPr id="5" name="Picture 4">
            <a:extLst>
              <a:ext uri="{FF2B5EF4-FFF2-40B4-BE49-F238E27FC236}">
                <a16:creationId xmlns:a16="http://schemas.microsoft.com/office/drawing/2014/main" id="{0BA25174-DDEE-4FF4-919C-EB9319D62D68}"/>
              </a:ext>
            </a:extLst>
          </p:cNvPr>
          <p:cNvPicPr>
            <a:picLocks noChangeAspect="1"/>
          </p:cNvPicPr>
          <p:nvPr/>
        </p:nvPicPr>
        <p:blipFill>
          <a:blip r:embed="rId5"/>
          <a:stretch>
            <a:fillRect/>
          </a:stretch>
        </p:blipFill>
        <p:spPr>
          <a:xfrm>
            <a:off x="6218238" y="1337022"/>
            <a:ext cx="5040560" cy="1270275"/>
          </a:xfrm>
          <a:prstGeom prst="rect">
            <a:avLst/>
          </a:prstGeom>
        </p:spPr>
      </p:pic>
      <p:sp>
        <p:nvSpPr>
          <p:cNvPr id="6" name="Rectangle 5">
            <a:extLst>
              <a:ext uri="{FF2B5EF4-FFF2-40B4-BE49-F238E27FC236}">
                <a16:creationId xmlns:a16="http://schemas.microsoft.com/office/drawing/2014/main" id="{0F88EF5E-E737-4122-9E2F-14DF78709240}"/>
              </a:ext>
            </a:extLst>
          </p:cNvPr>
          <p:cNvSpPr/>
          <p:nvPr/>
        </p:nvSpPr>
        <p:spPr>
          <a:xfrm>
            <a:off x="10970765" y="6471305"/>
            <a:ext cx="1164108" cy="523220"/>
          </a:xfrm>
          <a:prstGeom prst="rect">
            <a:avLst/>
          </a:prstGeom>
        </p:spPr>
        <p:txBody>
          <a:bodyPr wrap="square">
            <a:spAutoFit/>
          </a:bodyPr>
          <a:lstStyle/>
          <a:p>
            <a:pPr marL="0" lvl="1" indent="53975" fontAlgn="base"/>
            <a:r>
              <a:rPr lang="en-US" sz="1400" dirty="0">
                <a:latin typeface="Segoe UI Light" pitchFamily="34" charset="0"/>
                <a:hlinkClick r:id="rId6"/>
              </a:rPr>
              <a:t>Read more</a:t>
            </a:r>
            <a:endParaRPr lang="en-US" sz="1400" dirty="0">
              <a:latin typeface="Segoe UI Light" pitchFamily="34" charset="0"/>
            </a:endParaRPr>
          </a:p>
          <a:p>
            <a:pPr lvl="1" fontAlgn="base"/>
            <a:endParaRPr lang="en-US" sz="1400" dirty="0">
              <a:latin typeface="Segoe UI Light" pitchFamily="34" charset="0"/>
            </a:endParaRPr>
          </a:p>
        </p:txBody>
      </p:sp>
    </p:spTree>
    <p:extLst>
      <p:ext uri="{BB962C8B-B14F-4D97-AF65-F5344CB8AC3E}">
        <p14:creationId xmlns:p14="http://schemas.microsoft.com/office/powerpoint/2010/main" val="21517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dirty="0"/>
              <a:t>Create Custom role based access controls (RBAC) </a:t>
            </a:r>
          </a:p>
        </p:txBody>
      </p:sp>
      <p:sp>
        <p:nvSpPr>
          <p:cNvPr id="3" name="Content Placeholder 2"/>
          <p:cNvSpPr>
            <a:spLocks noGrp="1"/>
          </p:cNvSpPr>
          <p:nvPr>
            <p:ph type="body" sz="quarter" idx="4294967295"/>
          </p:nvPr>
        </p:nvSpPr>
        <p:spPr>
          <a:xfrm>
            <a:off x="547688" y="1211263"/>
            <a:ext cx="7758781" cy="5484812"/>
          </a:xfrm>
        </p:spPr>
        <p:txBody>
          <a:bodyPr>
            <a:normAutofit/>
          </a:bodyPr>
          <a:lstStyle/>
          <a:p>
            <a:pPr marL="0" lvl="0" indent="0">
              <a:buNone/>
            </a:pPr>
            <a:r>
              <a:rPr lang="en-US" dirty="0">
                <a:gradFill>
                  <a:gsLst>
                    <a:gs pos="1250">
                      <a:srgbClr val="353535"/>
                    </a:gs>
                    <a:gs pos="100000">
                      <a:srgbClr val="353535"/>
                    </a:gs>
                  </a:gsLst>
                  <a:lin ang="5400000" scaled="0"/>
                </a:gradFill>
              </a:rPr>
              <a:t>(Not) Actions</a:t>
            </a:r>
          </a:p>
          <a:p>
            <a:pPr marL="228600" lvl="1" indent="0">
              <a:buNone/>
            </a:pPr>
            <a:r>
              <a:rPr lang="en-US" dirty="0">
                <a:gradFill>
                  <a:gsLst>
                    <a:gs pos="1250">
                      <a:srgbClr val="353535"/>
                    </a:gs>
                    <a:gs pos="100000">
                      <a:srgbClr val="353535"/>
                    </a:gs>
                  </a:gsLst>
                  <a:lin ang="5400000" scaled="0"/>
                </a:gradFill>
              </a:rPr>
              <a:t>Not Actions Subtracted from Actions</a:t>
            </a:r>
          </a:p>
          <a:p>
            <a:pPr marL="228600" lvl="1" indent="0">
              <a:buNone/>
            </a:pPr>
            <a:endParaRPr lang="en-US" dirty="0">
              <a:gradFill>
                <a:gsLst>
                  <a:gs pos="1250">
                    <a:srgbClr val="353535"/>
                  </a:gs>
                  <a:gs pos="100000">
                    <a:srgbClr val="353535"/>
                  </a:gs>
                </a:gsLst>
                <a:lin ang="5400000" scaled="0"/>
              </a:gradFill>
            </a:endParaRPr>
          </a:p>
          <a:p>
            <a:pPr marL="0" lvl="0" indent="0">
              <a:buNone/>
            </a:pPr>
            <a:r>
              <a:rPr lang="en-US" dirty="0">
                <a:gradFill>
                  <a:gsLst>
                    <a:gs pos="1250">
                      <a:srgbClr val="353535"/>
                    </a:gs>
                    <a:gs pos="100000">
                      <a:srgbClr val="353535"/>
                    </a:gs>
                  </a:gsLst>
                  <a:lin ang="5400000" scaled="0"/>
                </a:gradFill>
              </a:rPr>
              <a:t>Assignable Scopes </a:t>
            </a:r>
          </a:p>
          <a:p>
            <a:pPr marL="228600" lvl="1" indent="0">
              <a:buNone/>
            </a:pPr>
            <a:r>
              <a:rPr lang="en-US" dirty="0">
                <a:gradFill>
                  <a:gsLst>
                    <a:gs pos="1250">
                      <a:srgbClr val="353535"/>
                    </a:gs>
                    <a:gs pos="100000">
                      <a:srgbClr val="353535"/>
                    </a:gs>
                  </a:gsLst>
                  <a:lin ang="5400000" scaled="0"/>
                </a:gradFill>
              </a:rPr>
              <a:t>Subscription, Resource Group, Resource</a:t>
            </a:r>
          </a:p>
          <a:p>
            <a:pPr marL="228600" lvl="1" indent="0">
              <a:buNone/>
            </a:pPr>
            <a:r>
              <a:rPr lang="en-US" dirty="0">
                <a:gradFill>
                  <a:gsLst>
                    <a:gs pos="1250">
                      <a:srgbClr val="353535"/>
                    </a:gs>
                    <a:gs pos="100000">
                      <a:srgbClr val="353535"/>
                    </a:gs>
                  </a:gsLst>
                  <a:lin ang="5400000" scaled="0"/>
                </a:gradFill>
              </a:rPr>
              <a:t>Also controls who can </a:t>
            </a:r>
          </a:p>
          <a:p>
            <a:pPr marL="228600" lvl="1" indent="0">
              <a:buNone/>
            </a:pPr>
            <a:r>
              <a:rPr lang="en-US" dirty="0">
                <a:gradFill>
                  <a:gsLst>
                    <a:gs pos="1250">
                      <a:srgbClr val="353535"/>
                    </a:gs>
                    <a:gs pos="100000">
                      <a:srgbClr val="353535"/>
                    </a:gs>
                  </a:gsLst>
                  <a:lin ang="5400000" scaled="0"/>
                </a:gradFill>
              </a:rPr>
              <a:t>	view, modify, and delete the role</a:t>
            </a:r>
          </a:p>
          <a:p>
            <a:pPr marL="228600" lvl="1" indent="0">
              <a:buNone/>
            </a:pPr>
            <a:endParaRPr lang="en-US" sz="1600" dirty="0">
              <a:gradFill>
                <a:gsLst>
                  <a:gs pos="1250">
                    <a:srgbClr val="353535"/>
                  </a:gs>
                  <a:gs pos="100000">
                    <a:srgbClr val="353535"/>
                  </a:gs>
                </a:gsLst>
                <a:lin ang="5400000" scaled="0"/>
              </a:gradFill>
            </a:endParaRPr>
          </a:p>
          <a:p>
            <a:pPr marL="0" lvl="0" indent="0">
              <a:buNone/>
            </a:pPr>
            <a:r>
              <a:rPr lang="en-US" dirty="0">
                <a:gradFill>
                  <a:gsLst>
                    <a:gs pos="1250">
                      <a:srgbClr val="353535"/>
                    </a:gs>
                    <a:gs pos="100000">
                      <a:srgbClr val="353535"/>
                    </a:gs>
                  </a:gsLst>
                  <a:lin ang="5400000" scaled="0"/>
                </a:gradFill>
              </a:rPr>
              <a:t>When to use </a:t>
            </a:r>
          </a:p>
          <a:p>
            <a:pPr marL="228600" lvl="1" indent="0">
              <a:buNone/>
            </a:pPr>
            <a:r>
              <a:rPr lang="en-US" dirty="0">
                <a:gradFill>
                  <a:gsLst>
                    <a:gs pos="1250">
                      <a:srgbClr val="353535"/>
                    </a:gs>
                    <a:gs pos="100000">
                      <a:srgbClr val="353535"/>
                    </a:gs>
                  </a:gsLst>
                  <a:lin ang="5400000" scaled="0"/>
                </a:gradFill>
              </a:rPr>
              <a:t>When Built-in RBAC does not work</a:t>
            </a:r>
          </a:p>
          <a:p>
            <a:pPr marL="228600" lvl="1" indent="0">
              <a:buNone/>
            </a:pPr>
            <a:endParaRPr lang="en-US" sz="1600" dirty="0">
              <a:gradFill>
                <a:gsLst>
                  <a:gs pos="1250">
                    <a:srgbClr val="353535"/>
                  </a:gs>
                  <a:gs pos="100000">
                    <a:srgbClr val="353535"/>
                  </a:gs>
                </a:gsLst>
                <a:lin ang="5400000" scaled="0"/>
              </a:gradFill>
            </a:endParaRPr>
          </a:p>
        </p:txBody>
      </p:sp>
      <p:pic>
        <p:nvPicPr>
          <p:cNvPr id="4" name="Picture 3">
            <a:extLst>
              <a:ext uri="{FF2B5EF4-FFF2-40B4-BE49-F238E27FC236}">
                <a16:creationId xmlns:a16="http://schemas.microsoft.com/office/drawing/2014/main" id="{00F4161B-BA2C-4D67-923D-14BF9B0B63DD}"/>
              </a:ext>
            </a:extLst>
          </p:cNvPr>
          <p:cNvPicPr>
            <a:picLocks noChangeAspect="1"/>
          </p:cNvPicPr>
          <p:nvPr/>
        </p:nvPicPr>
        <p:blipFill>
          <a:blip r:embed="rId3"/>
          <a:stretch>
            <a:fillRect/>
          </a:stretch>
        </p:blipFill>
        <p:spPr>
          <a:xfrm>
            <a:off x="8961437" y="415142"/>
            <a:ext cx="2660450" cy="6362131"/>
          </a:xfrm>
          <a:prstGeom prst="rect">
            <a:avLst/>
          </a:prstGeom>
          <a:ln>
            <a:noFill/>
          </a:ln>
          <a:effectLst>
            <a:outerShdw blurRad="190500" algn="tl" rotWithShape="0">
              <a:srgbClr val="000000">
                <a:alpha val="70000"/>
              </a:srgbClr>
            </a:outerShdw>
          </a:effectLst>
        </p:spPr>
      </p:pic>
      <p:sp>
        <p:nvSpPr>
          <p:cNvPr id="5" name="Rectangle: Rounded Corners 4">
            <a:extLst>
              <a:ext uri="{FF2B5EF4-FFF2-40B4-BE49-F238E27FC236}">
                <a16:creationId xmlns:a16="http://schemas.microsoft.com/office/drawing/2014/main" id="{0A112329-79E2-4D23-8DEE-6BE9304649EB}"/>
              </a:ext>
            </a:extLst>
          </p:cNvPr>
          <p:cNvSpPr/>
          <p:nvPr/>
        </p:nvSpPr>
        <p:spPr bwMode="auto">
          <a:xfrm>
            <a:off x="8809037" y="4030662"/>
            <a:ext cx="2743200" cy="1600200"/>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C9FB50-94DF-4190-A117-48B65F32142B}"/>
              </a:ext>
            </a:extLst>
          </p:cNvPr>
          <p:cNvPicPr>
            <a:picLocks noChangeAspect="1"/>
          </p:cNvPicPr>
          <p:nvPr/>
        </p:nvPicPr>
        <p:blipFill>
          <a:blip r:embed="rId4"/>
          <a:stretch>
            <a:fillRect/>
          </a:stretch>
        </p:blipFill>
        <p:spPr>
          <a:xfrm>
            <a:off x="8308066" y="1193659"/>
            <a:ext cx="3967192" cy="44958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518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Implement multi factor authentication (MFA) </a:t>
            </a:r>
          </a:p>
        </p:txBody>
      </p:sp>
      <p:sp>
        <p:nvSpPr>
          <p:cNvPr id="3" name="Content Placeholder 2"/>
          <p:cNvSpPr>
            <a:spLocks noGrp="1"/>
          </p:cNvSpPr>
          <p:nvPr>
            <p:ph type="body" sz="quarter" idx="4294967295"/>
          </p:nvPr>
        </p:nvSpPr>
        <p:spPr>
          <a:xfrm>
            <a:off x="547688" y="1211263"/>
            <a:ext cx="7182717" cy="5484812"/>
          </a:xfrm>
        </p:spPr>
        <p:txBody>
          <a:bodyPr>
            <a:normAutofit/>
          </a:bodyPr>
          <a:lstStyle/>
          <a:p>
            <a:pPr marL="0" indent="0">
              <a:buNone/>
            </a:pPr>
            <a:r>
              <a:rPr lang="en-US" dirty="0"/>
              <a:t>Configure User Accounts for MFA</a:t>
            </a:r>
          </a:p>
          <a:p>
            <a:pPr marL="0" indent="0">
              <a:buNone/>
            </a:pPr>
            <a:endParaRPr lang="en-AU" sz="2855" dirty="0"/>
          </a:p>
          <a:p>
            <a:pPr marL="0" indent="0">
              <a:buNone/>
            </a:pPr>
            <a:r>
              <a:rPr lang="en-AU" sz="2855" dirty="0"/>
              <a:t>Authentication Methods</a:t>
            </a:r>
          </a:p>
          <a:p>
            <a:pPr marL="0" indent="0">
              <a:buNone/>
            </a:pPr>
            <a:r>
              <a:rPr lang="en-AU" sz="2855" dirty="0"/>
              <a:t>Get Users to </a:t>
            </a:r>
            <a:r>
              <a:rPr lang="en-AU" sz="2855" dirty="0" err="1"/>
              <a:t>Enroll</a:t>
            </a:r>
            <a:endParaRPr lang="en-AU" sz="2855" dirty="0"/>
          </a:p>
          <a:p>
            <a:pPr marL="0" indent="0">
              <a:buNone/>
            </a:pPr>
            <a:r>
              <a:rPr lang="en-AU" sz="2855" dirty="0"/>
              <a:t>    </a:t>
            </a:r>
            <a:r>
              <a:rPr lang="en-AU" sz="2400" dirty="0"/>
              <a:t>aka.ms/</a:t>
            </a:r>
            <a:r>
              <a:rPr lang="en-AU" sz="2400" dirty="0" err="1"/>
              <a:t>mfasetup</a:t>
            </a:r>
            <a:endParaRPr lang="en-AU" sz="2855" dirty="0"/>
          </a:p>
          <a:p>
            <a:pPr marL="0" indent="0">
              <a:buNone/>
            </a:pPr>
            <a:r>
              <a:rPr lang="en-AU" sz="2855" dirty="0"/>
              <a:t>Verification Options</a:t>
            </a:r>
          </a:p>
          <a:p>
            <a:pPr marL="0" indent="0">
              <a:buNone/>
            </a:pPr>
            <a:r>
              <a:rPr lang="en-AU" sz="2855" dirty="0"/>
              <a:t>Conditional Access Policy</a:t>
            </a:r>
          </a:p>
          <a:p>
            <a:pPr marL="0" indent="0">
              <a:buNone/>
            </a:pPr>
            <a:endParaRPr lang="en-AU" sz="2855" dirty="0"/>
          </a:p>
          <a:p>
            <a:pPr marL="0" indent="0">
              <a:buNone/>
            </a:pPr>
            <a:r>
              <a:rPr lang="en-AU" sz="2855" dirty="0"/>
              <a:t>Enable, Disable, Enforce</a:t>
            </a:r>
          </a:p>
          <a:p>
            <a:pPr marL="0" indent="0">
              <a:buNone/>
            </a:pPr>
            <a:endParaRPr lang="en-AU" sz="2855" dirty="0"/>
          </a:p>
          <a:p>
            <a:pPr marL="0" indent="0">
              <a:buNone/>
            </a:pPr>
            <a:r>
              <a:rPr lang="en-AU" sz="2855" dirty="0">
                <a:hlinkClick r:id="rId3"/>
              </a:rPr>
              <a:t>More settings</a:t>
            </a:r>
            <a:r>
              <a:rPr lang="en-AU" sz="2855" dirty="0"/>
              <a:t> </a:t>
            </a:r>
          </a:p>
          <a:p>
            <a:pPr marL="0" indent="0">
              <a:buNone/>
            </a:pPr>
            <a:endParaRPr lang="en-AU" sz="2855" dirty="0"/>
          </a:p>
        </p:txBody>
      </p:sp>
      <p:pic>
        <p:nvPicPr>
          <p:cNvPr id="5" name="Picture 4">
            <a:extLst>
              <a:ext uri="{FF2B5EF4-FFF2-40B4-BE49-F238E27FC236}">
                <a16:creationId xmlns:a16="http://schemas.microsoft.com/office/drawing/2014/main" id="{41351AD7-F6E3-48F9-A118-4B8CC0F92517}"/>
              </a:ext>
            </a:extLst>
          </p:cNvPr>
          <p:cNvPicPr>
            <a:picLocks noChangeAspect="1"/>
          </p:cNvPicPr>
          <p:nvPr/>
        </p:nvPicPr>
        <p:blipFill>
          <a:blip r:embed="rId4"/>
          <a:stretch>
            <a:fillRect/>
          </a:stretch>
        </p:blipFill>
        <p:spPr>
          <a:xfrm>
            <a:off x="5407972" y="2143483"/>
            <a:ext cx="6486555" cy="2942198"/>
          </a:xfrm>
          <a:prstGeom prst="rect">
            <a:avLst/>
          </a:prstGeom>
        </p:spPr>
      </p:pic>
      <p:pic>
        <p:nvPicPr>
          <p:cNvPr id="6" name="Picture 5">
            <a:extLst>
              <a:ext uri="{FF2B5EF4-FFF2-40B4-BE49-F238E27FC236}">
                <a16:creationId xmlns:a16="http://schemas.microsoft.com/office/drawing/2014/main" id="{1F63EC0A-0944-45F5-8AD6-30CDA1788300}"/>
              </a:ext>
            </a:extLst>
          </p:cNvPr>
          <p:cNvPicPr>
            <a:picLocks noChangeAspect="1"/>
          </p:cNvPicPr>
          <p:nvPr/>
        </p:nvPicPr>
        <p:blipFill>
          <a:blip r:embed="rId5"/>
          <a:stretch>
            <a:fillRect/>
          </a:stretch>
        </p:blipFill>
        <p:spPr>
          <a:xfrm>
            <a:off x="6492081" y="4433366"/>
            <a:ext cx="5661259" cy="2379142"/>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4C38D74-6AE0-4117-A1DD-0B379AD7DC43}"/>
              </a:ext>
            </a:extLst>
          </p:cNvPr>
          <p:cNvSpPr/>
          <p:nvPr/>
        </p:nvSpPr>
        <p:spPr>
          <a:xfrm>
            <a:off x="5282133" y="1768486"/>
            <a:ext cx="7500812" cy="307777"/>
          </a:xfrm>
          <a:prstGeom prst="rect">
            <a:avLst/>
          </a:prstGeom>
        </p:spPr>
        <p:txBody>
          <a:bodyPr wrap="square">
            <a:spAutoFit/>
          </a:bodyPr>
          <a:lstStyle/>
          <a:p>
            <a:r>
              <a:rPr lang="en-US" sz="1400" dirty="0">
                <a:hlinkClick r:id="rId6"/>
              </a:rPr>
              <a:t>https://account.activedirectory.windowsazure.com/usermanagement/mfasettings.aspx</a:t>
            </a:r>
            <a:r>
              <a:rPr lang="en-US" sz="1400" dirty="0"/>
              <a:t> </a:t>
            </a:r>
          </a:p>
        </p:txBody>
      </p:sp>
    </p:spTree>
    <p:extLst>
      <p:ext uri="{BB962C8B-B14F-4D97-AF65-F5344CB8AC3E}">
        <p14:creationId xmlns:p14="http://schemas.microsoft.com/office/powerpoint/2010/main" val="16863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and </a:t>
            </a:r>
            <a:br>
              <a:rPr lang="en-US" dirty="0"/>
            </a:br>
            <a:r>
              <a:rPr lang="en-US" dirty="0"/>
              <a:t>Deploy Applications</a:t>
            </a:r>
            <a:br>
              <a:rPr lang="en-US" dirty="0"/>
            </a:br>
            <a:r>
              <a:rPr lang="en-US" sz="4000" dirty="0"/>
              <a:t>5-10%</a:t>
            </a:r>
            <a:endParaRPr lang="en-AU" dirty="0"/>
          </a:p>
        </p:txBody>
      </p:sp>
      <p:sp>
        <p:nvSpPr>
          <p:cNvPr id="3" name="Rectangle 2">
            <a:extLst>
              <a:ext uri="{FF2B5EF4-FFF2-40B4-BE49-F238E27FC236}">
                <a16:creationId xmlns:a16="http://schemas.microsoft.com/office/drawing/2014/main" id="{4BF7F677-6779-4FFB-AB64-A9C7DEBF7B77}"/>
              </a:ext>
            </a:extLst>
          </p:cNvPr>
          <p:cNvSpPr/>
          <p:nvPr/>
        </p:nvSpPr>
        <p:spPr>
          <a:xfrm>
            <a:off x="6277912" y="5694898"/>
            <a:ext cx="5904656" cy="898708"/>
          </a:xfrm>
          <a:prstGeom prst="rect">
            <a:avLst/>
          </a:prstGeom>
        </p:spPr>
        <p:txBody>
          <a:bodyPr wrap="square">
            <a:spAutoFit/>
          </a:bodyPr>
          <a:lstStyle/>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Create web apps by using PaaS</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Design Develop apps that run in containers</a:t>
            </a:r>
          </a:p>
        </p:txBody>
      </p:sp>
    </p:spTree>
    <p:extLst>
      <p:ext uri="{BB962C8B-B14F-4D97-AF65-F5344CB8AC3E}">
        <p14:creationId xmlns:p14="http://schemas.microsoft.com/office/powerpoint/2010/main" val="307794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Create web applications by using PaaS </a:t>
            </a:r>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Create an App Service </a:t>
            </a:r>
            <a:r>
              <a:rPr lang="en-US" dirty="0" err="1"/>
              <a:t>Webjob</a:t>
            </a:r>
            <a:endParaRPr lang="en-US" dirty="0"/>
          </a:p>
          <a:p>
            <a:pPr marL="0" indent="0">
              <a:buNone/>
            </a:pPr>
            <a:r>
              <a:rPr lang="en-US" dirty="0"/>
              <a:t>  Continuous </a:t>
            </a:r>
            <a:r>
              <a:rPr lang="en-US" sz="2400" dirty="0"/>
              <a:t>(can do multi-instance)</a:t>
            </a:r>
            <a:r>
              <a:rPr lang="en-US" dirty="0"/>
              <a:t> </a:t>
            </a:r>
          </a:p>
          <a:p>
            <a:pPr marL="0" indent="0">
              <a:buNone/>
            </a:pPr>
            <a:r>
              <a:rPr lang="en-US" dirty="0"/>
              <a:t>  Triggered</a:t>
            </a:r>
          </a:p>
          <a:p>
            <a:pPr marL="0" indent="0">
              <a:buNone/>
            </a:pPr>
            <a:endParaRPr lang="en-US" dirty="0"/>
          </a:p>
          <a:p>
            <a:pPr marL="0" indent="0">
              <a:buNone/>
            </a:pPr>
            <a:r>
              <a:rPr lang="en-US" dirty="0"/>
              <a:t>File Types</a:t>
            </a:r>
          </a:p>
          <a:p>
            <a:pPr marL="0" indent="0">
              <a:buNone/>
            </a:pPr>
            <a:r>
              <a:rPr lang="en-US" dirty="0"/>
              <a:t>  .</a:t>
            </a:r>
            <a:r>
              <a:rPr lang="en-US" dirty="0" err="1"/>
              <a:t>cmd</a:t>
            </a:r>
            <a:r>
              <a:rPr lang="en-US" dirty="0"/>
              <a:t>, .ps1. .</a:t>
            </a:r>
            <a:r>
              <a:rPr lang="en-US" dirty="0" err="1"/>
              <a:t>sh</a:t>
            </a:r>
            <a:r>
              <a:rPr lang="en-US" dirty="0"/>
              <a:t>, .php, .</a:t>
            </a:r>
            <a:r>
              <a:rPr lang="en-US" dirty="0" err="1"/>
              <a:t>py</a:t>
            </a:r>
            <a:r>
              <a:rPr lang="en-US" dirty="0"/>
              <a:t>, .</a:t>
            </a:r>
            <a:r>
              <a:rPr lang="en-US" dirty="0" err="1"/>
              <a:t>js</a:t>
            </a:r>
            <a:r>
              <a:rPr lang="en-US" dirty="0"/>
              <a:t>, .jar</a:t>
            </a:r>
          </a:p>
          <a:p>
            <a:pPr marL="0" indent="0">
              <a:buNone/>
            </a:pPr>
            <a:r>
              <a:rPr lang="en-US" dirty="0"/>
              <a:t>CRON expressions </a:t>
            </a:r>
            <a:r>
              <a:rPr lang="en-US" sz="2800" dirty="0"/>
              <a:t>(Azure Functions)</a:t>
            </a:r>
            <a:endParaRPr lang="en-US" dirty="0"/>
          </a:p>
          <a:p>
            <a:pPr marL="0" indent="0">
              <a:buNone/>
            </a:pPr>
            <a:r>
              <a:rPr lang="en-US" dirty="0"/>
              <a:t>   </a:t>
            </a:r>
            <a:r>
              <a:rPr lang="en-US" sz="1600" dirty="0">
                <a:solidFill>
                  <a:srgbClr val="000000"/>
                </a:solidFill>
                <a:latin typeface="Courier New" panose="02070309020205020404" pitchFamily="49" charset="0"/>
              </a:rPr>
              <a:t>{second}{minute}{hour}{day}{month}{day-of-week}</a:t>
            </a:r>
            <a:endParaRPr lang="en-US" sz="1600" dirty="0"/>
          </a:p>
          <a:p>
            <a:pPr marL="0" indent="0">
              <a:buNone/>
            </a:pPr>
            <a:endParaRPr lang="en-US" dirty="0"/>
          </a:p>
          <a:p>
            <a:pPr marL="0" indent="0">
              <a:buNone/>
            </a:pPr>
            <a:endParaRPr lang="en-US" sz="2855" dirty="0"/>
          </a:p>
          <a:p>
            <a:pPr marL="0" indent="0">
              <a:buNone/>
            </a:pPr>
            <a:endParaRPr lang="en-AU" sz="2855" dirty="0"/>
          </a:p>
        </p:txBody>
      </p:sp>
      <p:sp>
        <p:nvSpPr>
          <p:cNvPr id="4" name="Rectangle 3">
            <a:extLst>
              <a:ext uri="{FF2B5EF4-FFF2-40B4-BE49-F238E27FC236}">
                <a16:creationId xmlns:a16="http://schemas.microsoft.com/office/drawing/2014/main" id="{D14298F6-0F02-4841-871C-C535B9B3C410}"/>
              </a:ext>
            </a:extLst>
          </p:cNvPr>
          <p:cNvSpPr/>
          <p:nvPr/>
        </p:nvSpPr>
        <p:spPr>
          <a:xfrm>
            <a:off x="240941" y="6233566"/>
            <a:ext cx="6216650" cy="369332"/>
          </a:xfrm>
          <a:prstGeom prst="rect">
            <a:avLst/>
          </a:prstGeom>
        </p:spPr>
        <p:txBody>
          <a:bodyPr>
            <a:spAutoFit/>
          </a:bodyPr>
          <a:lstStyle/>
          <a:p>
            <a:r>
              <a:rPr lang="en-US" dirty="0">
                <a:latin typeface="Segoe UI Light" pitchFamily="34" charset="0"/>
                <a:hlinkClick r:id="rId3"/>
              </a:rPr>
              <a:t>Compare Flow, Logic Apps, Functions and </a:t>
            </a:r>
            <a:r>
              <a:rPr lang="en-US" dirty="0" err="1">
                <a:latin typeface="Segoe UI Light" pitchFamily="34" charset="0"/>
                <a:hlinkClick r:id="rId3"/>
              </a:rPr>
              <a:t>Webjobs</a:t>
            </a:r>
            <a:endParaRPr lang="en-US" dirty="0">
              <a:latin typeface="Segoe UI Light" pitchFamily="34" charset="0"/>
            </a:endParaRPr>
          </a:p>
        </p:txBody>
      </p:sp>
      <p:grpSp>
        <p:nvGrpSpPr>
          <p:cNvPr id="7" name="Group 6">
            <a:extLst>
              <a:ext uri="{FF2B5EF4-FFF2-40B4-BE49-F238E27FC236}">
                <a16:creationId xmlns:a16="http://schemas.microsoft.com/office/drawing/2014/main" id="{05B3F216-411C-4E77-BCAC-5CA073B4EEBF}"/>
              </a:ext>
            </a:extLst>
          </p:cNvPr>
          <p:cNvGrpSpPr/>
          <p:nvPr/>
        </p:nvGrpSpPr>
        <p:grpSpPr>
          <a:xfrm>
            <a:off x="5786189" y="2473652"/>
            <a:ext cx="1584176" cy="1480810"/>
            <a:chOff x="8689408" y="3713286"/>
            <a:chExt cx="3195112" cy="2771795"/>
          </a:xfrm>
        </p:grpSpPr>
        <p:pic>
          <p:nvPicPr>
            <p:cNvPr id="5" name="Picture 4">
              <a:extLst>
                <a:ext uri="{FF2B5EF4-FFF2-40B4-BE49-F238E27FC236}">
                  <a16:creationId xmlns:a16="http://schemas.microsoft.com/office/drawing/2014/main" id="{0F465C23-A54A-4C68-AF0C-C77DEDB6F20F}"/>
                </a:ext>
              </a:extLst>
            </p:cNvPr>
            <p:cNvPicPr>
              <a:picLocks noChangeAspect="1"/>
            </p:cNvPicPr>
            <p:nvPr/>
          </p:nvPicPr>
          <p:blipFill>
            <a:blip r:embed="rId4"/>
            <a:stretch>
              <a:fillRect/>
            </a:stretch>
          </p:blipFill>
          <p:spPr>
            <a:xfrm>
              <a:off x="8865073" y="3713286"/>
              <a:ext cx="3019447" cy="27717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a16="http://schemas.microsoft.com/office/drawing/2014/main" id="{06660209-44C2-40DA-A807-37A6BE6144F6}"/>
                </a:ext>
              </a:extLst>
            </p:cNvPr>
            <p:cNvSpPr txBox="1"/>
            <p:nvPr/>
          </p:nvSpPr>
          <p:spPr>
            <a:xfrm>
              <a:off x="8689408" y="4568430"/>
              <a:ext cx="2033251" cy="864149"/>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chemeClr val="bg1"/>
                  </a:solidFill>
                </a:rPr>
                <a:t>CRON?</a:t>
              </a:r>
            </a:p>
          </p:txBody>
        </p:sp>
      </p:grpSp>
      <p:pic>
        <p:nvPicPr>
          <p:cNvPr id="8" name="Picture 7">
            <a:extLst>
              <a:ext uri="{FF2B5EF4-FFF2-40B4-BE49-F238E27FC236}">
                <a16:creationId xmlns:a16="http://schemas.microsoft.com/office/drawing/2014/main" id="{1401A672-CD2E-43E2-8181-482DF6581AF5}"/>
              </a:ext>
            </a:extLst>
          </p:cNvPr>
          <p:cNvPicPr>
            <a:picLocks noChangeAspect="1"/>
          </p:cNvPicPr>
          <p:nvPr/>
        </p:nvPicPr>
        <p:blipFill>
          <a:blip r:embed="rId5"/>
          <a:stretch>
            <a:fillRect/>
          </a:stretch>
        </p:blipFill>
        <p:spPr>
          <a:xfrm>
            <a:off x="9175705" y="1219282"/>
            <a:ext cx="2684904" cy="51989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0096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dirty="0"/>
              <a:t>Design and develop applications that run in containers  </a:t>
            </a:r>
          </a:p>
        </p:txBody>
      </p:sp>
      <p:sp>
        <p:nvSpPr>
          <p:cNvPr id="3" name="Content Placeholder 2"/>
          <p:cNvSpPr>
            <a:spLocks noGrp="1"/>
          </p:cNvSpPr>
          <p:nvPr>
            <p:ph type="body" sz="quarter" idx="4294967295"/>
          </p:nvPr>
        </p:nvSpPr>
        <p:spPr>
          <a:xfrm>
            <a:off x="547688" y="1769069"/>
            <a:ext cx="11888787" cy="4927005"/>
          </a:xfrm>
        </p:spPr>
        <p:txBody>
          <a:bodyPr>
            <a:normAutofit fontScale="92500" lnSpcReduction="10000"/>
          </a:bodyPr>
          <a:lstStyle/>
          <a:p>
            <a:pPr marL="0" indent="0">
              <a:buNone/>
            </a:pPr>
            <a:r>
              <a:rPr lang="en-US" dirty="0"/>
              <a:t>Publish an Image to Azure Container Registry</a:t>
            </a:r>
          </a:p>
          <a:p>
            <a:pPr marL="0" indent="0">
              <a:buNone/>
            </a:pPr>
            <a:r>
              <a:rPr lang="en-US" dirty="0"/>
              <a:t>SKUs</a:t>
            </a:r>
          </a:p>
          <a:p>
            <a:pPr marL="0" indent="0">
              <a:buNone/>
            </a:pPr>
            <a:r>
              <a:rPr lang="en-US" sz="2800" dirty="0"/>
              <a:t>  Basic | Standard | Premium</a:t>
            </a:r>
          </a:p>
          <a:p>
            <a:pPr marL="0" indent="0">
              <a:buNone/>
            </a:pPr>
            <a:endParaRPr lang="en-US" sz="3200" dirty="0"/>
          </a:p>
          <a:p>
            <a:pPr marL="0" indent="0">
              <a:buNone/>
            </a:pPr>
            <a:r>
              <a:rPr lang="en-US" sz="3200" dirty="0"/>
              <a:t>Create a Container Registry</a:t>
            </a:r>
          </a:p>
          <a:p>
            <a:pPr marL="742950" indent="-742950">
              <a:buFont typeface="+mj-lt"/>
              <a:buAutoNum type="arabicPeriod"/>
            </a:pPr>
            <a:r>
              <a:rPr lang="en-US" sz="3200" b="1" dirty="0" err="1"/>
              <a:t>az</a:t>
            </a:r>
            <a:r>
              <a:rPr lang="en-US" sz="3200" b="1" dirty="0"/>
              <a:t> </a:t>
            </a:r>
            <a:r>
              <a:rPr lang="en-US" sz="3200" b="1" dirty="0" err="1"/>
              <a:t>acr</a:t>
            </a:r>
            <a:r>
              <a:rPr lang="en-US" sz="3200" b="1" dirty="0"/>
              <a:t> login </a:t>
            </a:r>
            <a:r>
              <a:rPr lang="en-US" sz="3200" dirty="0"/>
              <a:t>–name &lt;</a:t>
            </a:r>
            <a:r>
              <a:rPr lang="en-US" sz="3200" dirty="0" err="1"/>
              <a:t>acrName</a:t>
            </a:r>
            <a:r>
              <a:rPr lang="en-US" sz="3200" dirty="0"/>
              <a:t>&gt;</a:t>
            </a:r>
          </a:p>
          <a:p>
            <a:pPr marL="742950" indent="-742950">
              <a:buFont typeface="+mj-lt"/>
              <a:buAutoNum type="arabicPeriod"/>
            </a:pPr>
            <a:r>
              <a:rPr lang="en-US" sz="3200" b="1" dirty="0"/>
              <a:t>docker pull</a:t>
            </a:r>
            <a:r>
              <a:rPr lang="en-US" sz="3200" dirty="0"/>
              <a:t> hello-world</a:t>
            </a:r>
          </a:p>
          <a:p>
            <a:pPr marL="742950" indent="-742950">
              <a:buFont typeface="+mj-lt"/>
              <a:buAutoNum type="arabicPeriod"/>
            </a:pPr>
            <a:r>
              <a:rPr lang="en-US" sz="3200" b="1" dirty="0"/>
              <a:t>docker tag</a:t>
            </a:r>
            <a:r>
              <a:rPr lang="en-US" sz="3200" dirty="0"/>
              <a:t> hello-world &lt;</a:t>
            </a:r>
            <a:r>
              <a:rPr lang="en-US" sz="3200" dirty="0" err="1"/>
              <a:t>acrLoginServer</a:t>
            </a:r>
            <a:r>
              <a:rPr lang="en-US" sz="3200" dirty="0"/>
              <a:t>&gt;/hello-world:v1</a:t>
            </a:r>
          </a:p>
          <a:p>
            <a:pPr marL="742950" indent="-742950">
              <a:buFont typeface="+mj-lt"/>
              <a:buAutoNum type="arabicPeriod"/>
            </a:pPr>
            <a:r>
              <a:rPr lang="en-US" sz="3200" b="1" dirty="0"/>
              <a:t>docker push</a:t>
            </a:r>
            <a:r>
              <a:rPr lang="en-US" sz="3200" dirty="0"/>
              <a:t> &lt;</a:t>
            </a:r>
            <a:r>
              <a:rPr lang="en-US" sz="3200" dirty="0" err="1"/>
              <a:t>acrLoginServer</a:t>
            </a:r>
            <a:r>
              <a:rPr lang="en-US" sz="3200" dirty="0"/>
              <a:t>&gt;/hello-world:v1</a:t>
            </a:r>
          </a:p>
          <a:p>
            <a:pPr marL="742950" indent="-742950">
              <a:buFont typeface="+mj-lt"/>
              <a:buAutoNum type="arabicPeriod"/>
            </a:pPr>
            <a:r>
              <a:rPr lang="en-US" sz="3200" b="1" dirty="0"/>
              <a:t>docker </a:t>
            </a:r>
            <a:r>
              <a:rPr lang="en-US" sz="3200" b="1" dirty="0" err="1"/>
              <a:t>rmi</a:t>
            </a:r>
            <a:r>
              <a:rPr lang="en-US" sz="3200" dirty="0"/>
              <a:t> &lt;</a:t>
            </a:r>
            <a:r>
              <a:rPr lang="en-US" sz="3200" dirty="0" err="1"/>
              <a:t>acrLoginServer</a:t>
            </a:r>
            <a:r>
              <a:rPr lang="en-US" sz="3200" dirty="0"/>
              <a:t>&gt;/hello-world:v1</a:t>
            </a:r>
          </a:p>
          <a:p>
            <a:pPr marL="0" indent="0">
              <a:buNone/>
            </a:pPr>
            <a:endParaRPr lang="en-US" dirty="0"/>
          </a:p>
          <a:p>
            <a:pPr marL="0" indent="0">
              <a:buNone/>
            </a:pPr>
            <a:endParaRPr lang="en-US" dirty="0"/>
          </a:p>
          <a:p>
            <a:pPr marL="0" indent="0">
              <a:buNone/>
            </a:pPr>
            <a:endParaRPr lang="en-US" sz="2855" dirty="0"/>
          </a:p>
          <a:p>
            <a:pPr marL="0" indent="0">
              <a:buNone/>
            </a:pPr>
            <a:endParaRPr lang="en-AU" sz="2855" dirty="0"/>
          </a:p>
        </p:txBody>
      </p:sp>
      <p:pic>
        <p:nvPicPr>
          <p:cNvPr id="5122" name="Picture 2" descr="C:\Users\mgrimes\AppData\Local\Temp\SNAGHTML4d5e742.PNG">
            <a:extLst>
              <a:ext uri="{FF2B5EF4-FFF2-40B4-BE49-F238E27FC236}">
                <a16:creationId xmlns:a16="http://schemas.microsoft.com/office/drawing/2014/main" id="{24E8604C-75D0-445E-AB11-0B387750B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487" y="2708571"/>
            <a:ext cx="39243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7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157E-ED73-4A71-8270-2AAB7C584918}"/>
              </a:ext>
            </a:extLst>
          </p:cNvPr>
          <p:cNvSpPr>
            <a:spLocks noGrp="1"/>
          </p:cNvSpPr>
          <p:nvPr>
            <p:ph type="title"/>
          </p:nvPr>
        </p:nvSpPr>
        <p:spPr>
          <a:xfrm>
            <a:off x="596711" y="466301"/>
            <a:ext cx="11178287" cy="642260"/>
          </a:xfrm>
        </p:spPr>
        <p:txBody>
          <a:bodyPr/>
          <a:lstStyle/>
          <a:p>
            <a:r>
              <a:rPr lang="en-US" sz="3672" dirty="0"/>
              <a:t>What an exam prep session is </a:t>
            </a:r>
            <a:r>
              <a:rPr lang="en-US" sz="3672" dirty="0">
                <a:solidFill>
                  <a:srgbClr val="FF0000"/>
                </a:solidFill>
              </a:rPr>
              <a:t>NOT</a:t>
            </a:r>
          </a:p>
        </p:txBody>
      </p:sp>
      <p:sp>
        <p:nvSpPr>
          <p:cNvPr id="8" name="TextBox 7">
            <a:extLst>
              <a:ext uri="{FF2B5EF4-FFF2-40B4-BE49-F238E27FC236}">
                <a16:creationId xmlns:a16="http://schemas.microsoft.com/office/drawing/2014/main" id="{9D926BDB-9DB2-41FA-A223-C3B82C46397E}"/>
              </a:ext>
            </a:extLst>
          </p:cNvPr>
          <p:cNvSpPr txBox="1"/>
          <p:nvPr/>
        </p:nvSpPr>
        <p:spPr>
          <a:xfrm>
            <a:off x="596711" y="1664436"/>
            <a:ext cx="6195098" cy="4014796"/>
          </a:xfrm>
          <a:prstGeom prst="rect">
            <a:avLst/>
          </a:prstGeom>
          <a:solidFill>
            <a:srgbClr val="FF0000"/>
          </a:solidFill>
          <a:ln w="19050" cap="flat">
            <a:noFill/>
            <a:prstDash val="solid"/>
            <a:miter/>
          </a:ln>
          <a:effectLst>
            <a:outerShdw blurRad="508000" dist="63500" dir="2700000" sx="101000" sy="101000" algn="tl" rotWithShape="0">
              <a:prstClr val="black">
                <a:alpha val="33000"/>
              </a:prstClr>
            </a:outerShdw>
          </a:effectLst>
        </p:spPr>
        <p:txBody>
          <a:bodyPr vert="horz" wrap="square" lIns="279781" tIns="279781" rIns="279781" bIns="279781" numCol="1" anchor="t" anchorCtr="0" compatLnSpc="1">
            <a:prstTxWarp prst="textNoShape">
              <a:avLst/>
            </a:prstTxWarp>
          </a:bodyPr>
          <a:lstStyle>
            <a:defPPr>
              <a:defRPr lang="en-US"/>
            </a:defPPr>
            <a:lvl1pPr>
              <a:defRPr sz="900">
                <a:gradFill>
                  <a:gsLst>
                    <a:gs pos="0">
                      <a:srgbClr val="505050"/>
                    </a:gs>
                    <a:gs pos="100000">
                      <a:srgbClr val="505050"/>
                    </a:gs>
                  </a:gsLst>
                </a:gradFill>
              </a:defRPr>
            </a:lvl1pPr>
          </a:lstStyle>
          <a:p>
            <a:pPr defTabSz="932597">
              <a:spcAft>
                <a:spcPts val="1224"/>
              </a:spcAft>
              <a:defRPr/>
            </a:pPr>
            <a:r>
              <a:rPr lang="en-US" sz="2040" dirty="0">
                <a:solidFill>
                  <a:srgbClr val="FFFFFF"/>
                </a:solidFill>
                <a:latin typeface="Segoe UI Semibold"/>
              </a:rPr>
              <a:t>What we don’t do during exam prep:</a:t>
            </a:r>
            <a:br>
              <a:rPr lang="en-US" sz="2040" dirty="0">
                <a:solidFill>
                  <a:srgbClr val="FFFFFF"/>
                </a:solidFill>
                <a:latin typeface="Segoe UI Semibold"/>
              </a:rPr>
            </a:br>
            <a:endParaRPr lang="en-US" sz="2040" dirty="0">
              <a:solidFill>
                <a:srgbClr val="FFFFFF"/>
              </a:solidFill>
              <a:latin typeface="Segoe UI Semibold"/>
            </a:endParaRPr>
          </a:p>
          <a:p>
            <a:pPr defTabSz="932597">
              <a:spcAft>
                <a:spcPts val="1224"/>
              </a:spcAft>
              <a:defRPr/>
            </a:pPr>
            <a:r>
              <a:rPr lang="en-US" sz="2040" dirty="0">
                <a:solidFill>
                  <a:srgbClr val="FFFFFF"/>
                </a:solidFill>
                <a:latin typeface="Segoe UI Semibold"/>
              </a:rPr>
              <a:t>… Sharing actual exam questions or answers</a:t>
            </a:r>
            <a:br>
              <a:rPr lang="en-US" sz="2040" dirty="0">
                <a:solidFill>
                  <a:srgbClr val="FFFFFF"/>
                </a:solidFill>
                <a:latin typeface="Segoe UI Semibold"/>
              </a:rPr>
            </a:br>
            <a:endParaRPr lang="en-US" sz="2040" dirty="0">
              <a:solidFill>
                <a:srgbClr val="FFFFFF"/>
              </a:solidFill>
              <a:latin typeface="Segoe UI Semibold"/>
            </a:endParaRPr>
          </a:p>
          <a:p>
            <a:pPr defTabSz="932597">
              <a:spcAft>
                <a:spcPts val="1224"/>
              </a:spcAft>
              <a:defRPr/>
            </a:pPr>
            <a:r>
              <a:rPr lang="en-US" sz="2040" dirty="0">
                <a:solidFill>
                  <a:srgbClr val="FFFFFF"/>
                </a:solidFill>
                <a:latin typeface="Segoe UI Semibold"/>
              </a:rPr>
              <a:t>… w</a:t>
            </a:r>
            <a:r>
              <a:rPr lang="en-US" sz="2040" dirty="0">
                <a:solidFill>
                  <a:srgbClr val="FFFFFF"/>
                </a:solidFill>
                <a:latin typeface="Segoe UI Semibold"/>
                <a:cs typeface="Segoe UI"/>
              </a:rPr>
              <a:t>here to find “</a:t>
            </a:r>
            <a:r>
              <a:rPr lang="en-US" sz="2040" dirty="0" err="1">
                <a:solidFill>
                  <a:srgbClr val="FFFFFF"/>
                </a:solidFill>
                <a:latin typeface="Segoe UI Semibold"/>
                <a:cs typeface="Segoe UI"/>
              </a:rPr>
              <a:t>braindumps</a:t>
            </a:r>
            <a:r>
              <a:rPr lang="en-US" sz="2040" dirty="0">
                <a:solidFill>
                  <a:srgbClr val="FFFFFF"/>
                </a:solidFill>
                <a:latin typeface="Segoe UI Semibold"/>
                <a:cs typeface="Segoe UI"/>
              </a:rPr>
              <a:t>”</a:t>
            </a:r>
            <a:br>
              <a:rPr lang="en-US" sz="2040" dirty="0">
                <a:solidFill>
                  <a:srgbClr val="FFFFFF"/>
                </a:solidFill>
                <a:latin typeface="Segoe UI Semibold"/>
                <a:cs typeface="Segoe UI"/>
              </a:rPr>
            </a:br>
            <a:endParaRPr lang="en-US" sz="2040" dirty="0">
              <a:solidFill>
                <a:srgbClr val="FFFFFF"/>
              </a:solidFill>
              <a:latin typeface="Segoe UI Semibold"/>
              <a:cs typeface="Segoe UI"/>
            </a:endParaRPr>
          </a:p>
          <a:p>
            <a:pPr defTabSz="932597">
              <a:spcAft>
                <a:spcPts val="1224"/>
              </a:spcAft>
              <a:defRPr/>
            </a:pPr>
            <a:r>
              <a:rPr lang="en-US" sz="2040" dirty="0">
                <a:solidFill>
                  <a:srgbClr val="FFFFFF"/>
                </a:solidFill>
                <a:latin typeface="Segoe UI Semibold"/>
                <a:cs typeface="Segoe UI"/>
              </a:rPr>
              <a:t>… a guarantee for passing the exam</a:t>
            </a:r>
            <a:endParaRPr lang="en-US" sz="1734" dirty="0">
              <a:solidFill>
                <a:srgbClr val="FFFFFF"/>
              </a:solidFill>
              <a:latin typeface="Segoe UI"/>
              <a:cs typeface="Segoe UI"/>
            </a:endParaRPr>
          </a:p>
        </p:txBody>
      </p:sp>
      <p:grpSp>
        <p:nvGrpSpPr>
          <p:cNvPr id="6" name="Group 5">
            <a:extLst>
              <a:ext uri="{FF2B5EF4-FFF2-40B4-BE49-F238E27FC236}">
                <a16:creationId xmlns:a16="http://schemas.microsoft.com/office/drawing/2014/main" id="{ED79DA98-1EA1-4DF4-AFDD-999523AB69B3}"/>
              </a:ext>
            </a:extLst>
          </p:cNvPr>
          <p:cNvGrpSpPr/>
          <p:nvPr/>
        </p:nvGrpSpPr>
        <p:grpSpPr>
          <a:xfrm>
            <a:off x="7802413" y="1727618"/>
            <a:ext cx="3888432" cy="3888432"/>
            <a:chOff x="7802413" y="1727618"/>
            <a:chExt cx="3888432" cy="3888432"/>
          </a:xfrm>
        </p:grpSpPr>
        <p:sp>
          <p:nvSpPr>
            <p:cNvPr id="3" name="Oval 2">
              <a:extLst>
                <a:ext uri="{FF2B5EF4-FFF2-40B4-BE49-F238E27FC236}">
                  <a16:creationId xmlns:a16="http://schemas.microsoft.com/office/drawing/2014/main" id="{F11D60A9-6A98-4372-93B1-E1CF9D2F94DC}"/>
                </a:ext>
              </a:extLst>
            </p:cNvPr>
            <p:cNvSpPr/>
            <p:nvPr/>
          </p:nvSpPr>
          <p:spPr bwMode="auto">
            <a:xfrm>
              <a:off x="7802413" y="1727618"/>
              <a:ext cx="3888432" cy="3888432"/>
            </a:xfrm>
            <a:prstGeom prst="ellipse">
              <a:avLst/>
            </a:prstGeom>
            <a:noFill/>
            <a:ln w="4318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5" name="Straight Connector 4">
              <a:extLst>
                <a:ext uri="{FF2B5EF4-FFF2-40B4-BE49-F238E27FC236}">
                  <a16:creationId xmlns:a16="http://schemas.microsoft.com/office/drawing/2014/main" id="{7E7439BB-E1BD-441A-A2B3-2052E2ABFFAB}"/>
                </a:ext>
              </a:extLst>
            </p:cNvPr>
            <p:cNvCxnSpPr>
              <a:stCxn id="3" idx="7"/>
            </p:cNvCxnSpPr>
            <p:nvPr/>
          </p:nvCxnSpPr>
          <p:spPr>
            <a:xfrm flipH="1">
              <a:off x="8378477" y="2297066"/>
              <a:ext cx="2742920" cy="2712364"/>
            </a:xfrm>
            <a:prstGeom prst="line">
              <a:avLst/>
            </a:prstGeom>
            <a:ln w="431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7960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1.04167E-6 0 L -0.05091 -0.00069 " pathEditMode="relative" rAng="0" ptsTypes="AA">
                                      <p:cBhvr>
                                        <p:cTn id="9" dur="750" spd="-100000" fill="hold"/>
                                        <p:tgtEl>
                                          <p:spTgt spid="8"/>
                                        </p:tgtEl>
                                        <p:attrNameLst>
                                          <p:attrName>ppt_x</p:attrName>
                                          <p:attrName>ppt_y</p:attrName>
                                        </p:attrNameLst>
                                      </p:cBhvr>
                                      <p:rCtr x="-255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7527775" cy="1181862"/>
          </a:xfrm>
        </p:spPr>
        <p:txBody>
          <a:bodyPr>
            <a:normAutofit fontScale="90000"/>
          </a:bodyPr>
          <a:lstStyle/>
          <a:p>
            <a:r>
              <a:rPr lang="en-US" dirty="0"/>
              <a:t>Implement Authentication</a:t>
            </a:r>
            <a:br>
              <a:rPr lang="en-US" dirty="0"/>
            </a:br>
            <a:r>
              <a:rPr lang="en-US" dirty="0"/>
              <a:t>and</a:t>
            </a:r>
            <a:br>
              <a:rPr lang="en-US" dirty="0"/>
            </a:br>
            <a:r>
              <a:rPr lang="en-US" dirty="0"/>
              <a:t>Secure Data</a:t>
            </a:r>
            <a:br>
              <a:rPr lang="en-US" dirty="0"/>
            </a:br>
            <a:r>
              <a:rPr lang="en-US" sz="4000" dirty="0"/>
              <a:t>5-10%</a:t>
            </a:r>
            <a:endParaRPr lang="en-AU" dirty="0"/>
          </a:p>
        </p:txBody>
      </p:sp>
      <p:sp>
        <p:nvSpPr>
          <p:cNvPr id="3" name="Rectangle 2">
            <a:extLst>
              <a:ext uri="{FF2B5EF4-FFF2-40B4-BE49-F238E27FC236}">
                <a16:creationId xmlns:a16="http://schemas.microsoft.com/office/drawing/2014/main" id="{A0316049-E7B0-4DCF-8656-837A9E6C7418}"/>
              </a:ext>
            </a:extLst>
          </p:cNvPr>
          <p:cNvSpPr/>
          <p:nvPr/>
        </p:nvSpPr>
        <p:spPr>
          <a:xfrm>
            <a:off x="6277912" y="5622890"/>
            <a:ext cx="5904656" cy="898708"/>
          </a:xfrm>
          <a:prstGeom prst="rect">
            <a:avLst/>
          </a:prstGeom>
        </p:spPr>
        <p:txBody>
          <a:bodyPr wrap="square">
            <a:spAutoFit/>
          </a:bodyPr>
          <a:lstStyle/>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Authentication</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Implement secure data solutions</a:t>
            </a:r>
          </a:p>
        </p:txBody>
      </p:sp>
    </p:spTree>
    <p:extLst>
      <p:ext uri="{BB962C8B-B14F-4D97-AF65-F5344CB8AC3E}">
        <p14:creationId xmlns:p14="http://schemas.microsoft.com/office/powerpoint/2010/main" val="27816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Implement authentication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Implement OAuth2 authentication</a:t>
            </a:r>
          </a:p>
          <a:p>
            <a:pPr marL="0" indent="0">
              <a:buNone/>
            </a:pPr>
            <a:r>
              <a:rPr lang="en-US" sz="2855" dirty="0"/>
              <a:t>Register application with Azure AD Tenant</a:t>
            </a:r>
          </a:p>
          <a:p>
            <a:pPr lvl="1"/>
            <a:r>
              <a:rPr lang="en-US" sz="2400" dirty="0"/>
              <a:t>Web App – need Sign-On URL</a:t>
            </a:r>
          </a:p>
          <a:p>
            <a:pPr lvl="1"/>
            <a:r>
              <a:rPr lang="en-US" sz="2400" dirty="0"/>
              <a:t>Native App, need Redirect URL of App (sign-in)</a:t>
            </a:r>
          </a:p>
          <a:p>
            <a:pPr marL="0" indent="0">
              <a:buNone/>
            </a:pPr>
            <a:r>
              <a:rPr lang="en-US" sz="2855" dirty="0"/>
              <a:t>Take </a:t>
            </a:r>
            <a:r>
              <a:rPr lang="en-US" sz="2855" b="1" dirty="0"/>
              <a:t>Application ID</a:t>
            </a:r>
            <a:r>
              <a:rPr lang="en-US" sz="2855" dirty="0"/>
              <a:t> </a:t>
            </a:r>
          </a:p>
          <a:p>
            <a:pPr marL="0" indent="0">
              <a:buNone/>
            </a:pPr>
            <a:endParaRPr lang="en-AU" sz="2855" dirty="0"/>
          </a:p>
        </p:txBody>
      </p:sp>
    </p:spTree>
    <p:extLst>
      <p:ext uri="{BB962C8B-B14F-4D97-AF65-F5344CB8AC3E}">
        <p14:creationId xmlns:p14="http://schemas.microsoft.com/office/powerpoint/2010/main" val="28609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dirty="0"/>
              <a:t>Implement secure data solutions   </a:t>
            </a:r>
          </a:p>
        </p:txBody>
      </p:sp>
      <p:sp>
        <p:nvSpPr>
          <p:cNvPr id="3" name="Content Placeholder 2"/>
          <p:cNvSpPr>
            <a:spLocks noGrp="1"/>
          </p:cNvSpPr>
          <p:nvPr>
            <p:ph type="body" sz="quarter" idx="4294967295"/>
          </p:nvPr>
        </p:nvSpPr>
        <p:spPr>
          <a:xfrm>
            <a:off x="547688" y="1211263"/>
            <a:ext cx="7830789" cy="5484812"/>
          </a:xfrm>
        </p:spPr>
        <p:txBody>
          <a:bodyPr>
            <a:normAutofit/>
          </a:bodyPr>
          <a:lstStyle/>
          <a:p>
            <a:pPr marL="0" indent="0">
              <a:buNone/>
            </a:pPr>
            <a:r>
              <a:rPr lang="en-US" dirty="0"/>
              <a:t>Implement Azure Confidential Compute</a:t>
            </a:r>
          </a:p>
          <a:p>
            <a:pPr marL="0" indent="0">
              <a:buNone/>
            </a:pPr>
            <a:endParaRPr lang="en-US" sz="2855" dirty="0"/>
          </a:p>
          <a:p>
            <a:pPr marL="0" indent="0">
              <a:buNone/>
            </a:pPr>
            <a:r>
              <a:rPr lang="en-US" sz="3200" dirty="0"/>
              <a:t>Trusted Execution Environments (TEEs) </a:t>
            </a:r>
          </a:p>
          <a:p>
            <a:pPr marL="0" indent="0">
              <a:buNone/>
            </a:pPr>
            <a:r>
              <a:rPr lang="en-US" sz="2855" dirty="0"/>
              <a:t>New family of Azure virtual machines – DC Series</a:t>
            </a:r>
          </a:p>
          <a:p>
            <a:pPr marL="0" indent="0">
              <a:buNone/>
            </a:pPr>
            <a:endParaRPr lang="en-US" sz="2855" dirty="0"/>
          </a:p>
          <a:p>
            <a:pPr marL="0" indent="0">
              <a:buNone/>
            </a:pPr>
            <a:r>
              <a:rPr lang="en-US" sz="2855" dirty="0"/>
              <a:t>SQL Azure DB Always Encrypted with secure enclaves</a:t>
            </a:r>
          </a:p>
          <a:p>
            <a:pPr marL="0" indent="0">
              <a:buNone/>
            </a:pPr>
            <a:endParaRPr lang="en-US" sz="2855" dirty="0"/>
          </a:p>
          <a:p>
            <a:pPr marL="0" indent="0">
              <a:buNone/>
            </a:pPr>
            <a:r>
              <a:rPr lang="en-US" sz="2855" dirty="0"/>
              <a:t>Prototyping applications of Intel SGX, such as blockchain and multi-party machine learning</a:t>
            </a:r>
          </a:p>
          <a:p>
            <a:pPr marL="0" indent="0">
              <a:buNone/>
            </a:pPr>
            <a:endParaRPr lang="en-US" sz="2855" dirty="0"/>
          </a:p>
          <a:p>
            <a:pPr marL="0" indent="0">
              <a:buNone/>
            </a:pPr>
            <a:endParaRPr lang="en-US" sz="2855" dirty="0"/>
          </a:p>
          <a:p>
            <a:pPr marL="0" indent="0">
              <a:buNone/>
            </a:pPr>
            <a:endParaRPr lang="en-AU" sz="2855" dirty="0"/>
          </a:p>
        </p:txBody>
      </p:sp>
      <p:pic>
        <p:nvPicPr>
          <p:cNvPr id="6146" name="Picture 2" descr="C:\Users\mgrimes\AppData\Local\Temp\SNAGHTML566f097.PNG">
            <a:extLst>
              <a:ext uri="{FF2B5EF4-FFF2-40B4-BE49-F238E27FC236}">
                <a16:creationId xmlns:a16="http://schemas.microsoft.com/office/drawing/2014/main" id="{02D5413D-7B7F-4354-9257-7181EA360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961" y="1265014"/>
            <a:ext cx="3484202" cy="38675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7E71C1-5CD9-462D-881B-8B42338172D4}"/>
              </a:ext>
            </a:extLst>
          </p:cNvPr>
          <p:cNvSpPr/>
          <p:nvPr/>
        </p:nvSpPr>
        <p:spPr>
          <a:xfrm>
            <a:off x="547688" y="6625193"/>
            <a:ext cx="7992888" cy="369332"/>
          </a:xfrm>
          <a:prstGeom prst="rect">
            <a:avLst/>
          </a:prstGeom>
        </p:spPr>
        <p:txBody>
          <a:bodyPr wrap="square">
            <a:spAutoFit/>
          </a:bodyPr>
          <a:lstStyle/>
          <a:p>
            <a:r>
              <a:rPr lang="en-US" dirty="0">
                <a:hlinkClick r:id="rId4"/>
              </a:rPr>
              <a:t>https://azure.microsoft.com/en-us/blog/azure-confidential-computing/</a:t>
            </a:r>
            <a:r>
              <a:rPr lang="en-US" dirty="0"/>
              <a:t> </a:t>
            </a:r>
          </a:p>
        </p:txBody>
      </p:sp>
      <p:sp>
        <p:nvSpPr>
          <p:cNvPr id="5" name="Rectangle 4">
            <a:extLst>
              <a:ext uri="{FF2B5EF4-FFF2-40B4-BE49-F238E27FC236}">
                <a16:creationId xmlns:a16="http://schemas.microsoft.com/office/drawing/2014/main" id="{69BE0365-3217-4C70-8A1E-F314527A0810}"/>
              </a:ext>
            </a:extLst>
          </p:cNvPr>
          <p:cNvSpPr/>
          <p:nvPr/>
        </p:nvSpPr>
        <p:spPr>
          <a:xfrm>
            <a:off x="8378477" y="5428535"/>
            <a:ext cx="3312368" cy="738664"/>
          </a:xfrm>
          <a:prstGeom prst="rect">
            <a:avLst/>
          </a:prstGeom>
        </p:spPr>
        <p:txBody>
          <a:bodyPr wrap="square">
            <a:spAutoFit/>
          </a:bodyPr>
          <a:lstStyle/>
          <a:p>
            <a:r>
              <a:rPr lang="en-US" dirty="0"/>
              <a:t>Read </a:t>
            </a:r>
          </a:p>
          <a:p>
            <a:r>
              <a:rPr lang="en-US" sz="2400" dirty="0">
                <a:hlinkClick r:id="rId5"/>
              </a:rPr>
              <a:t>aka.ms/</a:t>
            </a:r>
            <a:r>
              <a:rPr lang="en-US" sz="2400" dirty="0" err="1">
                <a:hlinkClick r:id="rId5"/>
              </a:rPr>
              <a:t>SecureEnclaves</a:t>
            </a:r>
            <a:r>
              <a:rPr lang="en-US" dirty="0"/>
              <a:t> </a:t>
            </a:r>
          </a:p>
        </p:txBody>
      </p:sp>
      <p:pic>
        <p:nvPicPr>
          <p:cNvPr id="7" name="Picture 6">
            <a:extLst>
              <a:ext uri="{FF2B5EF4-FFF2-40B4-BE49-F238E27FC236}">
                <a16:creationId xmlns:a16="http://schemas.microsoft.com/office/drawing/2014/main" id="{83486A74-9093-4A9D-9917-899A10D2518C}"/>
              </a:ext>
            </a:extLst>
          </p:cNvPr>
          <p:cNvPicPr>
            <a:picLocks noChangeAspect="1"/>
          </p:cNvPicPr>
          <p:nvPr/>
        </p:nvPicPr>
        <p:blipFill>
          <a:blip r:embed="rId6"/>
          <a:stretch>
            <a:fillRect/>
          </a:stretch>
        </p:blipFill>
        <p:spPr>
          <a:xfrm>
            <a:off x="586312" y="2417141"/>
            <a:ext cx="7617550" cy="2701951"/>
          </a:xfrm>
          <a:prstGeom prst="rect">
            <a:avLst/>
          </a:prstGeom>
        </p:spPr>
      </p:pic>
    </p:spTree>
    <p:extLst>
      <p:ext uri="{BB962C8B-B14F-4D97-AF65-F5344CB8AC3E}">
        <p14:creationId xmlns:p14="http://schemas.microsoft.com/office/powerpoint/2010/main" val="17743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900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 for the Cloud</a:t>
            </a:r>
            <a:br>
              <a:rPr lang="en-US" dirty="0"/>
            </a:br>
            <a:r>
              <a:rPr lang="en-US" dirty="0"/>
              <a:t>and</a:t>
            </a:r>
            <a:br>
              <a:rPr lang="en-US" dirty="0"/>
            </a:br>
            <a:r>
              <a:rPr lang="en-US" dirty="0"/>
              <a:t>Azure Storage</a:t>
            </a:r>
            <a:br>
              <a:rPr lang="en-US" dirty="0"/>
            </a:br>
            <a:r>
              <a:rPr lang="en-US" dirty="0"/>
              <a:t>20-25% !</a:t>
            </a:r>
            <a:endParaRPr lang="en-AU" dirty="0"/>
          </a:p>
        </p:txBody>
      </p:sp>
      <p:sp>
        <p:nvSpPr>
          <p:cNvPr id="3" name="Rectangle 2">
            <a:extLst>
              <a:ext uri="{FF2B5EF4-FFF2-40B4-BE49-F238E27FC236}">
                <a16:creationId xmlns:a16="http://schemas.microsoft.com/office/drawing/2014/main" id="{358D67C0-11C4-4317-A077-DCA9217C03DF}"/>
              </a:ext>
            </a:extLst>
          </p:cNvPr>
          <p:cNvSpPr/>
          <p:nvPr/>
        </p:nvSpPr>
        <p:spPr>
          <a:xfrm>
            <a:off x="6277912" y="4508739"/>
            <a:ext cx="5904656" cy="2012859"/>
          </a:xfrm>
          <a:prstGeom prst="rect">
            <a:avLst/>
          </a:prstGeom>
        </p:spPr>
        <p:txBody>
          <a:bodyPr wrap="square">
            <a:spAutoFit/>
          </a:bodyPr>
          <a:lstStyle/>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Develop solutions that use Cosmos DB storage </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Develop solutions that use a relational database</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Configure a message-based integration architecture</a:t>
            </a:r>
          </a:p>
          <a:p>
            <a:pPr lvl="0" algn="r">
              <a:lnSpc>
                <a:spcPct val="90000"/>
              </a:lnSpc>
              <a:spcBef>
                <a:spcPct val="0"/>
              </a:spcBef>
              <a:spcAft>
                <a:spcPts val="2400"/>
              </a:spcAft>
              <a:buSzPct val="90000"/>
              <a:defRPr/>
            </a:pPr>
            <a:r>
              <a:rPr lang="en-US" dirty="0">
                <a:ln w="3175">
                  <a:noFill/>
                </a:ln>
                <a:solidFill>
                  <a:srgbClr val="FFFFFF"/>
                </a:solidFill>
                <a:latin typeface="Segoe UI"/>
                <a:cs typeface="Segoe UI" panose="020B0502040204020203" pitchFamily="34" charset="0"/>
              </a:rPr>
              <a:t>Develop for autoscaling</a:t>
            </a:r>
          </a:p>
        </p:txBody>
      </p:sp>
    </p:spTree>
    <p:extLst>
      <p:ext uri="{BB962C8B-B14F-4D97-AF65-F5344CB8AC3E}">
        <p14:creationId xmlns:p14="http://schemas.microsoft.com/office/powerpoint/2010/main" val="41670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Develop solutions that use Cosmos DB storage </a:t>
            </a:r>
          </a:p>
        </p:txBody>
      </p:sp>
      <p:pic>
        <p:nvPicPr>
          <p:cNvPr id="11" name="Picture 10">
            <a:extLst>
              <a:ext uri="{FF2B5EF4-FFF2-40B4-BE49-F238E27FC236}">
                <a16:creationId xmlns:a16="http://schemas.microsoft.com/office/drawing/2014/main" id="{769BE7B8-9E3D-486F-933C-617DEBE0D7F5}"/>
              </a:ext>
            </a:extLst>
          </p:cNvPr>
          <p:cNvPicPr>
            <a:picLocks noChangeAspect="1"/>
          </p:cNvPicPr>
          <p:nvPr/>
        </p:nvPicPr>
        <p:blipFill>
          <a:blip r:embed="rId3"/>
          <a:stretch>
            <a:fillRect/>
          </a:stretch>
        </p:blipFill>
        <p:spPr>
          <a:xfrm>
            <a:off x="1033661" y="1212850"/>
            <a:ext cx="9429171" cy="5657502"/>
          </a:xfrm>
          <a:prstGeom prst="rect">
            <a:avLst/>
          </a:prstGeom>
        </p:spPr>
      </p:pic>
    </p:spTree>
    <p:extLst>
      <p:ext uri="{BB962C8B-B14F-4D97-AF65-F5344CB8AC3E}">
        <p14:creationId xmlns:p14="http://schemas.microsoft.com/office/powerpoint/2010/main" val="38430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Cosmos DB Consistency Models </a:t>
            </a:r>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Set the appropriate consistency level for operations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Consider if several regions</a:t>
            </a:r>
          </a:p>
          <a:p>
            <a:pPr marL="0" indent="0">
              <a:buNone/>
            </a:pPr>
            <a:r>
              <a:rPr lang="en-US" dirty="0"/>
              <a:t>   </a:t>
            </a:r>
            <a:r>
              <a:rPr lang="en-US" sz="2400" dirty="0"/>
              <a:t>an exception to 10 millisecond guarantee</a:t>
            </a:r>
          </a:p>
          <a:p>
            <a:pPr marL="0" indent="0">
              <a:buNone/>
            </a:pPr>
            <a:endParaRPr lang="en-AU" sz="2855" dirty="0"/>
          </a:p>
        </p:txBody>
      </p:sp>
      <p:graphicFrame>
        <p:nvGraphicFramePr>
          <p:cNvPr id="4" name="Diagram 3">
            <a:extLst>
              <a:ext uri="{FF2B5EF4-FFF2-40B4-BE49-F238E27FC236}">
                <a16:creationId xmlns:a16="http://schemas.microsoft.com/office/drawing/2014/main" id="{D90C9CEE-D376-413D-A140-63813048CF5D}"/>
              </a:ext>
            </a:extLst>
          </p:cNvPr>
          <p:cNvGraphicFramePr/>
          <p:nvPr>
            <p:extLst>
              <p:ext uri="{D42A27DB-BD31-4B8C-83A1-F6EECF244321}">
                <p14:modId xmlns:p14="http://schemas.microsoft.com/office/powerpoint/2010/main" val="4168164754"/>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B84BED-D8AB-44D8-ADD9-954D42F12723}"/>
              </a:ext>
            </a:extLst>
          </p:cNvPr>
          <p:cNvSpPr/>
          <p:nvPr/>
        </p:nvSpPr>
        <p:spPr>
          <a:xfrm>
            <a:off x="9746629" y="6429848"/>
            <a:ext cx="2232248" cy="532453"/>
          </a:xfrm>
          <a:prstGeom prst="rect">
            <a:avLst/>
          </a:prstGeom>
        </p:spPr>
        <p:txBody>
          <a:bodyPr wrap="square">
            <a:spAutoFit/>
          </a:bodyPr>
          <a:lstStyle/>
          <a:p>
            <a:pPr marL="217262" lvl="1">
              <a:lnSpc>
                <a:spcPct val="90000"/>
              </a:lnSpc>
              <a:spcAft>
                <a:spcPts val="340"/>
              </a:spcAft>
              <a:defRPr/>
            </a:pPr>
            <a:r>
              <a:rPr lang="en-US" sz="2000" dirty="0">
                <a:latin typeface="Segoe UI Light" pitchFamily="34" charset="0"/>
                <a:hlinkClick r:id="rId8"/>
              </a:rPr>
              <a:t>Read Tradeoffs</a:t>
            </a:r>
            <a:endParaRPr lang="en-US" sz="2000" dirty="0">
              <a:latin typeface="Segoe UI Light" pitchFamily="34" charset="0"/>
            </a:endParaRPr>
          </a:p>
          <a:p>
            <a:pPr marL="217262" lvl="1">
              <a:lnSpc>
                <a:spcPct val="90000"/>
              </a:lnSpc>
              <a:spcAft>
                <a:spcPts val="340"/>
              </a:spcAft>
              <a:defRPr/>
            </a:pPr>
            <a:r>
              <a:rPr lang="en-US" sz="900" dirty="0">
                <a:latin typeface="Segoe UI Light" pitchFamily="34" charset="0"/>
              </a:rPr>
              <a:t> </a:t>
            </a:r>
          </a:p>
        </p:txBody>
      </p:sp>
      <p:cxnSp>
        <p:nvCxnSpPr>
          <p:cNvPr id="7" name="Straight Arrow Connector 6">
            <a:extLst>
              <a:ext uri="{FF2B5EF4-FFF2-40B4-BE49-F238E27FC236}">
                <a16:creationId xmlns:a16="http://schemas.microsoft.com/office/drawing/2014/main" id="{7A33F3E6-B5B4-4ECD-9F58-8A390075054E}"/>
              </a:ext>
            </a:extLst>
          </p:cNvPr>
          <p:cNvCxnSpPr/>
          <p:nvPr/>
        </p:nvCxnSpPr>
        <p:spPr>
          <a:xfrm>
            <a:off x="2072746" y="2561158"/>
            <a:ext cx="8177939" cy="0"/>
          </a:xfrm>
          <a:prstGeom prst="straightConnector1">
            <a:avLst/>
          </a:prstGeom>
          <a:ln w="50800">
            <a:solidFill>
              <a:schemeClr val="accent2">
                <a:lumMod val="75000"/>
              </a:schemeClr>
            </a:solidFill>
            <a:headEnd type="non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7B62017-BD22-429B-9855-B22C3B149338}"/>
              </a:ext>
            </a:extLst>
          </p:cNvPr>
          <p:cNvSpPr/>
          <p:nvPr/>
        </p:nvSpPr>
        <p:spPr>
          <a:xfrm>
            <a:off x="4202013" y="2050601"/>
            <a:ext cx="3480312" cy="341632"/>
          </a:xfrm>
          <a:prstGeom prst="rect">
            <a:avLst/>
          </a:prstGeom>
        </p:spPr>
        <p:txBody>
          <a:bodyPr wrap="none">
            <a:spAutoFit/>
          </a:bodyPr>
          <a:lstStyle/>
          <a:p>
            <a:pPr marL="217262" lvl="1">
              <a:lnSpc>
                <a:spcPct val="90000"/>
              </a:lnSpc>
              <a:spcAft>
                <a:spcPts val="340"/>
              </a:spcAft>
              <a:defRPr/>
            </a:pPr>
            <a:r>
              <a:rPr lang="en-US" dirty="0">
                <a:effectLst>
                  <a:outerShdw blurRad="38100" dist="38100" dir="2700000" algn="tl">
                    <a:srgbClr val="000000">
                      <a:alpha val="43137"/>
                    </a:srgbClr>
                  </a:outerShdw>
                </a:effectLst>
                <a:latin typeface="Segoe UI Light" pitchFamily="34" charset="0"/>
              </a:rPr>
              <a:t>Database  Consistency Strength</a:t>
            </a:r>
          </a:p>
        </p:txBody>
      </p:sp>
      <p:pic>
        <p:nvPicPr>
          <p:cNvPr id="10" name="Picture 9">
            <a:extLst>
              <a:ext uri="{FF2B5EF4-FFF2-40B4-BE49-F238E27FC236}">
                <a16:creationId xmlns:a16="http://schemas.microsoft.com/office/drawing/2014/main" id="{7826617D-4071-454C-9ED8-08A1E230589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091038" y="1913086"/>
            <a:ext cx="770509" cy="751246"/>
          </a:xfrm>
          <a:prstGeom prst="rect">
            <a:avLst/>
          </a:prstGeom>
        </p:spPr>
      </p:pic>
      <p:pic>
        <p:nvPicPr>
          <p:cNvPr id="12" name="Picture 11">
            <a:extLst>
              <a:ext uri="{FF2B5EF4-FFF2-40B4-BE49-F238E27FC236}">
                <a16:creationId xmlns:a16="http://schemas.microsoft.com/office/drawing/2014/main" id="{1EDC1005-8053-4FCC-A4B6-90C257E78C69}"/>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460803" y="1913086"/>
            <a:ext cx="1001661" cy="751246"/>
          </a:xfrm>
          <a:prstGeom prst="rect">
            <a:avLst/>
          </a:prstGeom>
        </p:spPr>
      </p:pic>
      <p:sp>
        <p:nvSpPr>
          <p:cNvPr id="14" name="Rectangle 13">
            <a:extLst>
              <a:ext uri="{FF2B5EF4-FFF2-40B4-BE49-F238E27FC236}">
                <a16:creationId xmlns:a16="http://schemas.microsoft.com/office/drawing/2014/main" id="{ACD9C5CC-9AD1-4341-8FB7-0FD122CD1073}"/>
              </a:ext>
            </a:extLst>
          </p:cNvPr>
          <p:cNvSpPr/>
          <p:nvPr/>
        </p:nvSpPr>
        <p:spPr bwMode="auto">
          <a:xfrm>
            <a:off x="2185789" y="3641278"/>
            <a:ext cx="8064896" cy="3600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Read &amp; write Latency &lt;10ms across all…except…</a:t>
            </a:r>
          </a:p>
        </p:txBody>
      </p:sp>
    </p:spTree>
    <p:extLst>
      <p:ext uri="{BB962C8B-B14F-4D97-AF65-F5344CB8AC3E}">
        <p14:creationId xmlns:p14="http://schemas.microsoft.com/office/powerpoint/2010/main" val="11309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Develop solutions that use a relational database </a:t>
            </a:r>
          </a:p>
        </p:txBody>
      </p:sp>
      <p:sp>
        <p:nvSpPr>
          <p:cNvPr id="3" name="Content Placeholder 2"/>
          <p:cNvSpPr>
            <a:spLocks noGrp="1"/>
          </p:cNvSpPr>
          <p:nvPr>
            <p:ph type="body" sz="quarter" idx="4294967295"/>
          </p:nvPr>
        </p:nvSpPr>
        <p:spPr>
          <a:xfrm>
            <a:off x="547688" y="1211263"/>
            <a:ext cx="10423077" cy="5487987"/>
          </a:xfrm>
        </p:spPr>
        <p:txBody>
          <a:bodyPr>
            <a:normAutofit lnSpcReduction="10000"/>
          </a:bodyPr>
          <a:lstStyle/>
          <a:p>
            <a:pPr marL="0" indent="0">
              <a:buNone/>
            </a:pPr>
            <a:r>
              <a:rPr lang="en-US" dirty="0"/>
              <a:t>Configure Elastic Pools for Azure SQL Database</a:t>
            </a:r>
          </a:p>
          <a:p>
            <a:pPr marL="0" indent="0">
              <a:buNone/>
            </a:pPr>
            <a:endParaRPr lang="en-US" sz="2855" dirty="0"/>
          </a:p>
          <a:p>
            <a:pPr marL="0" indent="0">
              <a:buNone/>
            </a:pPr>
            <a:r>
              <a:rPr lang="en-US" sz="2855" dirty="0"/>
              <a:t>Create | Marketplace OR on SQL Server</a:t>
            </a:r>
          </a:p>
          <a:p>
            <a:pPr marL="0" indent="0">
              <a:buNone/>
            </a:pPr>
            <a:endParaRPr lang="en-US" sz="2855" dirty="0"/>
          </a:p>
          <a:p>
            <a:pPr marL="0" indent="0">
              <a:buNone/>
            </a:pPr>
            <a:r>
              <a:rPr lang="en-US" sz="2855" dirty="0"/>
              <a:t>Possible Changes</a:t>
            </a:r>
          </a:p>
          <a:p>
            <a:pPr marL="0" indent="0">
              <a:buNone/>
            </a:pPr>
            <a:r>
              <a:rPr lang="en-US" sz="2855" dirty="0"/>
              <a:t>	Change Tier</a:t>
            </a:r>
          </a:p>
          <a:p>
            <a:pPr marL="0" indent="0">
              <a:buNone/>
            </a:pPr>
            <a:r>
              <a:rPr lang="en-US" sz="2855" dirty="0"/>
              <a:t>	Scale performance and storage</a:t>
            </a:r>
          </a:p>
          <a:p>
            <a:pPr marL="0" indent="0">
              <a:buNone/>
            </a:pPr>
            <a:r>
              <a:rPr lang="en-US" sz="2855" dirty="0"/>
              <a:t>	Add/Remove </a:t>
            </a:r>
            <a:r>
              <a:rPr lang="en-US" sz="2855" dirty="0" err="1"/>
              <a:t>Dbs</a:t>
            </a:r>
            <a:endParaRPr lang="en-US" sz="2855" dirty="0"/>
          </a:p>
          <a:p>
            <a:pPr marL="0" indent="0">
              <a:buNone/>
            </a:pPr>
            <a:r>
              <a:rPr lang="en-US" sz="2855" dirty="0"/>
              <a:t>	Min/Max Perf levels</a:t>
            </a:r>
          </a:p>
          <a:p>
            <a:pPr marL="0" indent="0">
              <a:buNone/>
            </a:pPr>
            <a:r>
              <a:rPr lang="en-US" sz="2855" dirty="0"/>
              <a:t>	Review Cost summary</a:t>
            </a:r>
          </a:p>
          <a:p>
            <a:pPr marL="0" indent="0">
              <a:buNone/>
            </a:pPr>
            <a:endParaRPr lang="en-US" sz="2855" dirty="0"/>
          </a:p>
          <a:p>
            <a:pPr marL="0" indent="0">
              <a:buNone/>
            </a:pPr>
            <a:r>
              <a:rPr lang="en-US" sz="2855" dirty="0"/>
              <a:t>Use PSH, CLI, T-SQL or REST API</a:t>
            </a:r>
          </a:p>
          <a:p>
            <a:pPr marL="0" indent="0">
              <a:buNone/>
            </a:pPr>
            <a:endParaRPr lang="en-AU" sz="2855" dirty="0"/>
          </a:p>
        </p:txBody>
      </p:sp>
      <p:pic>
        <p:nvPicPr>
          <p:cNvPr id="4" name="Picture 3">
            <a:extLst>
              <a:ext uri="{FF2B5EF4-FFF2-40B4-BE49-F238E27FC236}">
                <a16:creationId xmlns:a16="http://schemas.microsoft.com/office/drawing/2014/main" id="{9A5E6FF3-3BDC-4D18-8E58-50416EDFB5A8}"/>
              </a:ext>
            </a:extLst>
          </p:cNvPr>
          <p:cNvPicPr>
            <a:picLocks noChangeAspect="1"/>
          </p:cNvPicPr>
          <p:nvPr/>
        </p:nvPicPr>
        <p:blipFill>
          <a:blip r:embed="rId3"/>
          <a:stretch>
            <a:fillRect/>
          </a:stretch>
        </p:blipFill>
        <p:spPr>
          <a:xfrm>
            <a:off x="8088312" y="1985094"/>
            <a:ext cx="3800475" cy="714375"/>
          </a:xfrm>
          <a:prstGeom prst="rect">
            <a:avLst/>
          </a:prstGeom>
        </p:spPr>
      </p:pic>
      <p:sp>
        <p:nvSpPr>
          <p:cNvPr id="5" name="Rectangle 4">
            <a:extLst>
              <a:ext uri="{FF2B5EF4-FFF2-40B4-BE49-F238E27FC236}">
                <a16:creationId xmlns:a16="http://schemas.microsoft.com/office/drawing/2014/main" id="{19554901-4F55-4C35-845B-ABFA115B8C67}"/>
              </a:ext>
            </a:extLst>
          </p:cNvPr>
          <p:cNvSpPr/>
          <p:nvPr/>
        </p:nvSpPr>
        <p:spPr>
          <a:xfrm>
            <a:off x="10018292" y="6301449"/>
            <a:ext cx="2286174" cy="795602"/>
          </a:xfrm>
          <a:prstGeom prst="rect">
            <a:avLst/>
          </a:prstGeom>
        </p:spPr>
        <p:txBody>
          <a:bodyPr wrap="square">
            <a:spAutoFit/>
          </a:bodyPr>
          <a:lstStyle/>
          <a:p>
            <a:pPr lvl="0">
              <a:lnSpc>
                <a:spcPct val="90000"/>
              </a:lnSpc>
              <a:spcAft>
                <a:spcPts val="340"/>
              </a:spcAft>
              <a:defRPr/>
            </a:pPr>
            <a:r>
              <a:rPr lang="en-US" sz="2400" dirty="0">
                <a:latin typeface="Segoe UI Light" pitchFamily="34" charset="0"/>
                <a:hlinkClick r:id="rId4"/>
              </a:rPr>
              <a:t>Manage Pools</a:t>
            </a:r>
            <a:endParaRPr lang="en-US" sz="2400" dirty="0">
              <a:latin typeface="Segoe UI Light" pitchFamily="34" charset="0"/>
            </a:endParaRPr>
          </a:p>
          <a:p>
            <a:pPr lvl="0">
              <a:lnSpc>
                <a:spcPct val="90000"/>
              </a:lnSpc>
              <a:spcAft>
                <a:spcPts val="340"/>
              </a:spcAft>
              <a:defRPr/>
            </a:pPr>
            <a:endParaRPr lang="en-US" sz="2400" dirty="0">
              <a:latin typeface="Segoe UI Light" pitchFamily="34" charset="0"/>
            </a:endParaRPr>
          </a:p>
        </p:txBody>
      </p:sp>
    </p:spTree>
    <p:extLst>
      <p:ext uri="{BB962C8B-B14F-4D97-AF65-F5344CB8AC3E}">
        <p14:creationId xmlns:p14="http://schemas.microsoft.com/office/powerpoint/2010/main" val="128923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Configure a message-based integration architecture </a:t>
            </a:r>
          </a:p>
        </p:txBody>
      </p:sp>
      <p:sp>
        <p:nvSpPr>
          <p:cNvPr id="3" name="Content Placeholder 2"/>
          <p:cNvSpPr>
            <a:spLocks noGrp="1"/>
          </p:cNvSpPr>
          <p:nvPr>
            <p:ph type="body" sz="quarter" idx="4294967295"/>
          </p:nvPr>
        </p:nvSpPr>
        <p:spPr>
          <a:xfrm>
            <a:off x="547688" y="1211263"/>
            <a:ext cx="6246613" cy="5484812"/>
          </a:xfrm>
        </p:spPr>
        <p:txBody>
          <a:bodyPr>
            <a:normAutofit/>
          </a:bodyPr>
          <a:lstStyle/>
          <a:p>
            <a:pPr marL="0" indent="0">
              <a:buNone/>
            </a:pPr>
            <a:r>
              <a:rPr lang="en-US" dirty="0"/>
              <a:t>Configure an Event Hub</a:t>
            </a:r>
          </a:p>
          <a:p>
            <a:pPr marL="742950" indent="-742950">
              <a:buAutoNum type="arabicPeriod"/>
            </a:pPr>
            <a:r>
              <a:rPr lang="en-US" dirty="0"/>
              <a:t>Create </a:t>
            </a:r>
          </a:p>
          <a:p>
            <a:pPr marL="971550" lvl="1" indent="-742950">
              <a:buFont typeface="+mj-lt"/>
              <a:buAutoNum type="alphaLcPeriod"/>
            </a:pPr>
            <a:r>
              <a:rPr lang="en-US" dirty="0"/>
              <a:t>Namespace</a:t>
            </a:r>
          </a:p>
          <a:p>
            <a:pPr marL="971550" lvl="1" indent="-742950">
              <a:buFont typeface="+mj-lt"/>
              <a:buAutoNum type="alphaLcPeriod"/>
            </a:pPr>
            <a:r>
              <a:rPr lang="en-US" dirty="0"/>
              <a:t>Console Application </a:t>
            </a:r>
          </a:p>
          <a:p>
            <a:pPr marL="742950" indent="-742950">
              <a:buAutoNum type="arabicPeriod"/>
            </a:pPr>
            <a:r>
              <a:rPr lang="en-US" dirty="0"/>
              <a:t>Add Event NuGet package</a:t>
            </a:r>
          </a:p>
          <a:p>
            <a:pPr marL="742950" indent="-742950">
              <a:buAutoNum type="arabicPeriod"/>
            </a:pPr>
            <a:r>
              <a:rPr lang="en-US" dirty="0"/>
              <a:t>Write code to send messages to Event Hub</a:t>
            </a:r>
          </a:p>
          <a:p>
            <a:pPr marL="742950" indent="-742950">
              <a:buAutoNum type="arabicPeriod"/>
            </a:pPr>
            <a:endParaRPr lang="en-US" dirty="0"/>
          </a:p>
          <a:p>
            <a:pPr marL="0" indent="0">
              <a:buNone/>
            </a:pPr>
            <a:r>
              <a:rPr lang="en-US" dirty="0">
                <a:hlinkClick r:id="rId3"/>
              </a:rPr>
              <a:t>aka.ms/Azure/</a:t>
            </a:r>
            <a:r>
              <a:rPr lang="en-US" dirty="0" err="1">
                <a:hlinkClick r:id="rId3"/>
              </a:rPr>
              <a:t>EventHubs</a:t>
            </a:r>
            <a:r>
              <a:rPr lang="en-US" dirty="0"/>
              <a:t> </a:t>
            </a:r>
          </a:p>
          <a:p>
            <a:pPr marL="0" indent="0">
              <a:buNone/>
            </a:pPr>
            <a:endParaRPr lang="en-US" dirty="0"/>
          </a:p>
          <a:p>
            <a:pPr marL="0" indent="0">
              <a:buNone/>
            </a:pPr>
            <a:endParaRPr lang="en-AU" sz="2855" dirty="0"/>
          </a:p>
        </p:txBody>
      </p:sp>
      <p:pic>
        <p:nvPicPr>
          <p:cNvPr id="5" name="Picture 4">
            <a:extLst>
              <a:ext uri="{FF2B5EF4-FFF2-40B4-BE49-F238E27FC236}">
                <a16:creationId xmlns:a16="http://schemas.microsoft.com/office/drawing/2014/main" id="{857D2E7E-92B3-4850-9462-3098CA446054}"/>
              </a:ext>
            </a:extLst>
          </p:cNvPr>
          <p:cNvPicPr>
            <a:picLocks noChangeAspect="1"/>
          </p:cNvPicPr>
          <p:nvPr/>
        </p:nvPicPr>
        <p:blipFill>
          <a:blip r:embed="rId4"/>
          <a:stretch>
            <a:fillRect/>
          </a:stretch>
        </p:blipFill>
        <p:spPr>
          <a:xfrm>
            <a:off x="6837689" y="3713286"/>
            <a:ext cx="5594870" cy="2232248"/>
          </a:xfrm>
          <a:prstGeom prst="rect">
            <a:avLst/>
          </a:prstGeom>
        </p:spPr>
      </p:pic>
      <p:sp>
        <p:nvSpPr>
          <p:cNvPr id="4" name="Rectangle 3">
            <a:extLst>
              <a:ext uri="{FF2B5EF4-FFF2-40B4-BE49-F238E27FC236}">
                <a16:creationId xmlns:a16="http://schemas.microsoft.com/office/drawing/2014/main" id="{4987C780-213C-4CA5-A77E-3FBFE097829E}"/>
              </a:ext>
            </a:extLst>
          </p:cNvPr>
          <p:cNvSpPr/>
          <p:nvPr/>
        </p:nvSpPr>
        <p:spPr>
          <a:xfrm>
            <a:off x="6794301" y="1625054"/>
            <a:ext cx="4536504" cy="830997"/>
          </a:xfrm>
          <a:prstGeom prst="rect">
            <a:avLst/>
          </a:prstGeom>
        </p:spPr>
        <p:txBody>
          <a:bodyPr wrap="square">
            <a:spAutoFit/>
          </a:bodyPr>
          <a:lstStyle/>
          <a:p>
            <a:r>
              <a:rPr lang="en-US" sz="2400" dirty="0">
                <a:effectLst>
                  <a:outerShdw blurRad="38100" dist="38100" dir="2700000" algn="tl">
                    <a:srgbClr val="000000">
                      <a:alpha val="43137"/>
                    </a:srgbClr>
                  </a:outerShdw>
                </a:effectLst>
              </a:rPr>
              <a:t>Big data streaming platform </a:t>
            </a:r>
          </a:p>
          <a:p>
            <a:r>
              <a:rPr lang="en-US" sz="2400" dirty="0">
                <a:effectLst>
                  <a:outerShdw blurRad="38100" dist="38100" dir="2700000" algn="tl">
                    <a:srgbClr val="000000">
                      <a:alpha val="43137"/>
                    </a:srgbClr>
                  </a:outerShdw>
                </a:effectLst>
              </a:rPr>
              <a:t>Event ingestion service</a:t>
            </a:r>
          </a:p>
        </p:txBody>
      </p:sp>
    </p:spTree>
    <p:extLst>
      <p:ext uri="{BB962C8B-B14F-4D97-AF65-F5344CB8AC3E}">
        <p14:creationId xmlns:p14="http://schemas.microsoft.com/office/powerpoint/2010/main" val="81408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Event Hub Scenarios</a:t>
            </a:r>
          </a:p>
        </p:txBody>
      </p:sp>
      <p:sp>
        <p:nvSpPr>
          <p:cNvPr id="3" name="Content Placeholder 2"/>
          <p:cNvSpPr>
            <a:spLocks noGrp="1"/>
          </p:cNvSpPr>
          <p:nvPr>
            <p:ph type="body" sz="quarter" idx="4294967295"/>
          </p:nvPr>
        </p:nvSpPr>
        <p:spPr>
          <a:xfrm>
            <a:off x="547688" y="1211263"/>
            <a:ext cx="10207053" cy="5484812"/>
          </a:xfrm>
        </p:spPr>
        <p:txBody>
          <a:bodyPr>
            <a:normAutofit/>
          </a:bodyPr>
          <a:lstStyle/>
          <a:p>
            <a:pPr marL="0" indent="0">
              <a:buNone/>
            </a:pPr>
            <a:r>
              <a:rPr lang="en-US" dirty="0"/>
              <a:t>Anomaly detection (fraud/outliers)</a:t>
            </a:r>
          </a:p>
          <a:p>
            <a:pPr marL="0" indent="0">
              <a:buNone/>
            </a:pPr>
            <a:r>
              <a:rPr lang="en-US" dirty="0"/>
              <a:t>Application logging</a:t>
            </a:r>
          </a:p>
          <a:p>
            <a:pPr marL="0" indent="0">
              <a:buNone/>
            </a:pPr>
            <a:r>
              <a:rPr lang="en-US" dirty="0"/>
              <a:t>Analytics pipelines, such as clickstreams</a:t>
            </a:r>
          </a:p>
          <a:p>
            <a:pPr marL="0" indent="0">
              <a:buNone/>
            </a:pPr>
            <a:r>
              <a:rPr lang="en-US" dirty="0"/>
              <a:t>Live dashboarding</a:t>
            </a:r>
          </a:p>
          <a:p>
            <a:pPr marL="0" indent="0">
              <a:buNone/>
            </a:pPr>
            <a:r>
              <a:rPr lang="en-US" dirty="0"/>
              <a:t>Archiving data</a:t>
            </a:r>
          </a:p>
          <a:p>
            <a:pPr marL="0" indent="0">
              <a:buNone/>
            </a:pPr>
            <a:r>
              <a:rPr lang="en-US" dirty="0"/>
              <a:t>Transaction processing</a:t>
            </a:r>
          </a:p>
          <a:p>
            <a:pPr marL="0" indent="0">
              <a:buNone/>
            </a:pPr>
            <a:r>
              <a:rPr lang="en-US" dirty="0"/>
              <a:t>User telemetry processing</a:t>
            </a:r>
          </a:p>
          <a:p>
            <a:pPr marL="0" indent="0">
              <a:buNone/>
            </a:pPr>
            <a:r>
              <a:rPr lang="en-US" dirty="0"/>
              <a:t>Device telemetry streaming </a:t>
            </a:r>
            <a:endParaRPr lang="en-AU" sz="2855" dirty="0"/>
          </a:p>
        </p:txBody>
      </p:sp>
    </p:spTree>
    <p:extLst>
      <p:ext uri="{BB962C8B-B14F-4D97-AF65-F5344CB8AC3E}">
        <p14:creationId xmlns:p14="http://schemas.microsoft.com/office/powerpoint/2010/main" val="348524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01118"/>
            <a:ext cx="11887200" cy="1181862"/>
          </a:xfrm>
        </p:spPr>
        <p:txBody>
          <a:bodyPr>
            <a:normAutofit fontScale="90000"/>
          </a:bodyPr>
          <a:lstStyle/>
          <a:p>
            <a:r>
              <a:rPr lang="en-US" dirty="0"/>
              <a:t>Microsoft Certification</a:t>
            </a:r>
            <a:br>
              <a:rPr lang="en-US" dirty="0"/>
            </a:br>
            <a:r>
              <a:rPr lang="en-US" dirty="0"/>
              <a:t>- Exam AZ-301</a:t>
            </a:r>
            <a:br>
              <a:rPr lang="en-US" dirty="0"/>
            </a:br>
            <a:br>
              <a:rPr lang="en-US" dirty="0"/>
            </a:br>
            <a:r>
              <a:rPr lang="en-US" dirty="0"/>
              <a:t>aka.ms/az-301</a:t>
            </a:r>
            <a:endParaRPr lang="en-AU"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8D80BE35-67AD-48F6-BEE8-3BCFB63C5259}"/>
                  </a:ext>
                </a:extLst>
              </p:cNvPr>
              <p:cNvGraphicFramePr>
                <a:graphicFrameLocks noChangeAspect="1"/>
              </p:cNvGraphicFramePr>
              <p:nvPr>
                <p:extLst>
                  <p:ext uri="{D42A27DB-BD31-4B8C-83A1-F6EECF244321}">
                    <p14:modId xmlns:p14="http://schemas.microsoft.com/office/powerpoint/2010/main" val="1999376462"/>
                  </p:ext>
                </p:extLst>
              </p:nvPr>
            </p:nvGraphicFramePr>
            <p:xfrm>
              <a:off x="8666509" y="4793406"/>
              <a:ext cx="3109119" cy="1748631"/>
            </p:xfrm>
            <a:graphic>
              <a:graphicData uri="http://schemas.microsoft.com/office/powerpoint/2016/slidezoom">
                <pslz:sldZm>
                  <pslz:sldZmObj sldId="1567" cId="67323672">
                    <pslz:zmPr id="{96512AD2-35FD-4769-A670-1E20F7BEFB60}" returnToParent="0" transitionDur="1000">
                      <p166:blipFill xmlns:p166="http://schemas.microsoft.com/office/powerpoint/2016/6/main">
                        <a:blip r:embed="rId2"/>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8D80BE35-67AD-48F6-BEE8-3BCFB63C5259}"/>
                  </a:ext>
                </a:extLst>
              </p:cNvPr>
              <p:cNvPicPr>
                <a:picLocks noGrp="1" noRot="1" noChangeAspect="1" noMove="1" noResize="1" noEditPoints="1" noAdjustHandles="1" noChangeArrowheads="1" noChangeShapeType="1"/>
              </p:cNvPicPr>
              <p:nvPr/>
            </p:nvPicPr>
            <p:blipFill>
              <a:blip r:embed="rId4"/>
              <a:stretch>
                <a:fillRect/>
              </a:stretch>
            </p:blipFill>
            <p:spPr>
              <a:xfrm>
                <a:off x="8666509" y="4793406"/>
                <a:ext cx="3109119" cy="1748631"/>
              </a:xfrm>
              <a:prstGeom prst="rect">
                <a:avLst/>
              </a:prstGeom>
              <a:ln w="3175">
                <a:solidFill>
                  <a:prstClr val="ltGray"/>
                </a:solidFill>
              </a:ln>
            </p:spPr>
          </p:pic>
        </mc:Fallback>
      </mc:AlternateContent>
    </p:spTree>
    <p:extLst>
      <p:ext uri="{BB962C8B-B14F-4D97-AF65-F5344CB8AC3E}">
        <p14:creationId xmlns:p14="http://schemas.microsoft.com/office/powerpoint/2010/main" val="331042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Agenda</a:t>
            </a:r>
          </a:p>
        </p:txBody>
      </p:sp>
      <p:sp>
        <p:nvSpPr>
          <p:cNvPr id="3" name="Text Placeholder 2"/>
          <p:cNvSpPr>
            <a:spLocks noGrp="1"/>
          </p:cNvSpPr>
          <p:nvPr>
            <p:ph type="body" sz="quarter" idx="10"/>
          </p:nvPr>
        </p:nvSpPr>
        <p:spPr>
          <a:xfrm>
            <a:off x="274702" y="1211287"/>
            <a:ext cx="11888787" cy="3730252"/>
          </a:xfrm>
        </p:spPr>
        <p:txBody>
          <a:bodyPr/>
          <a:lstStyle/>
          <a:p>
            <a:pPr marL="571500" indent="-571500">
              <a:buFontTx/>
              <a:buChar char="-"/>
            </a:pPr>
            <a:r>
              <a:rPr lang="en-CA" dirty="0"/>
              <a:t>Certification Resources @ Ready</a:t>
            </a:r>
          </a:p>
          <a:p>
            <a:pPr marL="571500" indent="-571500">
              <a:buFontTx/>
              <a:buChar char="-"/>
            </a:pPr>
            <a:r>
              <a:rPr lang="en-CA" dirty="0"/>
              <a:t>The Certification Program</a:t>
            </a:r>
          </a:p>
          <a:p>
            <a:pPr marL="571500" indent="-571500">
              <a:buFontTx/>
              <a:buChar char="-"/>
            </a:pPr>
            <a:r>
              <a:rPr lang="en-CA" dirty="0"/>
              <a:t>The Certification Paths</a:t>
            </a:r>
          </a:p>
          <a:p>
            <a:pPr marL="571500" indent="-571500">
              <a:buFontTx/>
              <a:buChar char="-"/>
            </a:pPr>
            <a:r>
              <a:rPr lang="en-CA" dirty="0"/>
              <a:t>Exam Objectives’ review az-300</a:t>
            </a:r>
          </a:p>
          <a:p>
            <a:pPr marL="571500" indent="-571500">
              <a:buFontTx/>
              <a:buChar char="-"/>
            </a:pPr>
            <a:r>
              <a:rPr lang="en-CA" dirty="0"/>
              <a:t>Next steps</a:t>
            </a:r>
          </a:p>
          <a:p>
            <a:pPr marL="571500" indent="-571500">
              <a:buFontTx/>
              <a:buChar char="-"/>
            </a:pPr>
            <a:endParaRPr lang="en-CA" dirty="0"/>
          </a:p>
        </p:txBody>
      </p:sp>
    </p:spTree>
    <p:extLst>
      <p:ext uri="{BB962C8B-B14F-4D97-AF65-F5344CB8AC3E}">
        <p14:creationId xmlns:p14="http://schemas.microsoft.com/office/powerpoint/2010/main" val="106854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6900B441-B26F-4B1C-B0BD-4CBF6CD52B02}"/>
                  </a:ext>
                </a:extLst>
              </p:cNvPr>
              <p:cNvGraphicFramePr>
                <a:graphicFrameLocks noChangeAspect="1"/>
              </p:cNvGraphicFramePr>
              <p:nvPr>
                <p:extLst/>
              </p:nvPr>
            </p:nvGraphicFramePr>
            <p:xfrm>
              <a:off x="1" y="733600"/>
              <a:ext cx="12436474" cy="6260925"/>
            </p:xfrm>
            <a:graphic>
              <a:graphicData uri="http://schemas.microsoft.com/office/powerpoint/2016/summaryzoom">
                <psuz:summaryZm>
                  <psuz:summaryZmObj sectionId="{53FFEFEC-876E-4307-9D0C-23142248AF00}">
                    <psuz:zmPr id="{C692FE62-4568-416A-AFDE-D132703D5864}" transitionDur="1000">
                      <p166:blipFill xmlns:p166="http://schemas.microsoft.com/office/powerpoint/2016/6/main">
                        <a:blip r:embed="rId2"/>
                        <a:stretch>
                          <a:fillRect/>
                        </a:stretch>
                      </p166:blipFill>
                      <p166:spPr xmlns:p166="http://schemas.microsoft.com/office/powerpoint/2016/6/main">
                        <a:xfrm>
                          <a:off x="481934" y="962162"/>
                          <a:ext cx="3730942" cy="2098356"/>
                        </a:xfrm>
                        <a:prstGeom prst="rect">
                          <a:avLst/>
                        </a:prstGeom>
                        <a:ln w="3175">
                          <a:solidFill>
                            <a:prstClr val="ltGray"/>
                          </a:solidFill>
                        </a:ln>
                      </p166:spPr>
                    </psuz:zmPr>
                  </psuz:summaryZmObj>
                  <psuz:summaryZmObj sectionId="{C94EAA92-81D0-424F-85B7-63EC81DF3CC5}">
                    <psuz:zmPr id="{42F9CE1E-B95E-470C-A511-54E5F86F6090}" transitionDur="1000">
                      <p166:blipFill xmlns:p166="http://schemas.microsoft.com/office/powerpoint/2016/6/main">
                        <a:blip r:embed="rId3"/>
                        <a:stretch>
                          <a:fillRect/>
                        </a:stretch>
                      </p166:blipFill>
                      <p166:spPr xmlns:p166="http://schemas.microsoft.com/office/powerpoint/2016/6/main">
                        <a:xfrm>
                          <a:off x="4352766" y="962162"/>
                          <a:ext cx="3730942" cy="2098356"/>
                        </a:xfrm>
                        <a:prstGeom prst="rect">
                          <a:avLst/>
                        </a:prstGeom>
                        <a:ln w="3175">
                          <a:solidFill>
                            <a:prstClr val="ltGray"/>
                          </a:solidFill>
                        </a:ln>
                      </p166:spPr>
                    </psuz:zmPr>
                  </psuz:summaryZmObj>
                  <psuz:summaryZmObj sectionId="{B76A724E-06F9-47C6-88A5-E762B0DAF9A4}">
                    <psuz:zmPr id="{ED5C1DBA-801B-4669-85A9-CF5A864FD58A}" transitionDur="1000">
                      <p166:blipFill xmlns:p166="http://schemas.microsoft.com/office/powerpoint/2016/6/main">
                        <a:blip r:embed="rId4"/>
                        <a:stretch>
                          <a:fillRect/>
                        </a:stretch>
                      </p166:blipFill>
                      <p166:spPr xmlns:p166="http://schemas.microsoft.com/office/powerpoint/2016/6/main">
                        <a:xfrm>
                          <a:off x="8223598" y="962162"/>
                          <a:ext cx="3730942" cy="2098356"/>
                        </a:xfrm>
                        <a:prstGeom prst="rect">
                          <a:avLst/>
                        </a:prstGeom>
                        <a:ln w="3175">
                          <a:solidFill>
                            <a:prstClr val="ltGray"/>
                          </a:solidFill>
                        </a:ln>
                      </p166:spPr>
                    </psuz:zmPr>
                  </psuz:summaryZmObj>
                  <psuz:summaryZmObj sectionId="{037A0B1B-DCEC-4567-A779-86C14608C82F}">
                    <psuz:zmPr id="{CBC25BD8-50FE-4AA0-87FD-951C00A0BF2E}" transitionDur="1000">
                      <p166:blipFill xmlns:p166="http://schemas.microsoft.com/office/powerpoint/2016/6/main">
                        <a:blip r:embed="rId5"/>
                        <a:stretch>
                          <a:fillRect/>
                        </a:stretch>
                      </p166:blipFill>
                      <p166:spPr xmlns:p166="http://schemas.microsoft.com/office/powerpoint/2016/6/main">
                        <a:xfrm>
                          <a:off x="481934" y="3200408"/>
                          <a:ext cx="3730942" cy="2098356"/>
                        </a:xfrm>
                        <a:prstGeom prst="rect">
                          <a:avLst/>
                        </a:prstGeom>
                        <a:ln w="3175">
                          <a:solidFill>
                            <a:prstClr val="ltGray"/>
                          </a:solidFill>
                        </a:ln>
                      </p166:spPr>
                    </psuz:zmPr>
                  </psuz:summaryZmObj>
                  <psuz:summaryZmObj sectionId="{3A3462AD-C074-4F2A-8E25-7D1317E1BF87}">
                    <psuz:zmPr id="{03C012EA-8D76-4CDD-900E-10A0558557FB}" transitionDur="1000">
                      <p166:blipFill xmlns:p166="http://schemas.microsoft.com/office/powerpoint/2016/6/main">
                        <a:blip r:embed="rId6"/>
                        <a:stretch>
                          <a:fillRect/>
                        </a:stretch>
                      </p166:blipFill>
                      <p166:spPr xmlns:p166="http://schemas.microsoft.com/office/powerpoint/2016/6/main">
                        <a:xfrm>
                          <a:off x="4352766" y="3200408"/>
                          <a:ext cx="3730942" cy="2098356"/>
                        </a:xfrm>
                        <a:prstGeom prst="rect">
                          <a:avLst/>
                        </a:prstGeom>
                        <a:ln w="3175">
                          <a:solidFill>
                            <a:prstClr val="ltGray"/>
                          </a:solidFill>
                        </a:ln>
                      </p166:spPr>
                    </psuz:zmPr>
                  </psuz:summaryZmObj>
                  <psuz:summaryZmObj sectionId="{D7750174-EA1E-49FB-920E-BDAAD090073E}">
                    <psuz:zmPr id="{CAD485FD-27E1-4431-892F-C26CDBEB8022}" transitionDur="1000">
                      <p166:blipFill xmlns:p166="http://schemas.microsoft.com/office/powerpoint/2016/6/main">
                        <a:blip r:embed="rId7"/>
                        <a:stretch>
                          <a:fillRect/>
                        </a:stretch>
                      </p166:blipFill>
                      <p166:spPr xmlns:p166="http://schemas.microsoft.com/office/powerpoint/2016/6/main">
                        <a:xfrm>
                          <a:off x="8223598" y="3200408"/>
                          <a:ext cx="3730942" cy="2098356"/>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6900B441-B26F-4B1C-B0BD-4CBF6CD52B02}"/>
                  </a:ext>
                </a:extLst>
              </p:cNvPr>
              <p:cNvGrpSpPr>
                <a:grpSpLocks noGrp="1" noUngrp="1" noRot="1" noChangeAspect="1" noMove="1" noResize="1"/>
              </p:cNvGrpSpPr>
              <p:nvPr/>
            </p:nvGrpSpPr>
            <p:grpSpPr>
              <a:xfrm>
                <a:off x="1" y="733600"/>
                <a:ext cx="12436474" cy="6260925"/>
                <a:chOff x="1" y="733600"/>
                <a:chExt cx="12436474" cy="6260925"/>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81935" y="1695762"/>
                  <a:ext cx="3730942" cy="2098356"/>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52767" y="1695762"/>
                  <a:ext cx="3730942" cy="2098356"/>
                </a:xfrm>
                <a:prstGeom prst="rect">
                  <a:avLst/>
                </a:prstGeom>
                <a:ln w="3175">
                  <a:solidFill>
                    <a:prstClr val="ltGray"/>
                  </a:solidFill>
                </a:ln>
              </p:spPr>
            </p:pic>
            <p:pic>
              <p:nvPicPr>
                <p:cNvPr id="5" name="Picture 5">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223599" y="1695762"/>
                  <a:ext cx="3730942" cy="2098356"/>
                </a:xfrm>
                <a:prstGeom prst="rect">
                  <a:avLst/>
                </a:prstGeom>
                <a:ln w="3175">
                  <a:solidFill>
                    <a:prstClr val="ltGray"/>
                  </a:solidFill>
                </a:ln>
              </p:spPr>
            </p:pic>
            <p:pic>
              <p:nvPicPr>
                <p:cNvPr id="6" name="Picture 6">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81935" y="3934008"/>
                  <a:ext cx="3730942" cy="2098356"/>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352767" y="3934008"/>
                  <a:ext cx="3730942" cy="2098356"/>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223599" y="3934008"/>
                  <a:ext cx="3730942" cy="2098356"/>
                </a:xfrm>
                <a:prstGeom prst="rect">
                  <a:avLst/>
                </a:prstGeom>
                <a:ln w="3175">
                  <a:solidFill>
                    <a:prstClr val="ltGray"/>
                  </a:solidFill>
                </a:ln>
              </p:spPr>
            </p:pic>
          </p:grpSp>
        </mc:Fallback>
      </mc:AlternateContent>
      <p:sp>
        <p:nvSpPr>
          <p:cNvPr id="2" name="TextBox 1">
            <a:extLst>
              <a:ext uri="{FF2B5EF4-FFF2-40B4-BE49-F238E27FC236}">
                <a16:creationId xmlns:a16="http://schemas.microsoft.com/office/drawing/2014/main" id="{60BDFB3D-BD1F-4D39-A2A6-913C98B9CC62}"/>
              </a:ext>
            </a:extLst>
          </p:cNvPr>
          <p:cNvSpPr txBox="1"/>
          <p:nvPr/>
        </p:nvSpPr>
        <p:spPr>
          <a:xfrm>
            <a:off x="3913981" y="616942"/>
            <a:ext cx="4608512"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rPr>
              <a:t>AZ-301 Objectives</a:t>
            </a:r>
          </a:p>
        </p:txBody>
      </p:sp>
    </p:spTree>
    <p:extLst>
      <p:ext uri="{BB962C8B-B14F-4D97-AF65-F5344CB8AC3E}">
        <p14:creationId xmlns:p14="http://schemas.microsoft.com/office/powerpoint/2010/main" val="1861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3176254"/>
          </a:xfrm>
        </p:spPr>
        <p:txBody>
          <a:bodyPr/>
          <a:lstStyle/>
          <a:p>
            <a:r>
              <a:rPr lang="en-US" dirty="0"/>
              <a:t>Determine Workload Requirements</a:t>
            </a:r>
            <a:br>
              <a:rPr lang="en-US" dirty="0"/>
            </a:br>
            <a:r>
              <a:rPr lang="en-US" dirty="0"/>
              <a:t>10-15%</a:t>
            </a:r>
          </a:p>
        </p:txBody>
      </p:sp>
      <p:sp>
        <p:nvSpPr>
          <p:cNvPr id="3" name="Rectangle 2">
            <a:extLst>
              <a:ext uri="{FF2B5EF4-FFF2-40B4-BE49-F238E27FC236}">
                <a16:creationId xmlns:a16="http://schemas.microsoft.com/office/drawing/2014/main" id="{9A6A171D-51A8-4532-A9B7-523394A1CAD2}"/>
              </a:ext>
            </a:extLst>
          </p:cNvPr>
          <p:cNvSpPr/>
          <p:nvPr/>
        </p:nvSpPr>
        <p:spPr>
          <a:xfrm>
            <a:off x="6938317" y="4721398"/>
            <a:ext cx="4824536" cy="1455783"/>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Gather information and Requirements</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Optimize consumption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an auditing and monitoring strategy</a:t>
            </a:r>
          </a:p>
        </p:txBody>
      </p:sp>
    </p:spTree>
    <p:extLst>
      <p:ext uri="{BB962C8B-B14F-4D97-AF65-F5344CB8AC3E}">
        <p14:creationId xmlns:p14="http://schemas.microsoft.com/office/powerpoint/2010/main" val="32730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Determine Workload Requirements</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Gather information and requirements | </a:t>
            </a:r>
            <a:r>
              <a:rPr lang="en-US" dirty="0">
                <a:hlinkClick r:id="rId3"/>
              </a:rPr>
              <a:t>Design Patterns</a:t>
            </a:r>
            <a:r>
              <a:rPr lang="en-US" sz="3200" dirty="0"/>
              <a:t> </a:t>
            </a:r>
          </a:p>
          <a:p>
            <a:pPr marL="0" indent="0">
              <a:buNone/>
            </a:pPr>
            <a:endParaRPr lang="en-US" sz="3200" dirty="0"/>
          </a:p>
          <a:p>
            <a:pPr marL="0" indent="0">
              <a:buNone/>
            </a:pPr>
            <a:r>
              <a:rPr lang="en-US" sz="3200" dirty="0"/>
              <a:t>% of Uptime</a:t>
            </a:r>
          </a:p>
          <a:p>
            <a:pPr marL="0" indent="0">
              <a:buNone/>
            </a:pPr>
            <a:r>
              <a:rPr lang="en-US" sz="3200" dirty="0"/>
              <a:t>Service Level Agreements</a:t>
            </a:r>
          </a:p>
          <a:p>
            <a:pPr marL="0" indent="0">
              <a:buNone/>
            </a:pPr>
            <a:r>
              <a:rPr lang="en-US" sz="3200" dirty="0"/>
              <a:t>Why Need?</a:t>
            </a:r>
          </a:p>
          <a:p>
            <a:pPr marL="0" indent="0">
              <a:buNone/>
            </a:pPr>
            <a:r>
              <a:rPr lang="en-US" sz="3200" dirty="0"/>
              <a:t>To Design Applications </a:t>
            </a:r>
          </a:p>
          <a:p>
            <a:pPr marL="0" indent="0">
              <a:buNone/>
            </a:pPr>
            <a:r>
              <a:rPr lang="en-US" sz="3200" dirty="0"/>
              <a:t>To Maximize</a:t>
            </a:r>
          </a:p>
          <a:p>
            <a:pPr marL="0" indent="0">
              <a:buNone/>
            </a:pPr>
            <a:r>
              <a:rPr lang="en-US" sz="3200" i="1" dirty="0"/>
              <a:t>Availability</a:t>
            </a:r>
            <a:endParaRPr lang="en-US" sz="3200" dirty="0"/>
          </a:p>
          <a:p>
            <a:pPr marL="0" indent="0">
              <a:buNone/>
            </a:pPr>
            <a:endParaRPr lang="en-AU" sz="2855" dirty="0"/>
          </a:p>
        </p:txBody>
      </p:sp>
      <p:pic>
        <p:nvPicPr>
          <p:cNvPr id="4" name="Picture 3">
            <a:extLst>
              <a:ext uri="{FF2B5EF4-FFF2-40B4-BE49-F238E27FC236}">
                <a16:creationId xmlns:a16="http://schemas.microsoft.com/office/drawing/2014/main" id="{79B3A0AD-1A10-43C0-B895-07B1EC8457C5}"/>
              </a:ext>
            </a:extLst>
          </p:cNvPr>
          <p:cNvPicPr>
            <a:picLocks noChangeAspect="1"/>
          </p:cNvPicPr>
          <p:nvPr/>
        </p:nvPicPr>
        <p:blipFill>
          <a:blip r:embed="rId4"/>
          <a:stretch>
            <a:fillRect/>
          </a:stretch>
        </p:blipFill>
        <p:spPr>
          <a:xfrm>
            <a:off x="9098557" y="364761"/>
            <a:ext cx="1928827" cy="733430"/>
          </a:xfrm>
          <a:prstGeom prst="rect">
            <a:avLst/>
          </a:prstGeom>
        </p:spPr>
      </p:pic>
    </p:spTree>
    <p:extLst>
      <p:ext uri="{BB962C8B-B14F-4D97-AF65-F5344CB8AC3E}">
        <p14:creationId xmlns:p14="http://schemas.microsoft.com/office/powerpoint/2010/main" val="271052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up)">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up)">
                                      <p:cBhvr>
                                        <p:cTn id="12" dur="500"/>
                                        <p:tgtEl>
                                          <p:spTgt spid="3">
                                            <p:txEl>
                                              <p:pRg st="6" end="6"/>
                                            </p:txEl>
                                          </p:spTgt>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wipe(up)">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Determine Workload Requirements</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Optimize Consumption Strategy </a:t>
            </a:r>
            <a:endParaRPr lang="en-AU" sz="2855" dirty="0"/>
          </a:p>
        </p:txBody>
      </p:sp>
      <p:pic>
        <p:nvPicPr>
          <p:cNvPr id="4" name="Picture 3">
            <a:extLst>
              <a:ext uri="{FF2B5EF4-FFF2-40B4-BE49-F238E27FC236}">
                <a16:creationId xmlns:a16="http://schemas.microsoft.com/office/drawing/2014/main" id="{BF5AD179-5ECA-443A-996C-957D77FB3B73}"/>
              </a:ext>
            </a:extLst>
          </p:cNvPr>
          <p:cNvPicPr>
            <a:picLocks noChangeAspect="1"/>
          </p:cNvPicPr>
          <p:nvPr/>
        </p:nvPicPr>
        <p:blipFill>
          <a:blip r:embed="rId3"/>
          <a:stretch>
            <a:fillRect/>
          </a:stretch>
        </p:blipFill>
        <p:spPr>
          <a:xfrm>
            <a:off x="673621" y="2140960"/>
            <a:ext cx="4500002" cy="4026318"/>
          </a:xfrm>
          <a:prstGeom prst="rect">
            <a:avLst/>
          </a:prstGeom>
        </p:spPr>
      </p:pic>
      <p:pic>
        <p:nvPicPr>
          <p:cNvPr id="5" name="Picture 4">
            <a:extLst>
              <a:ext uri="{FF2B5EF4-FFF2-40B4-BE49-F238E27FC236}">
                <a16:creationId xmlns:a16="http://schemas.microsoft.com/office/drawing/2014/main" id="{5EA0A92B-74EE-491F-A68A-11541328BE05}"/>
              </a:ext>
            </a:extLst>
          </p:cNvPr>
          <p:cNvPicPr>
            <a:picLocks noChangeAspect="1"/>
          </p:cNvPicPr>
          <p:nvPr/>
        </p:nvPicPr>
        <p:blipFill>
          <a:blip r:embed="rId4"/>
          <a:stretch>
            <a:fillRect/>
          </a:stretch>
        </p:blipFill>
        <p:spPr>
          <a:xfrm>
            <a:off x="5138117" y="2140960"/>
            <a:ext cx="5642144" cy="4026318"/>
          </a:xfrm>
          <a:prstGeom prst="rect">
            <a:avLst/>
          </a:prstGeom>
        </p:spPr>
      </p:pic>
      <p:sp>
        <p:nvSpPr>
          <p:cNvPr id="6" name="Rectangle 5">
            <a:extLst>
              <a:ext uri="{FF2B5EF4-FFF2-40B4-BE49-F238E27FC236}">
                <a16:creationId xmlns:a16="http://schemas.microsoft.com/office/drawing/2014/main" id="{85E1041F-D29A-4CB2-BD10-163E45A52DE2}"/>
              </a:ext>
            </a:extLst>
          </p:cNvPr>
          <p:cNvSpPr/>
          <p:nvPr/>
        </p:nvSpPr>
        <p:spPr>
          <a:xfrm>
            <a:off x="1609725" y="6308783"/>
            <a:ext cx="8868964"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5"/>
              </a:rPr>
              <a:t>https://docs.microsoft.com/en-us/azure/cost-management/quick-acm-cost-analysis</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8" name="Picture 7">
            <a:extLst>
              <a:ext uri="{FF2B5EF4-FFF2-40B4-BE49-F238E27FC236}">
                <a16:creationId xmlns:a16="http://schemas.microsoft.com/office/drawing/2014/main" id="{70A5B8DB-9E6D-43DC-B46B-53488CAFBDED}"/>
              </a:ext>
            </a:extLst>
          </p:cNvPr>
          <p:cNvPicPr>
            <a:picLocks noChangeAspect="1"/>
          </p:cNvPicPr>
          <p:nvPr/>
        </p:nvPicPr>
        <p:blipFill>
          <a:blip r:embed="rId6"/>
          <a:stretch>
            <a:fillRect/>
          </a:stretch>
        </p:blipFill>
        <p:spPr>
          <a:xfrm>
            <a:off x="673621" y="1210838"/>
            <a:ext cx="7543290" cy="5079985"/>
          </a:xfrm>
          <a:prstGeom prst="rect">
            <a:avLst/>
          </a:prstGeom>
        </p:spPr>
      </p:pic>
      <p:pic>
        <p:nvPicPr>
          <p:cNvPr id="9" name="Picture 8">
            <a:hlinkClick r:id="rId7" tooltip="Azure Cost Management Video"/>
            <a:extLst>
              <a:ext uri="{FF2B5EF4-FFF2-40B4-BE49-F238E27FC236}">
                <a16:creationId xmlns:a16="http://schemas.microsoft.com/office/drawing/2014/main" id="{90FC4CC5-5578-4740-8097-2FD20434E95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186789" y="322139"/>
            <a:ext cx="621319" cy="620542"/>
          </a:xfrm>
          <a:prstGeom prst="rect">
            <a:avLst/>
          </a:prstGeom>
        </p:spPr>
      </p:pic>
      <p:sp>
        <p:nvSpPr>
          <p:cNvPr id="10" name="Rectangle 9">
            <a:extLst>
              <a:ext uri="{FF2B5EF4-FFF2-40B4-BE49-F238E27FC236}">
                <a16:creationId xmlns:a16="http://schemas.microsoft.com/office/drawing/2014/main" id="{F1F27243-AB03-4B01-8BD7-844DBC6D61B8}"/>
              </a:ext>
            </a:extLst>
          </p:cNvPr>
          <p:cNvSpPr/>
          <p:nvPr/>
        </p:nvSpPr>
        <p:spPr>
          <a:xfrm>
            <a:off x="10993392" y="961384"/>
            <a:ext cx="1008112" cy="523220"/>
          </a:xfrm>
          <a:prstGeom prst="rect">
            <a:avLst/>
          </a:prstGeom>
        </p:spPr>
        <p:txBody>
          <a:bodyPr wrap="square">
            <a:spAutoFit/>
          </a:bodyPr>
          <a:lstStyle/>
          <a:p>
            <a:pPr algn="ctr"/>
            <a:r>
              <a:rPr lang="en-US" sz="1400" b="1" dirty="0">
                <a:solidFill>
                  <a:schemeClr val="tx1">
                    <a:lumMod val="50000"/>
                  </a:schemeClr>
                </a:solidFill>
                <a:latin typeface="Segoe UI" panose="020B0502040204020203" pitchFamily="34" charset="0"/>
              </a:rPr>
              <a:t>Microsoft Ignite</a:t>
            </a:r>
            <a:endParaRPr lang="en-US" sz="1400" dirty="0">
              <a:solidFill>
                <a:schemeClr val="tx1">
                  <a:lumMod val="50000"/>
                </a:schemeClr>
              </a:solidFill>
            </a:endParaRPr>
          </a:p>
        </p:txBody>
      </p:sp>
    </p:spTree>
    <p:extLst>
      <p:ext uri="{BB962C8B-B14F-4D97-AF65-F5344CB8AC3E}">
        <p14:creationId xmlns:p14="http://schemas.microsoft.com/office/powerpoint/2010/main" val="582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Determine Workload Requirements</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Recommend appropriate monitoring tool(s) for a solution;</a:t>
            </a:r>
            <a:endParaRPr lang="en-AU" sz="2855" dirty="0"/>
          </a:p>
        </p:txBody>
      </p:sp>
      <p:pic>
        <p:nvPicPr>
          <p:cNvPr id="5" name="Picture 4">
            <a:extLst>
              <a:ext uri="{FF2B5EF4-FFF2-40B4-BE49-F238E27FC236}">
                <a16:creationId xmlns:a16="http://schemas.microsoft.com/office/drawing/2014/main" id="{B1A2092B-370F-4538-AEB9-F21EF9EF3430}"/>
              </a:ext>
            </a:extLst>
          </p:cNvPr>
          <p:cNvPicPr>
            <a:picLocks noChangeAspect="1"/>
          </p:cNvPicPr>
          <p:nvPr/>
        </p:nvPicPr>
        <p:blipFill>
          <a:blip r:embed="rId3"/>
          <a:stretch>
            <a:fillRect/>
          </a:stretch>
        </p:blipFill>
        <p:spPr>
          <a:xfrm>
            <a:off x="1537717" y="1985094"/>
            <a:ext cx="8810526" cy="4655243"/>
          </a:xfrm>
          <a:prstGeom prst="rect">
            <a:avLst/>
          </a:prstGeom>
        </p:spPr>
      </p:pic>
      <p:sp>
        <p:nvSpPr>
          <p:cNvPr id="6" name="Rectangle 5">
            <a:extLst>
              <a:ext uri="{FF2B5EF4-FFF2-40B4-BE49-F238E27FC236}">
                <a16:creationId xmlns:a16="http://schemas.microsoft.com/office/drawing/2014/main" id="{E16B296E-FA2C-4D7D-8197-A50DA1DF7C97}"/>
              </a:ext>
            </a:extLst>
          </p:cNvPr>
          <p:cNvSpPr/>
          <p:nvPr/>
        </p:nvSpPr>
        <p:spPr>
          <a:xfrm>
            <a:off x="30309" y="6625193"/>
            <a:ext cx="2592288"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aka.ms/Azure/Monitor</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42580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Aka.ms/Azure/Monitor</a:t>
            </a:r>
            <a:endParaRPr lang="en-AU" sz="4895" dirty="0"/>
          </a:p>
        </p:txBody>
      </p:sp>
      <p:pic>
        <p:nvPicPr>
          <p:cNvPr id="7" name="Picture 6">
            <a:extLst>
              <a:ext uri="{FF2B5EF4-FFF2-40B4-BE49-F238E27FC236}">
                <a16:creationId xmlns:a16="http://schemas.microsoft.com/office/drawing/2014/main" id="{8BCFEBAC-CEDA-413A-8E31-196A183DF157}"/>
              </a:ext>
            </a:extLst>
          </p:cNvPr>
          <p:cNvPicPr>
            <a:picLocks noChangeAspect="1"/>
          </p:cNvPicPr>
          <p:nvPr/>
        </p:nvPicPr>
        <p:blipFill>
          <a:blip r:embed="rId3"/>
          <a:stretch>
            <a:fillRect/>
          </a:stretch>
        </p:blipFill>
        <p:spPr>
          <a:xfrm>
            <a:off x="745629" y="1117839"/>
            <a:ext cx="10009112" cy="5507861"/>
          </a:xfrm>
          <a:prstGeom prst="rect">
            <a:avLst/>
          </a:prstGeom>
        </p:spPr>
      </p:pic>
      <p:pic>
        <p:nvPicPr>
          <p:cNvPr id="4" name="Picture 3">
            <a:hlinkClick r:id="rId4" tooltip="Azure Cost Management Video"/>
            <a:extLst>
              <a:ext uri="{FF2B5EF4-FFF2-40B4-BE49-F238E27FC236}">
                <a16:creationId xmlns:a16="http://schemas.microsoft.com/office/drawing/2014/main" id="{B876C618-535D-4625-8EF8-E252FD0326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186789" y="322139"/>
            <a:ext cx="621319" cy="620542"/>
          </a:xfrm>
          <a:prstGeom prst="rect">
            <a:avLst/>
          </a:prstGeom>
        </p:spPr>
      </p:pic>
      <p:sp>
        <p:nvSpPr>
          <p:cNvPr id="5" name="Rectangle 4">
            <a:extLst>
              <a:ext uri="{FF2B5EF4-FFF2-40B4-BE49-F238E27FC236}">
                <a16:creationId xmlns:a16="http://schemas.microsoft.com/office/drawing/2014/main" id="{F29EE4C6-6287-41D2-9D0D-FA9D1D19AC6D}"/>
              </a:ext>
            </a:extLst>
          </p:cNvPr>
          <p:cNvSpPr/>
          <p:nvPr/>
        </p:nvSpPr>
        <p:spPr>
          <a:xfrm>
            <a:off x="10993392" y="961384"/>
            <a:ext cx="1008112" cy="523220"/>
          </a:xfrm>
          <a:prstGeom prst="rect">
            <a:avLst/>
          </a:prstGeom>
        </p:spPr>
        <p:txBody>
          <a:bodyPr wrap="square">
            <a:spAutoFit/>
          </a:bodyPr>
          <a:lstStyle/>
          <a:p>
            <a:pPr algn="ctr"/>
            <a:r>
              <a:rPr lang="en-US" sz="1400" b="1" dirty="0">
                <a:solidFill>
                  <a:schemeClr val="tx1">
                    <a:lumMod val="50000"/>
                  </a:schemeClr>
                </a:solidFill>
                <a:latin typeface="Segoe UI" panose="020B0502040204020203" pitchFamily="34" charset="0"/>
              </a:rPr>
              <a:t>Microsoft Ignite</a:t>
            </a:r>
            <a:endParaRPr lang="en-US" sz="1400" dirty="0">
              <a:solidFill>
                <a:schemeClr val="tx1">
                  <a:lumMod val="50000"/>
                </a:schemeClr>
              </a:solidFill>
            </a:endParaRPr>
          </a:p>
        </p:txBody>
      </p:sp>
    </p:spTree>
    <p:extLst>
      <p:ext uri="{BB962C8B-B14F-4D97-AF65-F5344CB8AC3E}">
        <p14:creationId xmlns:p14="http://schemas.microsoft.com/office/powerpoint/2010/main" val="2550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600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2179058"/>
          </a:xfrm>
        </p:spPr>
        <p:txBody>
          <a:bodyPr/>
          <a:lstStyle/>
          <a:p>
            <a:r>
              <a:rPr lang="en-US" dirty="0"/>
              <a:t>Design Identity &amp; Security</a:t>
            </a:r>
            <a:br>
              <a:rPr lang="en-US" dirty="0"/>
            </a:br>
            <a:r>
              <a:rPr lang="en-US" dirty="0"/>
              <a:t>20-25%</a:t>
            </a:r>
          </a:p>
        </p:txBody>
      </p:sp>
      <p:sp>
        <p:nvSpPr>
          <p:cNvPr id="3" name="Rectangle 2">
            <a:extLst>
              <a:ext uri="{FF2B5EF4-FFF2-40B4-BE49-F238E27FC236}">
                <a16:creationId xmlns:a16="http://schemas.microsoft.com/office/drawing/2014/main" id="{B50E20AB-A55C-4EDA-9F85-833B8FA3804E}"/>
              </a:ext>
            </a:extLst>
          </p:cNvPr>
          <p:cNvSpPr/>
          <p:nvPr/>
        </p:nvSpPr>
        <p:spPr>
          <a:xfrm>
            <a:off x="5858197" y="3929310"/>
            <a:ext cx="5904656" cy="2569934"/>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Identity Management </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Authentication</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Authorization</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for Risk Prevention for Identity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Monitoring Strategy for Identity and Security</a:t>
            </a:r>
          </a:p>
        </p:txBody>
      </p:sp>
    </p:spTree>
    <p:extLst>
      <p:ext uri="{BB962C8B-B14F-4D97-AF65-F5344CB8AC3E}">
        <p14:creationId xmlns:p14="http://schemas.microsoft.com/office/powerpoint/2010/main" val="265529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6822677" cy="5783262"/>
          </a:xfrm>
        </p:spPr>
        <p:txBody>
          <a:bodyPr>
            <a:normAutofit lnSpcReduction="10000"/>
          </a:bodyPr>
          <a:lstStyle/>
          <a:p>
            <a:pPr marL="0" indent="0">
              <a:buNone/>
            </a:pPr>
            <a:r>
              <a:rPr lang="en-US" dirty="0"/>
              <a:t>Design Identity Management</a:t>
            </a:r>
          </a:p>
          <a:p>
            <a:pPr marL="0" indent="0">
              <a:buNone/>
            </a:pPr>
            <a:r>
              <a:rPr lang="en-US" dirty="0">
                <a:hlinkClick r:id="rId3"/>
              </a:rPr>
              <a:t>4 ways to assign rights</a:t>
            </a:r>
            <a:endParaRPr lang="en-US" dirty="0"/>
          </a:p>
          <a:p>
            <a:pPr marL="0" indent="0">
              <a:buNone/>
            </a:pPr>
            <a:r>
              <a:rPr lang="en-US" dirty="0"/>
              <a:t>Personas and Roles </a:t>
            </a:r>
          </a:p>
          <a:p>
            <a:pPr marL="0" indent="0">
              <a:buNone/>
            </a:pPr>
            <a:r>
              <a:rPr lang="en-US" dirty="0"/>
              <a:t>Access Control Strategies</a:t>
            </a:r>
          </a:p>
          <a:p>
            <a:pPr marL="0" indent="0">
              <a:buNone/>
            </a:pPr>
            <a:r>
              <a:rPr lang="en-US" dirty="0"/>
              <a:t>	identity based</a:t>
            </a:r>
          </a:p>
          <a:p>
            <a:pPr marL="0" indent="0">
              <a:buNone/>
            </a:pPr>
            <a:r>
              <a:rPr lang="en-US" dirty="0"/>
              <a:t>	</a:t>
            </a:r>
            <a:r>
              <a:rPr lang="en-US" dirty="0">
                <a:hlinkClick r:id="rId4"/>
              </a:rPr>
              <a:t>conditional access</a:t>
            </a:r>
            <a:endParaRPr lang="en-US" dirty="0"/>
          </a:p>
          <a:p>
            <a:pPr marL="0" indent="0">
              <a:buNone/>
            </a:pPr>
            <a:r>
              <a:rPr lang="en-US" dirty="0"/>
              <a:t>	attribute-based</a:t>
            </a:r>
          </a:p>
          <a:p>
            <a:pPr marL="0" indent="0">
              <a:buNone/>
            </a:pPr>
            <a:r>
              <a:rPr lang="en-US" dirty="0"/>
              <a:t>	discretionary access</a:t>
            </a:r>
          </a:p>
          <a:p>
            <a:pPr marL="0" indent="0">
              <a:buNone/>
            </a:pPr>
            <a:r>
              <a:rPr lang="en-US" dirty="0"/>
              <a:t>	role based</a:t>
            </a:r>
          </a:p>
          <a:p>
            <a:pPr marL="0" indent="0">
              <a:buNone/>
            </a:pPr>
            <a:r>
              <a:rPr lang="en-US" dirty="0"/>
              <a:t>	responsibility based</a:t>
            </a:r>
          </a:p>
        </p:txBody>
      </p:sp>
      <p:sp>
        <p:nvSpPr>
          <p:cNvPr id="4" name="TextBox 3">
            <a:extLst>
              <a:ext uri="{FF2B5EF4-FFF2-40B4-BE49-F238E27FC236}">
                <a16:creationId xmlns:a16="http://schemas.microsoft.com/office/drawing/2014/main" id="{D5FB3DB1-AE7C-47FD-A9B6-5F7CFBD1A7B3}"/>
              </a:ext>
            </a:extLst>
          </p:cNvPr>
          <p:cNvSpPr txBox="1"/>
          <p:nvPr/>
        </p:nvSpPr>
        <p:spPr>
          <a:xfrm>
            <a:off x="7730405" y="1841078"/>
            <a:ext cx="2952328" cy="2320635"/>
          </a:xfrm>
          <a:prstGeom prst="rect">
            <a:avLst/>
          </a:prstGeom>
          <a:solidFill>
            <a:srgbClr val="FFCCCC"/>
          </a:solidFill>
          <a:effectLst>
            <a:outerShdw blurRad="50800" dist="38100" dir="10800000" algn="r" rotWithShape="0">
              <a:prstClr val="black">
                <a:alpha val="40000"/>
              </a:prstClr>
            </a:outerShdw>
          </a:effectLst>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4 Ways…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Direct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Group</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Rule-based (</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hlinkClick r:id="rId5"/>
              </a:rPr>
              <a:t>dynamic group</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External Authority</a:t>
            </a:r>
          </a:p>
        </p:txBody>
      </p:sp>
      <p:sp>
        <p:nvSpPr>
          <p:cNvPr id="5" name="Rectangle 4">
            <a:extLst>
              <a:ext uri="{FF2B5EF4-FFF2-40B4-BE49-F238E27FC236}">
                <a16:creationId xmlns:a16="http://schemas.microsoft.com/office/drawing/2014/main" id="{17DB9CC1-37E3-44B2-A676-A398F5E826CC}"/>
              </a:ext>
            </a:extLst>
          </p:cNvPr>
          <p:cNvSpPr/>
          <p:nvPr/>
        </p:nvSpPr>
        <p:spPr>
          <a:xfrm>
            <a:off x="8018437" y="4289350"/>
            <a:ext cx="2087816" cy="369332"/>
          </a:xfrm>
          <a:prstGeom prst="rect">
            <a:avLst/>
          </a:prstGeom>
        </p:spPr>
        <p:txBody>
          <a:bodyPr wrap="none">
            <a:spAutoFit/>
          </a:bodyPr>
          <a:lstStyle/>
          <a:p>
            <a:r>
              <a:rPr lang="en-US" dirty="0">
                <a:highlight>
                  <a:srgbClr val="FFFF00"/>
                </a:highlight>
                <a:latin typeface="Segoe UI Light" pitchFamily="34" charset="0"/>
              </a:rPr>
              <a:t>* requires P1 license</a:t>
            </a:r>
            <a:endParaRPr lang="en-US" dirty="0">
              <a:highlight>
                <a:srgbClr val="FFFF00"/>
              </a:highlight>
            </a:endParaRPr>
          </a:p>
        </p:txBody>
      </p:sp>
    </p:spTree>
    <p:extLst>
      <p:ext uri="{BB962C8B-B14F-4D97-AF65-F5344CB8AC3E}">
        <p14:creationId xmlns:p14="http://schemas.microsoft.com/office/powerpoint/2010/main" val="72771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Design Authentication – It’s all about the APPS! </a:t>
            </a:r>
            <a:endParaRPr lang="en-AU" sz="2855" dirty="0"/>
          </a:p>
        </p:txBody>
      </p:sp>
      <p:pic>
        <p:nvPicPr>
          <p:cNvPr id="5" name="Picture 4">
            <a:extLst>
              <a:ext uri="{FF2B5EF4-FFF2-40B4-BE49-F238E27FC236}">
                <a16:creationId xmlns:a16="http://schemas.microsoft.com/office/drawing/2014/main" id="{10CFCBA7-E97C-4E98-A0FA-2C53367F618F}"/>
              </a:ext>
            </a:extLst>
          </p:cNvPr>
          <p:cNvPicPr>
            <a:picLocks noChangeAspect="1"/>
          </p:cNvPicPr>
          <p:nvPr/>
        </p:nvPicPr>
        <p:blipFill>
          <a:blip r:embed="rId3"/>
          <a:stretch>
            <a:fillRect/>
          </a:stretch>
        </p:blipFill>
        <p:spPr>
          <a:xfrm>
            <a:off x="961654" y="2273126"/>
            <a:ext cx="8808554" cy="4284935"/>
          </a:xfrm>
          <a:prstGeom prst="rect">
            <a:avLst/>
          </a:prstGeom>
        </p:spPr>
      </p:pic>
    </p:spTree>
    <p:extLst>
      <p:ext uri="{BB962C8B-B14F-4D97-AF65-F5344CB8AC3E}">
        <p14:creationId xmlns:p14="http://schemas.microsoft.com/office/powerpoint/2010/main" val="19534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917575"/>
          </a:xfrm>
        </p:spPr>
        <p:txBody>
          <a:bodyPr>
            <a:normAutofit/>
          </a:bodyPr>
          <a:lstStyle/>
          <a:p>
            <a:pPr marL="0" indent="0">
              <a:buNone/>
            </a:pPr>
            <a:r>
              <a:rPr lang="en-US" dirty="0"/>
              <a:t>Five Primary Application Scenarios supported by Azure AD</a:t>
            </a:r>
            <a:endParaRPr lang="en-AU" sz="2855" dirty="0"/>
          </a:p>
        </p:txBody>
      </p:sp>
      <p:graphicFrame>
        <p:nvGraphicFramePr>
          <p:cNvPr id="4" name="Table 3">
            <a:extLst>
              <a:ext uri="{FF2B5EF4-FFF2-40B4-BE49-F238E27FC236}">
                <a16:creationId xmlns:a16="http://schemas.microsoft.com/office/drawing/2014/main" id="{7D2303D1-B8EB-42E9-AEA9-F9A4EB615B08}"/>
              </a:ext>
            </a:extLst>
          </p:cNvPr>
          <p:cNvGraphicFramePr>
            <a:graphicFrameLocks noGrp="1"/>
          </p:cNvGraphicFramePr>
          <p:nvPr>
            <p:extLst>
              <p:ext uri="{D42A27DB-BD31-4B8C-83A1-F6EECF244321}">
                <p14:modId xmlns:p14="http://schemas.microsoft.com/office/powerpoint/2010/main" val="274684902"/>
              </p:ext>
            </p:extLst>
          </p:nvPr>
        </p:nvGraphicFramePr>
        <p:xfrm>
          <a:off x="745629" y="2303146"/>
          <a:ext cx="10729190" cy="3884740"/>
        </p:xfrm>
        <a:graphic>
          <a:graphicData uri="http://schemas.openxmlformats.org/drawingml/2006/table">
            <a:tbl>
              <a:tblPr firstRow="1" bandRow="1">
                <a:tableStyleId>{5C22544A-7EE6-4342-B048-85BDC9FD1C3A}</a:tableStyleId>
              </a:tblPr>
              <a:tblGrid>
                <a:gridCol w="2145838">
                  <a:extLst>
                    <a:ext uri="{9D8B030D-6E8A-4147-A177-3AD203B41FA5}">
                      <a16:colId xmlns:a16="http://schemas.microsoft.com/office/drawing/2014/main" val="334739918"/>
                    </a:ext>
                  </a:extLst>
                </a:gridCol>
                <a:gridCol w="2145838">
                  <a:extLst>
                    <a:ext uri="{9D8B030D-6E8A-4147-A177-3AD203B41FA5}">
                      <a16:colId xmlns:a16="http://schemas.microsoft.com/office/drawing/2014/main" val="1084625465"/>
                    </a:ext>
                  </a:extLst>
                </a:gridCol>
                <a:gridCol w="2145838">
                  <a:extLst>
                    <a:ext uri="{9D8B030D-6E8A-4147-A177-3AD203B41FA5}">
                      <a16:colId xmlns:a16="http://schemas.microsoft.com/office/drawing/2014/main" val="3263707401"/>
                    </a:ext>
                  </a:extLst>
                </a:gridCol>
                <a:gridCol w="2145838">
                  <a:extLst>
                    <a:ext uri="{9D8B030D-6E8A-4147-A177-3AD203B41FA5}">
                      <a16:colId xmlns:a16="http://schemas.microsoft.com/office/drawing/2014/main" val="2516179267"/>
                    </a:ext>
                  </a:extLst>
                </a:gridCol>
                <a:gridCol w="2145838">
                  <a:extLst>
                    <a:ext uri="{9D8B030D-6E8A-4147-A177-3AD203B41FA5}">
                      <a16:colId xmlns:a16="http://schemas.microsoft.com/office/drawing/2014/main" val="3257095706"/>
                    </a:ext>
                  </a:extLst>
                </a:gridCol>
              </a:tblGrid>
              <a:tr h="1050100">
                <a:tc>
                  <a:txBody>
                    <a:bodyPr/>
                    <a:lstStyle/>
                    <a:p>
                      <a:r>
                        <a:rPr lang="en-US" sz="1800" b="1" i="0" u="none" strike="noStrike" kern="1200" dirty="0">
                          <a:solidFill>
                            <a:schemeClr val="lt1"/>
                          </a:solidFill>
                          <a:effectLst/>
                          <a:latin typeface="+mn-lt"/>
                          <a:ea typeface="+mn-ea"/>
                          <a:cs typeface="+mn-cs"/>
                          <a:hlinkClick r:id="rId3"/>
                        </a:rPr>
                        <a:t>Single-page application (SPA)</a:t>
                      </a:r>
                      <a:endParaRPr lang="en-US" dirty="0"/>
                    </a:p>
                  </a:txBody>
                  <a:tcPr>
                    <a:solidFill>
                      <a:schemeClr val="tx1">
                        <a:lumMod val="50000"/>
                      </a:schemeClr>
                    </a:solidFill>
                  </a:tcPr>
                </a:tc>
                <a:tc>
                  <a:txBody>
                    <a:bodyPr/>
                    <a:lstStyle/>
                    <a:p>
                      <a:r>
                        <a:rPr lang="en-US" sz="1800" b="1" i="0" u="sng" strike="noStrike" kern="1200" dirty="0">
                          <a:solidFill>
                            <a:schemeClr val="lt1"/>
                          </a:solidFill>
                          <a:effectLst/>
                          <a:latin typeface="+mn-lt"/>
                          <a:ea typeface="+mn-ea"/>
                          <a:cs typeface="+mn-cs"/>
                          <a:hlinkClick r:id="rId4"/>
                        </a:rPr>
                        <a:t>Web browser to web application</a:t>
                      </a:r>
                      <a:endParaRPr lang="en-US" dirty="0"/>
                    </a:p>
                  </a:txBody>
                  <a:tcPr>
                    <a:solidFill>
                      <a:schemeClr val="tx1">
                        <a:lumMod val="50000"/>
                      </a:schemeClr>
                    </a:solidFill>
                  </a:tcPr>
                </a:tc>
                <a:tc>
                  <a:txBody>
                    <a:bodyPr/>
                    <a:lstStyle/>
                    <a:p>
                      <a:r>
                        <a:rPr lang="en-US" sz="1800" b="1" i="0" u="none" strike="noStrike" kern="1200" dirty="0">
                          <a:solidFill>
                            <a:schemeClr val="lt1"/>
                          </a:solidFill>
                          <a:effectLst/>
                          <a:latin typeface="+mn-lt"/>
                          <a:ea typeface="+mn-ea"/>
                          <a:cs typeface="+mn-cs"/>
                          <a:hlinkClick r:id="rId5"/>
                        </a:rPr>
                        <a:t>Native application to web API</a:t>
                      </a:r>
                      <a:endParaRPr lang="en-US" dirty="0"/>
                    </a:p>
                  </a:txBody>
                  <a:tcPr>
                    <a:solidFill>
                      <a:schemeClr val="tx1">
                        <a:lumMod val="50000"/>
                      </a:schemeClr>
                    </a:solidFill>
                  </a:tcPr>
                </a:tc>
                <a:tc>
                  <a:txBody>
                    <a:bodyPr/>
                    <a:lstStyle/>
                    <a:p>
                      <a:r>
                        <a:rPr lang="en-US" sz="1800" b="1" i="0" u="sng" strike="noStrike" kern="1200" dirty="0">
                          <a:solidFill>
                            <a:schemeClr val="lt1"/>
                          </a:solidFill>
                          <a:effectLst/>
                          <a:latin typeface="+mn-lt"/>
                          <a:ea typeface="+mn-ea"/>
                          <a:cs typeface="+mn-cs"/>
                          <a:hlinkClick r:id="rId6"/>
                        </a:rPr>
                        <a:t>Web application to web API</a:t>
                      </a:r>
                      <a:endParaRPr lang="en-US" dirty="0"/>
                    </a:p>
                  </a:txBody>
                  <a:tcPr>
                    <a:solidFill>
                      <a:schemeClr val="tx1">
                        <a:lumMod val="50000"/>
                      </a:schemeClr>
                    </a:solidFill>
                  </a:tcPr>
                </a:tc>
                <a:tc>
                  <a:txBody>
                    <a:bodyPr/>
                    <a:lstStyle/>
                    <a:p>
                      <a:r>
                        <a:rPr lang="en-US" sz="1800" b="1" i="0" u="none" strike="noStrike" kern="1200" dirty="0">
                          <a:solidFill>
                            <a:schemeClr val="lt1"/>
                          </a:solidFill>
                          <a:effectLst/>
                          <a:latin typeface="+mn-lt"/>
                          <a:ea typeface="+mn-ea"/>
                          <a:cs typeface="+mn-cs"/>
                          <a:hlinkClick r:id="rId7"/>
                        </a:rPr>
                        <a:t>Daemon or server application to web API</a:t>
                      </a:r>
                      <a:endParaRPr lang="en-US" dirty="0"/>
                    </a:p>
                  </a:txBody>
                  <a:tcPr>
                    <a:solidFill>
                      <a:schemeClr val="tx1">
                        <a:lumMod val="50000"/>
                      </a:schemeClr>
                    </a:solidFill>
                  </a:tcPr>
                </a:tc>
                <a:extLst>
                  <a:ext uri="{0D108BD9-81ED-4DB2-BD59-A6C34878D82A}">
                    <a16:rowId xmlns:a16="http://schemas.microsoft.com/office/drawing/2014/main" val="1905253116"/>
                  </a:ext>
                </a:extLst>
              </a:tr>
              <a:tr h="1641174">
                <a:tc>
                  <a:txBody>
                    <a:bodyPr/>
                    <a:lstStyle/>
                    <a:p>
                      <a:r>
                        <a:rPr lang="en-US" dirty="0"/>
                        <a:t>A user needs to sign in to a single-page application that is </a:t>
                      </a:r>
                      <a:r>
                        <a:rPr lang="en-US" dirty="0">
                          <a:solidFill>
                            <a:srgbClr val="C00000"/>
                          </a:solidFill>
                        </a:rPr>
                        <a:t>secured by Azure AD.</a:t>
                      </a:r>
                    </a:p>
                  </a:txBody>
                  <a:tcPr/>
                </a:tc>
                <a:tc>
                  <a:txBody>
                    <a:bodyPr/>
                    <a:lstStyle/>
                    <a:p>
                      <a:r>
                        <a:rPr lang="en-US" dirty="0"/>
                        <a:t>A user needs to sign in to a web application that is </a:t>
                      </a:r>
                      <a:r>
                        <a:rPr lang="en-US" dirty="0">
                          <a:solidFill>
                            <a:srgbClr val="C00000"/>
                          </a:solidFill>
                        </a:rPr>
                        <a:t>secured by Azure AD.</a:t>
                      </a:r>
                    </a:p>
                    <a:p>
                      <a:endParaRPr lang="en-US" dirty="0"/>
                    </a:p>
                  </a:txBody>
                  <a:tcPr/>
                </a:tc>
                <a:tc>
                  <a:txBody>
                    <a:bodyPr/>
                    <a:lstStyle/>
                    <a:p>
                      <a:r>
                        <a:rPr lang="en-US" dirty="0"/>
                        <a:t>A native application that runs on a </a:t>
                      </a:r>
                      <a:r>
                        <a:rPr lang="en-US" b="1" dirty="0"/>
                        <a:t>phone</a:t>
                      </a:r>
                      <a:r>
                        <a:rPr lang="en-US" dirty="0"/>
                        <a:t>, </a:t>
                      </a:r>
                      <a:r>
                        <a:rPr lang="en-US" b="1" dirty="0"/>
                        <a:t>tablet</a:t>
                      </a:r>
                      <a:r>
                        <a:rPr lang="en-US" dirty="0"/>
                        <a:t>, or </a:t>
                      </a:r>
                      <a:r>
                        <a:rPr lang="en-US" b="1" dirty="0"/>
                        <a:t>PC</a:t>
                      </a:r>
                      <a:r>
                        <a:rPr lang="en-US" dirty="0"/>
                        <a:t> needs to authenticate a user to get resources from a web API that is </a:t>
                      </a:r>
                      <a:r>
                        <a:rPr lang="en-US" dirty="0">
                          <a:solidFill>
                            <a:srgbClr val="C00000"/>
                          </a:solidFill>
                        </a:rPr>
                        <a:t>secured by Azure AD.</a:t>
                      </a:r>
                    </a:p>
                    <a:p>
                      <a:endParaRPr lang="en-US" dirty="0"/>
                    </a:p>
                  </a:txBody>
                  <a:tcPr/>
                </a:tc>
                <a:tc>
                  <a:txBody>
                    <a:bodyPr/>
                    <a:lstStyle/>
                    <a:p>
                      <a:r>
                        <a:rPr lang="en-US" dirty="0"/>
                        <a:t>A web application needs to get resources from a web API </a:t>
                      </a:r>
                      <a:r>
                        <a:rPr lang="en-US" dirty="0">
                          <a:solidFill>
                            <a:srgbClr val="C00000"/>
                          </a:solidFill>
                        </a:rPr>
                        <a:t>secured by Azure AD.</a:t>
                      </a:r>
                    </a:p>
                  </a:txBody>
                  <a:tcPr/>
                </a:tc>
                <a:tc>
                  <a:txBody>
                    <a:bodyPr/>
                    <a:lstStyle/>
                    <a:p>
                      <a:r>
                        <a:rPr lang="en-US" dirty="0"/>
                        <a:t>A daemon application or a server application with no web user interface needs to get resources from a web API </a:t>
                      </a:r>
                      <a:r>
                        <a:rPr lang="en-US" dirty="0">
                          <a:solidFill>
                            <a:srgbClr val="C00000"/>
                          </a:solidFill>
                        </a:rPr>
                        <a:t>secured by Azure AD.</a:t>
                      </a:r>
                    </a:p>
                  </a:txBody>
                  <a:tcPr/>
                </a:tc>
                <a:extLst>
                  <a:ext uri="{0D108BD9-81ED-4DB2-BD59-A6C34878D82A}">
                    <a16:rowId xmlns:a16="http://schemas.microsoft.com/office/drawing/2014/main" val="2946335733"/>
                  </a:ext>
                </a:extLst>
              </a:tr>
            </a:tbl>
          </a:graphicData>
        </a:graphic>
      </p:graphicFrame>
    </p:spTree>
    <p:extLst>
      <p:ext uri="{BB962C8B-B14F-4D97-AF65-F5344CB8AC3E}">
        <p14:creationId xmlns:p14="http://schemas.microsoft.com/office/powerpoint/2010/main" val="332563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Certification</a:t>
            </a:r>
            <a:br>
              <a:rPr lang="en-US" dirty="0"/>
            </a:br>
            <a:r>
              <a:rPr lang="en-US" dirty="0"/>
              <a:t>@ Ready</a:t>
            </a:r>
            <a:endParaRPr lang="en-AU" dirty="0"/>
          </a:p>
        </p:txBody>
      </p:sp>
    </p:spTree>
    <p:extLst>
      <p:ext uri="{BB962C8B-B14F-4D97-AF65-F5344CB8AC3E}">
        <p14:creationId xmlns:p14="http://schemas.microsoft.com/office/powerpoint/2010/main" val="214202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Authorization Approach </a:t>
            </a:r>
          </a:p>
          <a:p>
            <a:pPr marL="0" indent="0">
              <a:buNone/>
            </a:pPr>
            <a:endParaRPr lang="en-US" dirty="0"/>
          </a:p>
          <a:p>
            <a:pPr marL="0" indent="0">
              <a:buNone/>
            </a:pPr>
            <a:r>
              <a:rPr lang="en-US" dirty="0"/>
              <a:t>Grant permissions</a:t>
            </a:r>
          </a:p>
          <a:p>
            <a:pPr marL="0" indent="0">
              <a:buNone/>
            </a:pPr>
            <a:endParaRPr lang="en-US" sz="2855" dirty="0"/>
          </a:p>
          <a:p>
            <a:pPr marL="0" indent="0">
              <a:buNone/>
            </a:pPr>
            <a:r>
              <a:rPr lang="en-US" sz="2855" dirty="0"/>
              <a:t>What you can or cannot do</a:t>
            </a:r>
          </a:p>
          <a:p>
            <a:pPr marL="0" indent="0">
              <a:buNone/>
            </a:pPr>
            <a:endParaRPr lang="en-US" sz="2855" dirty="0"/>
          </a:p>
          <a:p>
            <a:pPr marL="0" indent="0">
              <a:buNone/>
            </a:pPr>
            <a:r>
              <a:rPr lang="en-US" sz="2855" dirty="0"/>
              <a:t>Role Based Access Controls</a:t>
            </a:r>
          </a:p>
          <a:p>
            <a:pPr marL="0" indent="0">
              <a:buNone/>
            </a:pPr>
            <a:r>
              <a:rPr lang="en-US" sz="2855" dirty="0"/>
              <a:t>	Owner | Contributor | Reader</a:t>
            </a:r>
          </a:p>
          <a:p>
            <a:pPr marL="0" indent="0">
              <a:buNone/>
            </a:pPr>
            <a:r>
              <a:rPr lang="en-US" sz="2855" dirty="0"/>
              <a:t>	Built-In | Custom</a:t>
            </a:r>
          </a:p>
          <a:p>
            <a:pPr marL="0" indent="0">
              <a:buNone/>
            </a:pPr>
            <a:r>
              <a:rPr lang="en-US" sz="2855" dirty="0"/>
              <a:t>	Definitions | Assignments</a:t>
            </a:r>
          </a:p>
          <a:p>
            <a:pPr marL="0" indent="0">
              <a:buNone/>
            </a:pPr>
            <a:endParaRPr lang="en-AU" sz="2855" dirty="0"/>
          </a:p>
        </p:txBody>
      </p:sp>
      <p:sp>
        <p:nvSpPr>
          <p:cNvPr id="4" name="Rectangle 3">
            <a:extLst>
              <a:ext uri="{FF2B5EF4-FFF2-40B4-BE49-F238E27FC236}">
                <a16:creationId xmlns:a16="http://schemas.microsoft.com/office/drawing/2014/main" id="{2E309854-E958-475C-8C30-2511A0777B49}"/>
              </a:ext>
            </a:extLst>
          </p:cNvPr>
          <p:cNvSpPr/>
          <p:nvPr/>
        </p:nvSpPr>
        <p:spPr>
          <a:xfrm>
            <a:off x="9693164" y="6511409"/>
            <a:ext cx="222246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aka.ms/Azure/RBAC</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1026" name="Picture 2" descr="C:\Users\mgrimes\AppData\Local\Temp\SNAGHTMLcc902.PNG">
            <a:extLst>
              <a:ext uri="{FF2B5EF4-FFF2-40B4-BE49-F238E27FC236}">
                <a16:creationId xmlns:a16="http://schemas.microsoft.com/office/drawing/2014/main" id="{7B83C898-22DE-48E5-9B6E-8D3B21C40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730" y="1306515"/>
            <a:ext cx="3795939" cy="53196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grimes\AppData\Local\Temp\SNAGHTMLf6a0b.PNG">
            <a:extLst>
              <a:ext uri="{FF2B5EF4-FFF2-40B4-BE49-F238E27FC236}">
                <a16:creationId xmlns:a16="http://schemas.microsoft.com/office/drawing/2014/main" id="{F94B843D-04D9-4EAB-A79D-242487C23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373" y="1573987"/>
            <a:ext cx="2042878" cy="49374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grimes\AppData\Local\Temp\SNAGHTML12fc79.PNG">
            <a:extLst>
              <a:ext uri="{FF2B5EF4-FFF2-40B4-BE49-F238E27FC236}">
                <a16:creationId xmlns:a16="http://schemas.microsoft.com/office/drawing/2014/main" id="{2BB1FC7B-A90A-4AEB-BA81-463DA62DD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2778" y="1115992"/>
            <a:ext cx="4635979" cy="55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6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left)">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598367"/>
          </a:xfrm>
        </p:spPr>
        <p:txBody>
          <a:bodyPr>
            <a:normAutofit/>
          </a:bodyPr>
          <a:lstStyle/>
          <a:p>
            <a:pPr marL="0" indent="0">
              <a:buNone/>
            </a:pPr>
            <a:r>
              <a:rPr lang="en-US" dirty="0"/>
              <a:t>Design for Risk Prevention for Identity | Access Reviews* </a:t>
            </a:r>
          </a:p>
          <a:p>
            <a:pPr marL="0" indent="0">
              <a:buNone/>
            </a:pPr>
            <a:endParaRPr lang="en-US" sz="2855" dirty="0"/>
          </a:p>
          <a:p>
            <a:pPr marL="0" indent="0">
              <a:buNone/>
            </a:pPr>
            <a:r>
              <a:rPr lang="en-US" sz="2855" dirty="0">
                <a:hlinkClick r:id="rId3"/>
              </a:rPr>
              <a:t>When to use</a:t>
            </a:r>
            <a:endParaRPr lang="en-US" sz="2855" dirty="0"/>
          </a:p>
          <a:p>
            <a:pPr lvl="1"/>
            <a:r>
              <a:rPr lang="en-US" sz="2055" dirty="0"/>
              <a:t>Need Continued Access</a:t>
            </a:r>
          </a:p>
          <a:p>
            <a:pPr lvl="1"/>
            <a:r>
              <a:rPr lang="en-US" sz="2055" dirty="0"/>
              <a:t>Auditors Access</a:t>
            </a:r>
          </a:p>
          <a:p>
            <a:pPr lvl="1"/>
            <a:r>
              <a:rPr lang="en-US" sz="2055" dirty="0"/>
              <a:t>Too many privileged roles</a:t>
            </a:r>
          </a:p>
          <a:p>
            <a:pPr marL="228600" lvl="1" indent="0">
              <a:buNone/>
            </a:pPr>
            <a:endParaRPr lang="en-US" sz="2855" dirty="0"/>
          </a:p>
          <a:p>
            <a:pPr marL="0" indent="0">
              <a:buNone/>
            </a:pPr>
            <a:r>
              <a:rPr lang="en-US" sz="2855" dirty="0">
                <a:hlinkClick r:id="rId4"/>
              </a:rPr>
              <a:t>Where to use</a:t>
            </a:r>
            <a:r>
              <a:rPr lang="en-US" sz="2855" dirty="0"/>
              <a:t>?</a:t>
            </a:r>
          </a:p>
          <a:p>
            <a:pPr lvl="1"/>
            <a:r>
              <a:rPr lang="en-US" sz="2055" dirty="0"/>
              <a:t>Azure AD Access Reviews</a:t>
            </a:r>
          </a:p>
          <a:p>
            <a:pPr lvl="1"/>
            <a:r>
              <a:rPr lang="en-US" sz="2055" dirty="0"/>
              <a:t>Azure AD Enterprise Apps</a:t>
            </a:r>
          </a:p>
          <a:p>
            <a:pPr lvl="1"/>
            <a:r>
              <a:rPr lang="en-US" sz="2055" dirty="0"/>
              <a:t>Azure AD PIM</a:t>
            </a:r>
          </a:p>
          <a:p>
            <a:pPr marL="0" indent="0">
              <a:buNone/>
            </a:pPr>
            <a:endParaRPr lang="en-US" sz="2855" dirty="0"/>
          </a:p>
          <a:p>
            <a:pPr marL="0" indent="0">
              <a:buNone/>
            </a:pPr>
            <a:r>
              <a:rPr lang="en-US" sz="1800" dirty="0">
                <a:solidFill>
                  <a:srgbClr val="000000"/>
                </a:solidFill>
                <a:latin typeface="az_ea_font"/>
              </a:rPr>
              <a:t>* requires the Global Administrator, User Administrator, Security Administrator or Security Reader role. </a:t>
            </a:r>
            <a:endParaRPr lang="en-US" sz="1800" dirty="0"/>
          </a:p>
          <a:p>
            <a:pPr marL="0" indent="0">
              <a:buNone/>
            </a:pPr>
            <a:endParaRPr lang="en-US" sz="2855" dirty="0"/>
          </a:p>
        </p:txBody>
      </p:sp>
      <p:sp>
        <p:nvSpPr>
          <p:cNvPr id="4" name="Rectangle 3">
            <a:extLst>
              <a:ext uri="{FF2B5EF4-FFF2-40B4-BE49-F238E27FC236}">
                <a16:creationId xmlns:a16="http://schemas.microsoft.com/office/drawing/2014/main" id="{6CCB35FC-C56F-4B47-8A12-BEA2A46859E7}"/>
              </a:ext>
            </a:extLst>
          </p:cNvPr>
          <p:cNvSpPr/>
          <p:nvPr/>
        </p:nvSpPr>
        <p:spPr>
          <a:xfrm>
            <a:off x="8866613" y="6511409"/>
            <a:ext cx="30221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5"/>
              </a:rPr>
              <a:t>aka.ms/Azure/AccessReview</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8" name="Picture 7">
            <a:hlinkClick r:id="rId6" tooltip="Access Reviews Video"/>
            <a:extLst>
              <a:ext uri="{FF2B5EF4-FFF2-40B4-BE49-F238E27FC236}">
                <a16:creationId xmlns:a16="http://schemas.microsoft.com/office/drawing/2014/main" id="{FEE50E6B-6DDF-4280-882D-EAAEB463E61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186789" y="322139"/>
            <a:ext cx="621319" cy="620542"/>
          </a:xfrm>
          <a:prstGeom prst="rect">
            <a:avLst/>
          </a:prstGeom>
        </p:spPr>
      </p:pic>
      <p:pic>
        <p:nvPicPr>
          <p:cNvPr id="10" name="Picture 9">
            <a:extLst>
              <a:ext uri="{FF2B5EF4-FFF2-40B4-BE49-F238E27FC236}">
                <a16:creationId xmlns:a16="http://schemas.microsoft.com/office/drawing/2014/main" id="{0DA3813C-08F8-451D-8063-CB801E5DBA6D}"/>
              </a:ext>
            </a:extLst>
          </p:cNvPr>
          <p:cNvPicPr>
            <a:picLocks noChangeAspect="1"/>
          </p:cNvPicPr>
          <p:nvPr/>
        </p:nvPicPr>
        <p:blipFill>
          <a:blip r:embed="rId9"/>
          <a:stretch>
            <a:fillRect/>
          </a:stretch>
        </p:blipFill>
        <p:spPr>
          <a:xfrm>
            <a:off x="6578277" y="2201117"/>
            <a:ext cx="3626478" cy="358214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7955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for Identity and Security</a:t>
            </a:r>
            <a:r>
              <a:rPr lang="en-US" dirty="0"/>
              <a:t> </a:t>
            </a:r>
            <a:endParaRPr lang="en-AU" sz="4895" dirty="0"/>
          </a:p>
        </p:txBody>
      </p:sp>
      <p:sp>
        <p:nvSpPr>
          <p:cNvPr id="3" name="Content Placeholder 2"/>
          <p:cNvSpPr>
            <a:spLocks noGrp="1"/>
          </p:cNvSpPr>
          <p:nvPr>
            <p:ph type="body" sz="quarter" idx="4294967295"/>
          </p:nvPr>
        </p:nvSpPr>
        <p:spPr>
          <a:xfrm>
            <a:off x="547688" y="1211263"/>
            <a:ext cx="6462637" cy="5484812"/>
          </a:xfrm>
        </p:spPr>
        <p:txBody>
          <a:bodyPr>
            <a:normAutofit/>
          </a:bodyPr>
          <a:lstStyle/>
          <a:p>
            <a:pPr marL="0" indent="0">
              <a:buNone/>
            </a:pPr>
            <a:r>
              <a:rPr lang="en-US" dirty="0"/>
              <a:t>Design a Monitoring Strategy for Identity and Security</a:t>
            </a:r>
          </a:p>
          <a:p>
            <a:pPr marL="0" indent="0">
              <a:buNone/>
            </a:pPr>
            <a:endParaRPr lang="en-US" dirty="0"/>
          </a:p>
          <a:p>
            <a:pPr marL="0" indent="0">
              <a:buNone/>
            </a:pPr>
            <a:r>
              <a:rPr lang="en-US" dirty="0"/>
              <a:t>Azure </a:t>
            </a:r>
            <a:r>
              <a:rPr lang="en-US" dirty="0">
                <a:hlinkClick r:id="rId3"/>
              </a:rPr>
              <a:t>AD Activity Logs</a:t>
            </a:r>
            <a:endParaRPr lang="en-US" dirty="0"/>
          </a:p>
          <a:p>
            <a:pPr marL="0" indent="0">
              <a:buNone/>
            </a:pPr>
            <a:r>
              <a:rPr lang="en-US" dirty="0"/>
              <a:t>Filter </a:t>
            </a:r>
          </a:p>
          <a:p>
            <a:pPr marL="0" indent="0">
              <a:buNone/>
            </a:pPr>
            <a:r>
              <a:rPr lang="en-US" dirty="0"/>
              <a:t>Route to </a:t>
            </a:r>
          </a:p>
          <a:p>
            <a:pPr marL="0" indent="0">
              <a:buNone/>
            </a:pPr>
            <a:r>
              <a:rPr lang="en-US" dirty="0"/>
              <a:t>	Storage Account</a:t>
            </a:r>
          </a:p>
          <a:p>
            <a:pPr marL="0" indent="0">
              <a:buNone/>
            </a:pPr>
            <a:r>
              <a:rPr lang="en-US" dirty="0"/>
              <a:t>	Azure Event Hub</a:t>
            </a:r>
          </a:p>
          <a:p>
            <a:pPr marL="0" indent="0">
              <a:buNone/>
            </a:pPr>
            <a:r>
              <a:rPr lang="en-US" dirty="0"/>
              <a:t>	Log Analytics </a:t>
            </a:r>
            <a:endParaRPr lang="en-AU" sz="2855" dirty="0"/>
          </a:p>
        </p:txBody>
      </p:sp>
      <p:graphicFrame>
        <p:nvGraphicFramePr>
          <p:cNvPr id="4" name="Diagram 3">
            <a:extLst>
              <a:ext uri="{FF2B5EF4-FFF2-40B4-BE49-F238E27FC236}">
                <a16:creationId xmlns:a16="http://schemas.microsoft.com/office/drawing/2014/main" id="{94FE99E8-952E-4D29-9E9D-2AC0F9F64221}"/>
              </a:ext>
            </a:extLst>
          </p:cNvPr>
          <p:cNvGraphicFramePr/>
          <p:nvPr>
            <p:extLst/>
          </p:nvPr>
        </p:nvGraphicFramePr>
        <p:xfrm>
          <a:off x="5822082" y="1075385"/>
          <a:ext cx="6462636" cy="5484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A6A8DC76-C940-44F1-98EF-99BEA13BE392}"/>
              </a:ext>
            </a:extLst>
          </p:cNvPr>
          <p:cNvSpPr/>
          <p:nvPr/>
        </p:nvSpPr>
        <p:spPr>
          <a:xfrm>
            <a:off x="8954541" y="6410370"/>
            <a:ext cx="1891865" cy="369332"/>
          </a:xfrm>
          <a:prstGeom prst="rect">
            <a:avLst/>
          </a:prstGeom>
        </p:spPr>
        <p:txBody>
          <a:bodyPr wrap="none">
            <a:spAutoFit/>
          </a:bodyPr>
          <a:lstStyle/>
          <a:p>
            <a:r>
              <a:rPr lang="en-US" b="1" dirty="0">
                <a:highlight>
                  <a:srgbClr val="FFFF00"/>
                </a:highlight>
                <a:latin typeface="Segoe UI Light" pitchFamily="34" charset="0"/>
                <a:hlinkClick r:id="rId9"/>
              </a:rPr>
              <a:t>Who can access ?</a:t>
            </a:r>
            <a:endParaRPr lang="en-US" dirty="0">
              <a:highlight>
                <a:srgbClr val="FFFF00"/>
              </a:highlight>
            </a:endParaRPr>
          </a:p>
        </p:txBody>
      </p:sp>
    </p:spTree>
    <p:extLst>
      <p:ext uri="{BB962C8B-B14F-4D97-AF65-F5344CB8AC3E}">
        <p14:creationId xmlns:p14="http://schemas.microsoft.com/office/powerpoint/2010/main" val="12612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2179058"/>
          </a:xfrm>
        </p:spPr>
        <p:txBody>
          <a:bodyPr/>
          <a:lstStyle/>
          <a:p>
            <a:r>
              <a:rPr lang="en-US" dirty="0"/>
              <a:t>Design Data Platform Solution </a:t>
            </a:r>
            <a:br>
              <a:rPr lang="en-US" dirty="0"/>
            </a:br>
            <a:r>
              <a:rPr lang="en-US" dirty="0"/>
              <a:t>15-20%</a:t>
            </a:r>
          </a:p>
        </p:txBody>
      </p:sp>
      <p:sp>
        <p:nvSpPr>
          <p:cNvPr id="3" name="Rectangle 2">
            <a:extLst>
              <a:ext uri="{FF2B5EF4-FFF2-40B4-BE49-F238E27FC236}">
                <a16:creationId xmlns:a16="http://schemas.microsoft.com/office/drawing/2014/main" id="{97442AF2-4DC4-4F2B-BFFA-72045A339ECD}"/>
              </a:ext>
            </a:extLst>
          </p:cNvPr>
          <p:cNvSpPr/>
          <p:nvPr/>
        </p:nvSpPr>
        <p:spPr>
          <a:xfrm>
            <a:off x="5858197" y="3929310"/>
            <a:ext cx="5904656" cy="2012859"/>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Management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Data Protection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&amp; Document Data Flows</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Monitoring Strategy for the Data Platform</a:t>
            </a:r>
          </a:p>
        </p:txBody>
      </p:sp>
    </p:spTree>
    <p:extLst>
      <p:ext uri="{BB962C8B-B14F-4D97-AF65-F5344CB8AC3E}">
        <p14:creationId xmlns:p14="http://schemas.microsoft.com/office/powerpoint/2010/main" val="212366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Data Platform Solution</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lnSpcReduction="10000"/>
          </a:bodyPr>
          <a:lstStyle/>
          <a:p>
            <a:pPr marL="0" indent="0">
              <a:buNone/>
            </a:pPr>
            <a:r>
              <a:rPr lang="en-US" dirty="0"/>
              <a:t>Design a Data Management Strategy</a:t>
            </a:r>
          </a:p>
          <a:p>
            <a:pPr marL="0" indent="0">
              <a:buNone/>
            </a:pPr>
            <a:endParaRPr lang="en-US" dirty="0"/>
          </a:p>
          <a:p>
            <a:pPr marL="0" indent="0">
              <a:buNone/>
            </a:pPr>
            <a:r>
              <a:rPr lang="en-US" sz="3200" dirty="0">
                <a:solidFill>
                  <a:schemeClr val="tx1"/>
                </a:solidFill>
                <a:latin typeface="Segoe UI Light" pitchFamily="34" charset="0"/>
              </a:rPr>
              <a:t>Choose between </a:t>
            </a:r>
          </a:p>
          <a:p>
            <a:pPr marL="0" indent="0">
              <a:buNone/>
            </a:pPr>
            <a:r>
              <a:rPr lang="en-US" sz="3200" dirty="0">
                <a:solidFill>
                  <a:schemeClr val="tx1"/>
                </a:solidFill>
                <a:latin typeface="Segoe UI Light" pitchFamily="34" charset="0"/>
              </a:rPr>
              <a:t>	relational</a:t>
            </a:r>
          </a:p>
          <a:p>
            <a:pPr marL="0" indent="0">
              <a:buNone/>
            </a:pPr>
            <a:r>
              <a:rPr lang="en-US" sz="3200" dirty="0">
                <a:solidFill>
                  <a:schemeClr val="tx1"/>
                </a:solidFill>
                <a:latin typeface="Segoe UI Light" pitchFamily="34" charset="0"/>
              </a:rPr>
              <a:t>	non-relational databases</a:t>
            </a:r>
          </a:p>
          <a:p>
            <a:pPr marL="0" indent="0">
              <a:buNone/>
            </a:pPr>
            <a:r>
              <a:rPr lang="en-US" sz="3200" dirty="0">
                <a:solidFill>
                  <a:schemeClr val="tx1"/>
                </a:solidFill>
                <a:latin typeface="Segoe UI Light" pitchFamily="34" charset="0"/>
                <a:hlinkClick r:id="rId3"/>
              </a:rPr>
              <a:t>Caching Strategies </a:t>
            </a:r>
            <a:r>
              <a:rPr lang="en-US" sz="3200" dirty="0">
                <a:hlinkClick r:id="rId3"/>
              </a:rPr>
              <a:t> </a:t>
            </a:r>
            <a:endParaRPr lang="en-US" sz="3200" dirty="0"/>
          </a:p>
          <a:p>
            <a:pPr marL="0" indent="0">
              <a:buNone/>
            </a:pPr>
            <a:r>
              <a:rPr lang="en-US" sz="3200" b="1" dirty="0">
                <a:hlinkClick r:id="rId4"/>
              </a:rPr>
              <a:t>Azure Redis Cache</a:t>
            </a:r>
            <a:endParaRPr lang="en-US" sz="3200" b="1" dirty="0"/>
          </a:p>
          <a:p>
            <a:pPr marL="0" indent="0">
              <a:buNone/>
            </a:pPr>
            <a:r>
              <a:rPr lang="en-US" sz="3200" dirty="0"/>
              <a:t>	SSL</a:t>
            </a:r>
          </a:p>
          <a:p>
            <a:pPr marL="0" indent="0">
              <a:buNone/>
            </a:pPr>
            <a:r>
              <a:rPr lang="en-US" sz="3200" dirty="0"/>
              <a:t>	SLA 99.9%</a:t>
            </a:r>
          </a:p>
          <a:p>
            <a:pPr marL="0" indent="0">
              <a:buNone/>
            </a:pPr>
            <a:r>
              <a:rPr lang="en-US" sz="3200" dirty="0">
                <a:hlinkClick r:id="rId5"/>
              </a:rPr>
              <a:t>Use the best data store for the job</a:t>
            </a:r>
            <a:endParaRPr lang="en-US" sz="3200" dirty="0"/>
          </a:p>
        </p:txBody>
      </p:sp>
      <p:sp>
        <p:nvSpPr>
          <p:cNvPr id="4" name="Rectangle 3">
            <a:extLst>
              <a:ext uri="{FF2B5EF4-FFF2-40B4-BE49-F238E27FC236}">
                <a16:creationId xmlns:a16="http://schemas.microsoft.com/office/drawing/2014/main" id="{635069D4-5391-42C6-A8BE-D540DE8ECFBB}"/>
              </a:ext>
            </a:extLst>
          </p:cNvPr>
          <p:cNvSpPr/>
          <p:nvPr/>
        </p:nvSpPr>
        <p:spPr>
          <a:xfrm>
            <a:off x="8234461" y="6994525"/>
            <a:ext cx="3458383"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6"/>
              </a:rPr>
              <a:t>aka.ms/Azure/</a:t>
            </a:r>
            <a:r>
              <a:rPr kumimoji="0" lang="en-US" sz="1800" b="0" i="0" u="none" strike="noStrike" kern="1200" cap="none" spc="0" normalizeH="0" baseline="0" noProof="0" dirty="0" err="1">
                <a:ln>
                  <a:noFill/>
                </a:ln>
                <a:solidFill>
                  <a:srgbClr val="353535"/>
                </a:solidFill>
                <a:effectLst/>
                <a:uLnTx/>
                <a:uFillTx/>
                <a:latin typeface="Segoe UI Semilight"/>
                <a:ea typeface="+mn-ea"/>
                <a:cs typeface="+mn-cs"/>
                <a:hlinkClick r:id="rId6"/>
              </a:rPr>
              <a:t>DataArchitecture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5" name="Graphic 4">
            <a:extLst>
              <a:ext uri="{FF2B5EF4-FFF2-40B4-BE49-F238E27FC236}">
                <a16:creationId xmlns:a16="http://schemas.microsoft.com/office/drawing/2014/main" id="{A0DA337B-2192-4D47-A765-F3073714C1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8277" y="2273126"/>
            <a:ext cx="4791075" cy="1990725"/>
          </a:xfrm>
          <a:prstGeom prst="rect">
            <a:avLst/>
          </a:prstGeom>
        </p:spPr>
      </p:pic>
    </p:spTree>
    <p:extLst>
      <p:ext uri="{BB962C8B-B14F-4D97-AF65-F5344CB8AC3E}">
        <p14:creationId xmlns:p14="http://schemas.microsoft.com/office/powerpoint/2010/main" val="341432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Data Platform Solution</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lnSpcReduction="10000"/>
          </a:bodyPr>
          <a:lstStyle/>
          <a:p>
            <a:pPr marL="0" indent="0">
              <a:buNone/>
            </a:pPr>
            <a:r>
              <a:rPr lang="en-US" dirty="0"/>
              <a:t>Design a Data Protection Strategy | </a:t>
            </a:r>
            <a:r>
              <a:rPr lang="en-US" dirty="0">
                <a:solidFill>
                  <a:schemeClr val="tx1"/>
                </a:solidFill>
                <a:latin typeface="Segoe UI Light" pitchFamily="34" charset="0"/>
              </a:rPr>
              <a:t>Encryption at Rest</a:t>
            </a:r>
          </a:p>
          <a:p>
            <a:pPr marL="0" indent="0">
              <a:buNone/>
            </a:pPr>
            <a:endParaRPr lang="en-US" dirty="0">
              <a:solidFill>
                <a:schemeClr val="tx1"/>
              </a:solidFill>
              <a:latin typeface="Segoe UI Light" pitchFamily="34" charset="0"/>
            </a:endParaRPr>
          </a:p>
          <a:p>
            <a:pPr marL="0" indent="0">
              <a:buNone/>
            </a:pPr>
            <a:r>
              <a:rPr lang="en-US" dirty="0">
                <a:solidFill>
                  <a:schemeClr val="tx1"/>
                </a:solidFill>
                <a:latin typeface="Segoe UI Light" pitchFamily="34" charset="0"/>
                <a:hlinkClick r:id="rId3"/>
              </a:rPr>
              <a:t>Resource Providers’ support</a:t>
            </a:r>
            <a:r>
              <a:rPr lang="en-US" dirty="0">
                <a:solidFill>
                  <a:schemeClr val="tx1"/>
                </a:solidFill>
                <a:latin typeface="Segoe UI Light" pitchFamily="34" charset="0"/>
              </a:rPr>
              <a:t> - &gt; Azure Storage services</a:t>
            </a:r>
          </a:p>
          <a:p>
            <a:pPr marL="0" indent="0">
              <a:buNone/>
            </a:pPr>
            <a:r>
              <a:rPr lang="en-US" dirty="0">
                <a:solidFill>
                  <a:schemeClr val="tx1"/>
                </a:solidFill>
                <a:latin typeface="Segoe UI Light" pitchFamily="34" charset="0"/>
              </a:rPr>
              <a:t>Disk Encryption | Bitlocker, DM-Crypt</a:t>
            </a:r>
          </a:p>
          <a:p>
            <a:pPr marL="0" indent="0">
              <a:buNone/>
            </a:pPr>
            <a:r>
              <a:rPr lang="en-US" dirty="0">
                <a:solidFill>
                  <a:schemeClr val="tx1"/>
                </a:solidFill>
                <a:latin typeface="Segoe UI Light" pitchFamily="34" charset="0"/>
              </a:rPr>
              <a:t>	Azure Key Vault</a:t>
            </a:r>
          </a:p>
          <a:p>
            <a:pPr marL="0" indent="0">
              <a:buNone/>
            </a:pPr>
            <a:r>
              <a:rPr lang="en-US" dirty="0">
                <a:solidFill>
                  <a:schemeClr val="tx1"/>
                </a:solidFill>
                <a:latin typeface="Segoe UI Light" pitchFamily="34" charset="0"/>
                <a:hlinkClick r:id="rId4"/>
              </a:rPr>
              <a:t>Storage Service Encryption</a:t>
            </a:r>
            <a:r>
              <a:rPr lang="en-US" dirty="0">
                <a:solidFill>
                  <a:schemeClr val="tx1"/>
                </a:solidFill>
                <a:latin typeface="Segoe UI Light" pitchFamily="34" charset="0"/>
              </a:rPr>
              <a:t> | Storage Account objects</a:t>
            </a:r>
          </a:p>
          <a:p>
            <a:pPr marL="0" indent="0">
              <a:buNone/>
            </a:pPr>
            <a:r>
              <a:rPr lang="en-US" dirty="0">
                <a:solidFill>
                  <a:schemeClr val="tx1"/>
                </a:solidFill>
                <a:latin typeface="Segoe UI Light" pitchFamily="34" charset="0"/>
              </a:rPr>
              <a:t>	Read </a:t>
            </a:r>
            <a:r>
              <a:rPr lang="en-US" dirty="0">
                <a:solidFill>
                  <a:schemeClr val="tx1"/>
                </a:solidFill>
                <a:latin typeface="Segoe UI Light" pitchFamily="34" charset="0"/>
                <a:hlinkClick r:id="rId5"/>
              </a:rPr>
              <a:t>FAQ</a:t>
            </a:r>
            <a:r>
              <a:rPr lang="en-US" dirty="0">
                <a:solidFill>
                  <a:schemeClr val="tx1"/>
                </a:solidFill>
                <a:latin typeface="Segoe UI Light" pitchFamily="34" charset="0"/>
              </a:rPr>
              <a:t> </a:t>
            </a:r>
          </a:p>
          <a:p>
            <a:pPr marL="0" indent="0">
              <a:buNone/>
            </a:pPr>
            <a:r>
              <a:rPr lang="en-US" dirty="0">
                <a:solidFill>
                  <a:schemeClr val="tx1"/>
                </a:solidFill>
                <a:latin typeface="Segoe UI Light" pitchFamily="34" charset="0"/>
              </a:rPr>
              <a:t>Azure SQL</a:t>
            </a:r>
          </a:p>
          <a:p>
            <a:pPr marL="0" indent="0">
              <a:buNone/>
            </a:pPr>
            <a:r>
              <a:rPr lang="en-US" dirty="0"/>
              <a:t> </a:t>
            </a:r>
            <a:endParaRPr lang="en-AU" sz="2855" dirty="0"/>
          </a:p>
        </p:txBody>
      </p:sp>
      <p:sp>
        <p:nvSpPr>
          <p:cNvPr id="4" name="Rectangle 3">
            <a:extLst>
              <a:ext uri="{FF2B5EF4-FFF2-40B4-BE49-F238E27FC236}">
                <a16:creationId xmlns:a16="http://schemas.microsoft.com/office/drawing/2014/main" id="{75D80648-E94F-4835-89F1-EB9C91B267D2}"/>
              </a:ext>
            </a:extLst>
          </p:cNvPr>
          <p:cNvSpPr/>
          <p:nvPr/>
        </p:nvSpPr>
        <p:spPr>
          <a:xfrm>
            <a:off x="1249685" y="6298734"/>
            <a:ext cx="8364910"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6"/>
              </a:rPr>
              <a:t>https://docs.microsoft.com/en-us/azure/security/azure-security-encryption-atrest</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20959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Data Platform Solution</a:t>
            </a:r>
            <a:r>
              <a:rPr lang="en-US" dirty="0"/>
              <a:t> </a:t>
            </a:r>
            <a:endParaRPr lang="en-AU" sz="4895" dirty="0"/>
          </a:p>
        </p:txBody>
      </p:sp>
      <p:sp>
        <p:nvSpPr>
          <p:cNvPr id="3" name="Content Placeholder 2"/>
          <p:cNvSpPr>
            <a:spLocks noGrp="1"/>
          </p:cNvSpPr>
          <p:nvPr>
            <p:ph type="body" sz="quarter" idx="4294967295"/>
          </p:nvPr>
        </p:nvSpPr>
        <p:spPr>
          <a:xfrm>
            <a:off x="547688" y="1211263"/>
            <a:ext cx="7974805" cy="5484812"/>
          </a:xfrm>
        </p:spPr>
        <p:txBody>
          <a:bodyPr>
            <a:normAutofit/>
          </a:bodyPr>
          <a:lstStyle/>
          <a:p>
            <a:pPr marL="0" indent="0">
              <a:buNone/>
            </a:pPr>
            <a:r>
              <a:rPr lang="en-US" dirty="0"/>
              <a:t>Design and Document Data Flows</a:t>
            </a:r>
          </a:p>
          <a:p>
            <a:pPr marL="0" indent="0">
              <a:buNone/>
            </a:pPr>
            <a:endParaRPr lang="en-US" dirty="0"/>
          </a:p>
          <a:p>
            <a:pPr marL="0" indent="0">
              <a:buNone/>
            </a:pPr>
            <a:r>
              <a:rPr lang="en-US" dirty="0">
                <a:hlinkClick r:id="rId3"/>
              </a:rPr>
              <a:t>Import Export</a:t>
            </a:r>
            <a:endParaRPr lang="en-US" dirty="0"/>
          </a:p>
          <a:p>
            <a:pPr marL="0" indent="0">
              <a:buNone/>
            </a:pPr>
            <a:r>
              <a:rPr lang="en-US" dirty="0"/>
              <a:t>Scenarios</a:t>
            </a:r>
          </a:p>
          <a:p>
            <a:pPr marL="0" indent="0">
              <a:buNone/>
            </a:pPr>
            <a:r>
              <a:rPr lang="en-US" dirty="0"/>
              <a:t>	Migration to cloud</a:t>
            </a:r>
          </a:p>
          <a:p>
            <a:pPr marL="0" indent="0">
              <a:buNone/>
            </a:pPr>
            <a:r>
              <a:rPr lang="en-US" dirty="0"/>
              <a:t>	Content distribution</a:t>
            </a:r>
          </a:p>
          <a:p>
            <a:pPr marL="0" indent="0">
              <a:buNone/>
            </a:pPr>
            <a:r>
              <a:rPr lang="en-US" dirty="0"/>
              <a:t>	</a:t>
            </a:r>
            <a:r>
              <a:rPr lang="en-US" dirty="0" err="1"/>
              <a:t>Backip</a:t>
            </a:r>
            <a:endParaRPr lang="en-US" dirty="0"/>
          </a:p>
          <a:p>
            <a:pPr marL="0" indent="0">
              <a:buNone/>
            </a:pPr>
            <a:r>
              <a:rPr lang="en-US" dirty="0"/>
              <a:t>	Data recovery </a:t>
            </a:r>
            <a:endParaRPr lang="en-AU" sz="2855" dirty="0"/>
          </a:p>
        </p:txBody>
      </p:sp>
      <p:pic>
        <p:nvPicPr>
          <p:cNvPr id="5" name="Picture 4">
            <a:extLst>
              <a:ext uri="{FF2B5EF4-FFF2-40B4-BE49-F238E27FC236}">
                <a16:creationId xmlns:a16="http://schemas.microsoft.com/office/drawing/2014/main" id="{FA79A25B-F35D-4637-AB41-CDB5FFEBA4AF}"/>
              </a:ext>
            </a:extLst>
          </p:cNvPr>
          <p:cNvPicPr>
            <a:picLocks noChangeAspect="1"/>
          </p:cNvPicPr>
          <p:nvPr/>
        </p:nvPicPr>
        <p:blipFill>
          <a:blip r:embed="rId4"/>
          <a:stretch>
            <a:fillRect/>
          </a:stretch>
        </p:blipFill>
        <p:spPr>
          <a:xfrm>
            <a:off x="5786189" y="2643382"/>
            <a:ext cx="6218238" cy="3139880"/>
          </a:xfrm>
          <a:prstGeom prst="rect">
            <a:avLst/>
          </a:prstGeom>
        </p:spPr>
      </p:pic>
      <p:sp>
        <p:nvSpPr>
          <p:cNvPr id="6" name="Rectangle 5">
            <a:extLst>
              <a:ext uri="{FF2B5EF4-FFF2-40B4-BE49-F238E27FC236}">
                <a16:creationId xmlns:a16="http://schemas.microsoft.com/office/drawing/2014/main" id="{93F05477-86D9-4E76-8123-3A9BDAC77721}"/>
              </a:ext>
            </a:extLst>
          </p:cNvPr>
          <p:cNvSpPr/>
          <p:nvPr/>
        </p:nvSpPr>
        <p:spPr>
          <a:xfrm>
            <a:off x="7618900" y="2057102"/>
            <a:ext cx="2552815"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srgbClr val="353535"/>
                </a:solidFill>
                <a:effectLst>
                  <a:outerShdw blurRad="38100" dist="38100" dir="2700000" algn="tl">
                    <a:srgbClr val="000000">
                      <a:alpha val="43137"/>
                    </a:srgbClr>
                  </a:outerShdw>
                </a:effectLst>
                <a:uLnTx/>
                <a:uFillTx/>
                <a:latin typeface="Segoe UI Semilight"/>
                <a:ea typeface="+mn-ea"/>
                <a:cs typeface="+mn-cs"/>
                <a:hlinkClick r:id="rId5"/>
              </a:rPr>
              <a:t>Azure Data Box</a:t>
            </a:r>
            <a:endParaRPr kumimoji="0" lang="en-US" sz="2800" b="0" i="0" u="sng" strike="noStrike" kern="1200" cap="none" spc="0" normalizeH="0" baseline="0" noProof="0" dirty="0">
              <a:ln>
                <a:noFill/>
              </a:ln>
              <a:solidFill>
                <a:srgbClr val="353535"/>
              </a:solidFill>
              <a:effectLst>
                <a:outerShdw blurRad="38100" dist="38100" dir="2700000" algn="tl">
                  <a:srgbClr val="000000">
                    <a:alpha val="43137"/>
                  </a:srgbClr>
                </a:outerShdw>
              </a:effectLst>
              <a:uLnTx/>
              <a:uFillTx/>
              <a:latin typeface="Segoe UI Semilight"/>
              <a:ea typeface="+mn-ea"/>
              <a:cs typeface="+mn-cs"/>
            </a:endParaRPr>
          </a:p>
        </p:txBody>
      </p:sp>
    </p:spTree>
    <p:extLst>
      <p:ext uri="{BB962C8B-B14F-4D97-AF65-F5344CB8AC3E}">
        <p14:creationId xmlns:p14="http://schemas.microsoft.com/office/powerpoint/2010/main" val="278280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Data Platform Solution</a:t>
            </a:r>
            <a:r>
              <a:rPr lang="en-US" dirty="0"/>
              <a:t> </a:t>
            </a:r>
            <a:endParaRPr lang="en-AU" sz="4895" dirty="0"/>
          </a:p>
        </p:txBody>
      </p:sp>
      <p:sp>
        <p:nvSpPr>
          <p:cNvPr id="3" name="Content Placeholder 2"/>
          <p:cNvSpPr>
            <a:spLocks noGrp="1"/>
          </p:cNvSpPr>
          <p:nvPr>
            <p:ph type="body" sz="quarter" idx="4294967295"/>
          </p:nvPr>
        </p:nvSpPr>
        <p:spPr>
          <a:xfrm>
            <a:off x="547688" y="1211262"/>
            <a:ext cx="11888787" cy="5958407"/>
          </a:xfrm>
        </p:spPr>
        <p:txBody>
          <a:bodyPr>
            <a:normAutofit/>
          </a:bodyPr>
          <a:lstStyle/>
          <a:p>
            <a:pPr marL="0" indent="0">
              <a:buNone/>
            </a:pPr>
            <a:r>
              <a:rPr lang="en-US" dirty="0"/>
              <a:t>Design a Monitoring Strategy for the Data Platform</a:t>
            </a:r>
          </a:p>
          <a:p>
            <a:pPr marL="0" indent="0">
              <a:buNone/>
            </a:pPr>
            <a:endParaRPr lang="en-US" dirty="0"/>
          </a:p>
          <a:p>
            <a:pPr marL="0" indent="0">
              <a:buNone/>
            </a:pPr>
            <a:r>
              <a:rPr lang="en-US" dirty="0"/>
              <a:t>Alert on</a:t>
            </a:r>
          </a:p>
          <a:p>
            <a:pPr marL="742950"/>
            <a:r>
              <a:rPr lang="en-US" sz="2800" dirty="0"/>
              <a:t>Metric values</a:t>
            </a:r>
          </a:p>
          <a:p>
            <a:pPr marL="742950"/>
            <a:r>
              <a:rPr lang="en-US" sz="2800" dirty="0"/>
              <a:t>Log search queries</a:t>
            </a:r>
          </a:p>
          <a:p>
            <a:pPr marL="742950"/>
            <a:r>
              <a:rPr lang="en-US" sz="2800" dirty="0"/>
              <a:t>Activity Log events</a:t>
            </a:r>
          </a:p>
          <a:p>
            <a:pPr marL="742950"/>
            <a:r>
              <a:rPr lang="en-US" sz="2800" dirty="0"/>
              <a:t>Azure Health </a:t>
            </a:r>
          </a:p>
          <a:p>
            <a:pPr marL="742950"/>
            <a:r>
              <a:rPr lang="en-US" sz="2800" dirty="0"/>
              <a:t>Web sites’ availability</a:t>
            </a:r>
            <a:endParaRPr lang="en-AU" sz="2400" dirty="0"/>
          </a:p>
          <a:p>
            <a:pPr marL="742950"/>
            <a:endParaRPr lang="en-AU" sz="2400" dirty="0"/>
          </a:p>
          <a:p>
            <a:pPr marL="0" indent="0">
              <a:buNone/>
            </a:pPr>
            <a:r>
              <a:rPr lang="en-AU" sz="2400" dirty="0"/>
              <a:t>Read </a:t>
            </a:r>
            <a:r>
              <a:rPr lang="en-AU" sz="2400" dirty="0">
                <a:hlinkClick r:id="rId3"/>
              </a:rPr>
              <a:t>Options for Data Consumption</a:t>
            </a:r>
            <a:r>
              <a:rPr lang="en-AU" sz="2400" dirty="0"/>
              <a:t> !</a:t>
            </a:r>
          </a:p>
        </p:txBody>
      </p:sp>
      <p:sp>
        <p:nvSpPr>
          <p:cNvPr id="4" name="Rectangle 3">
            <a:extLst>
              <a:ext uri="{FF2B5EF4-FFF2-40B4-BE49-F238E27FC236}">
                <a16:creationId xmlns:a16="http://schemas.microsoft.com/office/drawing/2014/main" id="{43F4C072-8D6E-496E-A898-7B540A502317}"/>
              </a:ext>
            </a:extLst>
          </p:cNvPr>
          <p:cNvSpPr/>
          <p:nvPr/>
        </p:nvSpPr>
        <p:spPr>
          <a:xfrm>
            <a:off x="9643813" y="6449590"/>
            <a:ext cx="224497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aka.ms/Azure/Alerts</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5" name="Graphic 4">
            <a:extLst>
              <a:ext uri="{FF2B5EF4-FFF2-40B4-BE49-F238E27FC236}">
                <a16:creationId xmlns:a16="http://schemas.microsoft.com/office/drawing/2014/main" id="{6F46DD1D-BAAB-458B-96FF-5BE8DBB863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4381" y="2273126"/>
            <a:ext cx="2886075" cy="3590925"/>
          </a:xfrm>
          <a:prstGeom prst="rect">
            <a:avLst/>
          </a:prstGeom>
        </p:spPr>
      </p:pic>
      <p:pic>
        <p:nvPicPr>
          <p:cNvPr id="6" name="Picture 5">
            <a:hlinkClick r:id="rId7" tooltip="SCOM to Azure Alerts"/>
            <a:extLst>
              <a:ext uri="{FF2B5EF4-FFF2-40B4-BE49-F238E27FC236}">
                <a16:creationId xmlns:a16="http://schemas.microsoft.com/office/drawing/2014/main" id="{8C39A4DA-8F8B-4FA1-8897-F059BAD8212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186789" y="322139"/>
            <a:ext cx="621319" cy="620542"/>
          </a:xfrm>
          <a:prstGeom prst="rect">
            <a:avLst/>
          </a:prstGeom>
        </p:spPr>
      </p:pic>
      <p:sp>
        <p:nvSpPr>
          <p:cNvPr id="7" name="Rectangle 6">
            <a:extLst>
              <a:ext uri="{FF2B5EF4-FFF2-40B4-BE49-F238E27FC236}">
                <a16:creationId xmlns:a16="http://schemas.microsoft.com/office/drawing/2014/main" id="{C3D4BACE-18C9-4937-8EC5-54E69066671F}"/>
              </a:ext>
            </a:extLst>
          </p:cNvPr>
          <p:cNvSpPr/>
          <p:nvPr/>
        </p:nvSpPr>
        <p:spPr>
          <a:xfrm>
            <a:off x="10993392" y="961384"/>
            <a:ext cx="1008112" cy="523220"/>
          </a:xfrm>
          <a:prstGeom prst="rect">
            <a:avLst/>
          </a:prstGeom>
        </p:spPr>
        <p:txBody>
          <a:bodyPr wrap="square">
            <a:spAutoFit/>
          </a:bodyPr>
          <a:lstStyle/>
          <a:p>
            <a:pPr algn="ctr"/>
            <a:r>
              <a:rPr lang="en-US" sz="1400" b="1" dirty="0">
                <a:solidFill>
                  <a:schemeClr val="tx1">
                    <a:lumMod val="50000"/>
                  </a:schemeClr>
                </a:solidFill>
                <a:latin typeface="Segoe UI" panose="020B0502040204020203" pitchFamily="34" charset="0"/>
              </a:rPr>
              <a:t>Microsoft Ignite</a:t>
            </a:r>
            <a:endParaRPr lang="en-US" sz="1400" dirty="0">
              <a:solidFill>
                <a:schemeClr val="tx1">
                  <a:lumMod val="50000"/>
                </a:schemeClr>
              </a:solidFill>
            </a:endParaRPr>
          </a:p>
        </p:txBody>
      </p:sp>
    </p:spTree>
    <p:extLst>
      <p:ext uri="{BB962C8B-B14F-4D97-AF65-F5344CB8AC3E}">
        <p14:creationId xmlns:p14="http://schemas.microsoft.com/office/powerpoint/2010/main" val="320787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3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3176254"/>
          </a:xfrm>
        </p:spPr>
        <p:txBody>
          <a:bodyPr/>
          <a:lstStyle/>
          <a:p>
            <a:r>
              <a:rPr lang="en-US" dirty="0"/>
              <a:t>Design Business Continuity Strategy</a:t>
            </a:r>
            <a:br>
              <a:rPr lang="en-US" dirty="0"/>
            </a:br>
            <a:r>
              <a:rPr lang="en-US" dirty="0"/>
              <a:t>15-20%</a:t>
            </a:r>
          </a:p>
        </p:txBody>
      </p:sp>
      <p:sp>
        <p:nvSpPr>
          <p:cNvPr id="3" name="Rectangle 2">
            <a:extLst>
              <a:ext uri="{FF2B5EF4-FFF2-40B4-BE49-F238E27FC236}">
                <a16:creationId xmlns:a16="http://schemas.microsoft.com/office/drawing/2014/main" id="{20295AD9-4F62-4700-B210-4C97C1FC4EE4}"/>
              </a:ext>
            </a:extLst>
          </p:cNvPr>
          <p:cNvSpPr/>
          <p:nvPr/>
        </p:nvSpPr>
        <p:spPr>
          <a:xfrm>
            <a:off x="5858197" y="3929310"/>
            <a:ext cx="5904656" cy="2012859"/>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Site Recovery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for High Availability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Disaster recovery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Data Archiving Strategy</a:t>
            </a:r>
          </a:p>
        </p:txBody>
      </p:sp>
    </p:spTree>
    <p:extLst>
      <p:ext uri="{BB962C8B-B14F-4D97-AF65-F5344CB8AC3E}">
        <p14:creationId xmlns:p14="http://schemas.microsoft.com/office/powerpoint/2010/main" val="514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Business Continuity Strategy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1133871"/>
          </a:xfrm>
        </p:spPr>
        <p:txBody>
          <a:bodyPr>
            <a:normAutofit/>
          </a:bodyPr>
          <a:lstStyle/>
          <a:p>
            <a:pPr marL="0" indent="0">
              <a:buNone/>
            </a:pPr>
            <a:r>
              <a:rPr lang="en-US" dirty="0"/>
              <a:t>Design a Site Recovery Strategy </a:t>
            </a:r>
            <a:endParaRPr lang="en-AU" sz="2855" dirty="0"/>
          </a:p>
        </p:txBody>
      </p:sp>
      <p:pic>
        <p:nvPicPr>
          <p:cNvPr id="5" name="Picture 4">
            <a:extLst>
              <a:ext uri="{FF2B5EF4-FFF2-40B4-BE49-F238E27FC236}">
                <a16:creationId xmlns:a16="http://schemas.microsoft.com/office/drawing/2014/main" id="{2579AEB2-8853-4398-9717-2292CB58E9DA}"/>
              </a:ext>
            </a:extLst>
          </p:cNvPr>
          <p:cNvPicPr>
            <a:picLocks noChangeAspect="1"/>
          </p:cNvPicPr>
          <p:nvPr/>
        </p:nvPicPr>
        <p:blipFill>
          <a:blip r:embed="rId3"/>
          <a:stretch>
            <a:fillRect/>
          </a:stretch>
        </p:blipFill>
        <p:spPr>
          <a:xfrm>
            <a:off x="1753742" y="2073634"/>
            <a:ext cx="7200800" cy="474542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6787EED1-7B17-43DF-A299-4CE8B4929660}"/>
              </a:ext>
            </a:extLst>
          </p:cNvPr>
          <p:cNvSpPr/>
          <p:nvPr/>
        </p:nvSpPr>
        <p:spPr>
          <a:xfrm>
            <a:off x="9890645" y="6397256"/>
            <a:ext cx="2073196"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4"/>
              </a:rPr>
              <a:t>aka.ms/Azure/ASR</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spTree>
    <p:extLst>
      <p:ext uri="{BB962C8B-B14F-4D97-AF65-F5344CB8AC3E}">
        <p14:creationId xmlns:p14="http://schemas.microsoft.com/office/powerpoint/2010/main" val="429447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What do we have for you @ Ready?</a:t>
            </a:r>
          </a:p>
        </p:txBody>
      </p:sp>
      <p:sp>
        <p:nvSpPr>
          <p:cNvPr id="4" name="Text Placeholder 3"/>
          <p:cNvSpPr>
            <a:spLocks noGrp="1"/>
          </p:cNvSpPr>
          <p:nvPr>
            <p:ph type="body" sz="quarter" idx="10"/>
          </p:nvPr>
        </p:nvSpPr>
        <p:spPr>
          <a:xfrm>
            <a:off x="274702" y="1211287"/>
            <a:ext cx="11888787" cy="2277547"/>
          </a:xfrm>
        </p:spPr>
        <p:txBody>
          <a:bodyPr/>
          <a:lstStyle/>
          <a:p>
            <a:r>
              <a:rPr lang="en-CA" sz="3200" dirty="0"/>
              <a:t>12 Cert Prep Sessions – Technology Focused (200 and 300 level)</a:t>
            </a:r>
          </a:p>
          <a:p>
            <a:r>
              <a:rPr lang="en-CA" sz="3200" dirty="0"/>
              <a:t>Onsite Testing Center (take any of the new role based exams)</a:t>
            </a:r>
          </a:p>
          <a:p>
            <a:r>
              <a:rPr lang="en-CA" dirty="0"/>
              <a:t>Information about new Certifications, Learning resources, and more…</a:t>
            </a:r>
          </a:p>
        </p:txBody>
      </p:sp>
    </p:spTree>
    <p:extLst>
      <p:ext uri="{BB962C8B-B14F-4D97-AF65-F5344CB8AC3E}">
        <p14:creationId xmlns:p14="http://schemas.microsoft.com/office/powerpoint/2010/main" val="162483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Business Continuity Strategy</a:t>
            </a:r>
            <a:r>
              <a:rPr lang="en-US" dirty="0"/>
              <a:t> </a:t>
            </a:r>
            <a:endParaRPr lang="en-AU" sz="4895" dirty="0"/>
          </a:p>
        </p:txBody>
      </p:sp>
      <p:sp>
        <p:nvSpPr>
          <p:cNvPr id="3" name="Content Placeholder 2"/>
          <p:cNvSpPr>
            <a:spLocks noGrp="1"/>
          </p:cNvSpPr>
          <p:nvPr>
            <p:ph type="body" sz="quarter" idx="4294967295"/>
          </p:nvPr>
        </p:nvSpPr>
        <p:spPr>
          <a:xfrm>
            <a:off x="547688" y="1212850"/>
            <a:ext cx="11888787" cy="5781675"/>
          </a:xfrm>
        </p:spPr>
        <p:txBody>
          <a:bodyPr>
            <a:normAutofit fontScale="62500" lnSpcReduction="20000"/>
          </a:bodyPr>
          <a:lstStyle/>
          <a:p>
            <a:pPr marL="0" indent="0">
              <a:buNone/>
            </a:pPr>
            <a:r>
              <a:rPr lang="en-US" dirty="0"/>
              <a:t>Design for High Availability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hlinkClick r:id="rId3"/>
              </a:rPr>
              <a:t>Availability Checklist</a:t>
            </a:r>
            <a:endParaRPr lang="en-US" dirty="0"/>
          </a:p>
          <a:p>
            <a:pPr marL="0" indent="0">
              <a:buNone/>
            </a:pPr>
            <a:r>
              <a:rPr lang="en-US" dirty="0">
                <a:hlinkClick r:id="rId4"/>
              </a:rPr>
              <a:t>Resiliency Checklist</a:t>
            </a:r>
            <a:r>
              <a:rPr lang="en-US" dirty="0"/>
              <a:t> </a:t>
            </a:r>
            <a:endParaRPr lang="en-AU" sz="2855" dirty="0"/>
          </a:p>
        </p:txBody>
      </p:sp>
      <p:sp>
        <p:nvSpPr>
          <p:cNvPr id="192" name="Rectangle 191">
            <a:extLst>
              <a:ext uri="{FF2B5EF4-FFF2-40B4-BE49-F238E27FC236}">
                <a16:creationId xmlns:a16="http://schemas.microsoft.com/office/drawing/2014/main" id="{C835BB8D-3C7D-417B-957E-3754FD283DE5}"/>
              </a:ext>
            </a:extLst>
          </p:cNvPr>
          <p:cNvSpPr/>
          <p:nvPr/>
        </p:nvSpPr>
        <p:spPr bwMode="auto">
          <a:xfrm>
            <a:off x="10263609" y="998939"/>
            <a:ext cx="2015281" cy="4475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5044">
                      <a:srgbClr val="00BCF2"/>
                    </a:gs>
                    <a:gs pos="37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Blast radius</a:t>
            </a:r>
          </a:p>
        </p:txBody>
      </p:sp>
      <p:cxnSp>
        <p:nvCxnSpPr>
          <p:cNvPr id="193" name="Straight Connector 192">
            <a:extLst>
              <a:ext uri="{FF2B5EF4-FFF2-40B4-BE49-F238E27FC236}">
                <a16:creationId xmlns:a16="http://schemas.microsoft.com/office/drawing/2014/main" id="{B2892E41-D302-4284-968F-2946697EBD03}"/>
              </a:ext>
            </a:extLst>
          </p:cNvPr>
          <p:cNvCxnSpPr>
            <a:cxnSpLocks/>
          </p:cNvCxnSpPr>
          <p:nvPr/>
        </p:nvCxnSpPr>
        <p:spPr>
          <a:xfrm>
            <a:off x="11735781" y="1363430"/>
            <a:ext cx="382022" cy="507816"/>
          </a:xfrm>
          <a:prstGeom prst="line">
            <a:avLst/>
          </a:prstGeom>
          <a:noFill/>
          <a:ln w="22225" cap="flat" cmpd="sng" algn="ctr">
            <a:solidFill>
              <a:srgbClr val="00BCF2"/>
            </a:solidFill>
            <a:prstDash val="solid"/>
            <a:headEnd type="none"/>
            <a:tailEnd type="triangle" w="lg" len="med"/>
          </a:ln>
          <a:effectLst/>
        </p:spPr>
      </p:cxnSp>
      <p:pic>
        <p:nvPicPr>
          <p:cNvPr id="4" name="Picture 3">
            <a:extLst>
              <a:ext uri="{FF2B5EF4-FFF2-40B4-BE49-F238E27FC236}">
                <a16:creationId xmlns:a16="http://schemas.microsoft.com/office/drawing/2014/main" id="{CBF0EC67-4F12-4707-A0FE-5A33252DF9A9}"/>
              </a:ext>
            </a:extLst>
          </p:cNvPr>
          <p:cNvPicPr>
            <a:picLocks noChangeAspect="1"/>
          </p:cNvPicPr>
          <p:nvPr/>
        </p:nvPicPr>
        <p:blipFill>
          <a:blip r:embed="rId5"/>
          <a:stretch>
            <a:fillRect/>
          </a:stretch>
        </p:blipFill>
        <p:spPr>
          <a:xfrm>
            <a:off x="745628" y="2130830"/>
            <a:ext cx="10305301" cy="33826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5696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Business Continuity Strategy</a:t>
            </a:r>
            <a:r>
              <a:rPr lang="en-US" dirty="0"/>
              <a:t> </a:t>
            </a:r>
            <a:endParaRPr lang="en-AU" sz="4895" dirty="0"/>
          </a:p>
        </p:txBody>
      </p:sp>
      <p:sp>
        <p:nvSpPr>
          <p:cNvPr id="3" name="Content Placeholder 2"/>
          <p:cNvSpPr>
            <a:spLocks noGrp="1"/>
          </p:cNvSpPr>
          <p:nvPr>
            <p:ph type="body" sz="quarter" idx="4294967295"/>
          </p:nvPr>
        </p:nvSpPr>
        <p:spPr>
          <a:xfrm>
            <a:off x="547688" y="1212851"/>
            <a:ext cx="11888787" cy="1348308"/>
          </a:xfrm>
        </p:spPr>
        <p:txBody>
          <a:bodyPr>
            <a:normAutofit/>
          </a:bodyPr>
          <a:lstStyle/>
          <a:p>
            <a:pPr marL="0" indent="0">
              <a:buNone/>
            </a:pPr>
            <a:r>
              <a:rPr lang="en-US" dirty="0"/>
              <a:t>Design for High Availability – Application Delivery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7" name="Graphic 6">
            <a:extLst>
              <a:ext uri="{FF2B5EF4-FFF2-40B4-BE49-F238E27FC236}">
                <a16:creationId xmlns:a16="http://schemas.microsoft.com/office/drawing/2014/main" id="{207467B9-F50B-42F6-80C4-ED35BE314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238" y="3526085"/>
            <a:ext cx="4892140" cy="993760"/>
          </a:xfrm>
          <a:prstGeom prst="rect">
            <a:avLst/>
          </a:prstGeom>
          <a:effectLst/>
        </p:spPr>
      </p:pic>
      <p:sp>
        <p:nvSpPr>
          <p:cNvPr id="8" name="Freeform: Shape 7">
            <a:extLst>
              <a:ext uri="{FF2B5EF4-FFF2-40B4-BE49-F238E27FC236}">
                <a16:creationId xmlns:a16="http://schemas.microsoft.com/office/drawing/2014/main" id="{676EB3E7-C5A2-43EB-B254-68F2F55DF32E}"/>
              </a:ext>
            </a:extLst>
          </p:cNvPr>
          <p:cNvSpPr/>
          <p:nvPr/>
        </p:nvSpPr>
        <p:spPr>
          <a:xfrm>
            <a:off x="4593090" y="3537452"/>
            <a:ext cx="6117243" cy="938397"/>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140BD08A-F7CE-4302-9693-6F7380BB498A}"/>
              </a:ext>
            </a:extLst>
          </p:cNvPr>
          <p:cNvSpPr/>
          <p:nvPr/>
        </p:nvSpPr>
        <p:spPr>
          <a:xfrm>
            <a:off x="6874130" y="3620177"/>
            <a:ext cx="3590670" cy="772945"/>
          </a:xfrm>
          <a:custGeom>
            <a:avLst/>
            <a:gdLst>
              <a:gd name="connsiteX0" fmla="*/ 0 w 3642444"/>
              <a:gd name="connsiteY0" fmla="*/ 3202926 h 3202926"/>
              <a:gd name="connsiteX1" fmla="*/ 141454 w 3642444"/>
              <a:gd name="connsiteY1" fmla="*/ 0 h 3202926"/>
              <a:gd name="connsiteX2" fmla="*/ 3465627 w 3642444"/>
              <a:gd name="connsiteY2" fmla="*/ 0 h 3202926"/>
              <a:gd name="connsiteX3" fmla="*/ 3642444 w 3642444"/>
              <a:gd name="connsiteY3" fmla="*/ 3187770 h 3202926"/>
              <a:gd name="connsiteX4" fmla="*/ 0 w 3642444"/>
              <a:gd name="connsiteY4" fmla="*/ 3202926 h 320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444" h="3202926">
                <a:moveTo>
                  <a:pt x="0" y="3202926"/>
                </a:moveTo>
                <a:lnTo>
                  <a:pt x="141454" y="0"/>
                </a:lnTo>
                <a:lnTo>
                  <a:pt x="3465627" y="0"/>
                </a:lnTo>
                <a:lnTo>
                  <a:pt x="3642444" y="3187770"/>
                </a:lnTo>
                <a:lnTo>
                  <a:pt x="0" y="3202926"/>
                </a:lnTo>
                <a:close/>
              </a:path>
            </a:pathLst>
          </a:custGeom>
          <a:solidFill>
            <a:schemeClr val="bg1"/>
          </a:solidFill>
          <a:ln w="8240" cap="flat">
            <a:solidFill>
              <a:schemeClr val="tx2"/>
            </a:solidFill>
            <a:prstDash val="dash"/>
            <a:miter/>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F540BC24-DA68-42C8-8591-30D0BBBF6213}"/>
              </a:ext>
            </a:extLst>
          </p:cNvPr>
          <p:cNvSpPr txBox="1"/>
          <p:nvPr/>
        </p:nvSpPr>
        <p:spPr>
          <a:xfrm>
            <a:off x="4723378" y="4474328"/>
            <a:ext cx="107273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Region / Zone</a:t>
            </a:r>
          </a:p>
        </p:txBody>
      </p:sp>
      <p:sp>
        <p:nvSpPr>
          <p:cNvPr id="11" name="TextBox 10">
            <a:extLst>
              <a:ext uri="{FF2B5EF4-FFF2-40B4-BE49-F238E27FC236}">
                <a16:creationId xmlns:a16="http://schemas.microsoft.com/office/drawing/2014/main" id="{DDA0A6B6-DF1C-4B76-AAF8-45EE62C18671}"/>
              </a:ext>
            </a:extLst>
          </p:cNvPr>
          <p:cNvSpPr txBox="1"/>
          <p:nvPr/>
        </p:nvSpPr>
        <p:spPr>
          <a:xfrm>
            <a:off x="1794420" y="4474328"/>
            <a:ext cx="587020"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Global</a:t>
            </a:r>
          </a:p>
        </p:txBody>
      </p:sp>
      <p:pic>
        <p:nvPicPr>
          <p:cNvPr id="12" name="Picture 11">
            <a:extLst>
              <a:ext uri="{FF2B5EF4-FFF2-40B4-BE49-F238E27FC236}">
                <a16:creationId xmlns:a16="http://schemas.microsoft.com/office/drawing/2014/main" id="{7F44A2D7-1CAF-4DFD-9A07-FB5336A453C7}"/>
              </a:ext>
            </a:extLst>
          </p:cNvPr>
          <p:cNvPicPr>
            <a:picLocks noChangeAspect="1"/>
          </p:cNvPicPr>
          <p:nvPr/>
        </p:nvPicPr>
        <p:blipFill>
          <a:blip r:embed="rId5">
            <a:duotone>
              <a:prstClr val="black"/>
              <a:schemeClr val="accent5">
                <a:tint val="45000"/>
                <a:satMod val="400000"/>
              </a:schemeClr>
            </a:duotone>
          </a:blip>
          <a:stretch>
            <a:fillRect/>
          </a:stretch>
        </p:blipFill>
        <p:spPr>
          <a:xfrm>
            <a:off x="8094948" y="3768069"/>
            <a:ext cx="228378" cy="228848"/>
          </a:xfrm>
          <a:prstGeom prst="rect">
            <a:avLst/>
          </a:prstGeom>
        </p:spPr>
      </p:pic>
      <p:pic>
        <p:nvPicPr>
          <p:cNvPr id="13" name="Picture 12">
            <a:extLst>
              <a:ext uri="{FF2B5EF4-FFF2-40B4-BE49-F238E27FC236}">
                <a16:creationId xmlns:a16="http://schemas.microsoft.com/office/drawing/2014/main" id="{9F42BD66-52A7-488F-A2FE-52A5F310CFFE}"/>
              </a:ext>
            </a:extLst>
          </p:cNvPr>
          <p:cNvPicPr>
            <a:picLocks noChangeAspect="1"/>
          </p:cNvPicPr>
          <p:nvPr/>
        </p:nvPicPr>
        <p:blipFill>
          <a:blip r:embed="rId6">
            <a:duotone>
              <a:prstClr val="black"/>
              <a:schemeClr val="accent5">
                <a:tint val="45000"/>
                <a:satMod val="400000"/>
              </a:schemeClr>
            </a:duotone>
          </a:blip>
          <a:stretch>
            <a:fillRect/>
          </a:stretch>
        </p:blipFill>
        <p:spPr>
          <a:xfrm>
            <a:off x="5620437" y="3729481"/>
            <a:ext cx="335672" cy="336363"/>
          </a:xfrm>
          <a:prstGeom prst="rect">
            <a:avLst/>
          </a:prstGeom>
        </p:spPr>
      </p:pic>
      <p:pic>
        <p:nvPicPr>
          <p:cNvPr id="14" name="Picture 13">
            <a:extLst>
              <a:ext uri="{FF2B5EF4-FFF2-40B4-BE49-F238E27FC236}">
                <a16:creationId xmlns:a16="http://schemas.microsoft.com/office/drawing/2014/main" id="{1AEC8D9A-6B89-4729-B752-27EEF667EA3F}"/>
              </a:ext>
            </a:extLst>
          </p:cNvPr>
          <p:cNvPicPr>
            <a:picLocks noChangeAspect="1"/>
          </p:cNvPicPr>
          <p:nvPr/>
        </p:nvPicPr>
        <p:blipFill>
          <a:blip r:embed="rId7">
            <a:duotone>
              <a:prstClr val="black"/>
              <a:schemeClr val="accent5">
                <a:tint val="45000"/>
                <a:satMod val="400000"/>
              </a:schemeClr>
            </a:duotone>
          </a:blip>
          <a:stretch>
            <a:fillRect/>
          </a:stretch>
        </p:blipFill>
        <p:spPr>
          <a:xfrm>
            <a:off x="8102867" y="4031743"/>
            <a:ext cx="223764" cy="224225"/>
          </a:xfrm>
          <a:prstGeom prst="rect">
            <a:avLst/>
          </a:prstGeom>
        </p:spPr>
      </p:pic>
      <p:pic>
        <p:nvPicPr>
          <p:cNvPr id="15" name="Picture 14">
            <a:extLst>
              <a:ext uri="{FF2B5EF4-FFF2-40B4-BE49-F238E27FC236}">
                <a16:creationId xmlns:a16="http://schemas.microsoft.com/office/drawing/2014/main" id="{0162B0CB-869D-4126-BFCA-96EDF1424140}"/>
              </a:ext>
            </a:extLst>
          </p:cNvPr>
          <p:cNvPicPr>
            <a:picLocks noChangeAspect="1"/>
          </p:cNvPicPr>
          <p:nvPr/>
        </p:nvPicPr>
        <p:blipFill>
          <a:blip r:embed="rId8">
            <a:duotone>
              <a:prstClr val="black"/>
              <a:schemeClr val="accent5">
                <a:tint val="45000"/>
                <a:satMod val="400000"/>
              </a:schemeClr>
            </a:duotone>
          </a:blip>
          <a:stretch>
            <a:fillRect/>
          </a:stretch>
        </p:blipFill>
        <p:spPr>
          <a:xfrm>
            <a:off x="5248616" y="3718934"/>
            <a:ext cx="328890" cy="329568"/>
          </a:xfrm>
          <a:prstGeom prst="rect">
            <a:avLst/>
          </a:prstGeom>
        </p:spPr>
      </p:pic>
      <p:pic>
        <p:nvPicPr>
          <p:cNvPr id="16" name="Picture 15">
            <a:extLst>
              <a:ext uri="{FF2B5EF4-FFF2-40B4-BE49-F238E27FC236}">
                <a16:creationId xmlns:a16="http://schemas.microsoft.com/office/drawing/2014/main" id="{8446D240-A7A4-4C36-9BB4-5A319FE169E8}"/>
              </a:ext>
            </a:extLst>
          </p:cNvPr>
          <p:cNvPicPr>
            <a:picLocks noChangeAspect="1"/>
          </p:cNvPicPr>
          <p:nvPr/>
        </p:nvPicPr>
        <p:blipFill>
          <a:blip r:embed="rId9">
            <a:duotone>
              <a:prstClr val="black"/>
              <a:schemeClr val="accent5">
                <a:tint val="45000"/>
                <a:satMod val="400000"/>
              </a:schemeClr>
            </a:duotone>
          </a:blip>
          <a:stretch>
            <a:fillRect/>
          </a:stretch>
        </p:blipFill>
        <p:spPr>
          <a:xfrm>
            <a:off x="8412531" y="3780661"/>
            <a:ext cx="445938" cy="445938"/>
          </a:xfrm>
          <a:prstGeom prst="rect">
            <a:avLst/>
          </a:prstGeom>
        </p:spPr>
      </p:pic>
      <p:pic>
        <p:nvPicPr>
          <p:cNvPr id="17" name="Picture 16">
            <a:extLst>
              <a:ext uri="{FF2B5EF4-FFF2-40B4-BE49-F238E27FC236}">
                <a16:creationId xmlns:a16="http://schemas.microsoft.com/office/drawing/2014/main" id="{6A14303B-421A-43E1-8B8C-7E674C25733B}"/>
              </a:ext>
            </a:extLst>
          </p:cNvPr>
          <p:cNvPicPr>
            <a:picLocks noChangeAspect="1"/>
          </p:cNvPicPr>
          <p:nvPr/>
        </p:nvPicPr>
        <p:blipFill>
          <a:blip r:embed="rId10">
            <a:duotone>
              <a:prstClr val="black"/>
              <a:schemeClr val="accent5">
                <a:tint val="45000"/>
                <a:satMod val="400000"/>
              </a:schemeClr>
            </a:duotone>
          </a:blip>
          <a:stretch>
            <a:fillRect/>
          </a:stretch>
        </p:blipFill>
        <p:spPr>
          <a:xfrm>
            <a:off x="8988831" y="3773820"/>
            <a:ext cx="455133" cy="455133"/>
          </a:xfrm>
          <a:prstGeom prst="rect">
            <a:avLst/>
          </a:prstGeom>
        </p:spPr>
      </p:pic>
      <p:pic>
        <p:nvPicPr>
          <p:cNvPr id="18" name="Picture 17">
            <a:extLst>
              <a:ext uri="{FF2B5EF4-FFF2-40B4-BE49-F238E27FC236}">
                <a16:creationId xmlns:a16="http://schemas.microsoft.com/office/drawing/2014/main" id="{56D5DDD1-2121-451B-9D0C-F87E76710020}"/>
              </a:ext>
            </a:extLst>
          </p:cNvPr>
          <p:cNvPicPr>
            <a:picLocks noChangeAspect="1"/>
          </p:cNvPicPr>
          <p:nvPr/>
        </p:nvPicPr>
        <p:blipFill>
          <a:blip r:embed="rId11">
            <a:grayscl/>
            <a:extLst/>
          </a:blip>
          <a:stretch>
            <a:fillRect/>
          </a:stretch>
        </p:blipFill>
        <p:spPr>
          <a:xfrm>
            <a:off x="9937013" y="3998449"/>
            <a:ext cx="378715" cy="438580"/>
          </a:xfrm>
          <a:prstGeom prst="rect">
            <a:avLst/>
          </a:prstGeom>
          <a:ln>
            <a:noFill/>
            <a:prstDash val="sysDash"/>
          </a:ln>
        </p:spPr>
      </p:pic>
      <p:pic>
        <p:nvPicPr>
          <p:cNvPr id="19" name="Picture 18">
            <a:extLst>
              <a:ext uri="{FF2B5EF4-FFF2-40B4-BE49-F238E27FC236}">
                <a16:creationId xmlns:a16="http://schemas.microsoft.com/office/drawing/2014/main" id="{C0909ED7-3769-42FE-A4CB-28E6717126A5}"/>
              </a:ext>
            </a:extLst>
          </p:cNvPr>
          <p:cNvPicPr>
            <a:picLocks noChangeAspect="1"/>
          </p:cNvPicPr>
          <p:nvPr/>
        </p:nvPicPr>
        <p:blipFill>
          <a:blip r:embed="rId1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011160" y="4078723"/>
            <a:ext cx="293411" cy="293411"/>
          </a:xfrm>
          <a:prstGeom prst="rect">
            <a:avLst/>
          </a:prstGeom>
        </p:spPr>
      </p:pic>
      <p:pic>
        <p:nvPicPr>
          <p:cNvPr id="20" name="Picture 19">
            <a:extLst>
              <a:ext uri="{FF2B5EF4-FFF2-40B4-BE49-F238E27FC236}">
                <a16:creationId xmlns:a16="http://schemas.microsoft.com/office/drawing/2014/main" id="{D2F92E30-A85F-42AD-963E-2ABA2936C97F}"/>
              </a:ext>
            </a:extLst>
          </p:cNvPr>
          <p:cNvPicPr>
            <a:picLocks noChangeAspect="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65274" y="4077281"/>
            <a:ext cx="289982" cy="289982"/>
          </a:xfrm>
          <a:prstGeom prst="rect">
            <a:avLst/>
          </a:prstGeom>
        </p:spPr>
      </p:pic>
      <p:pic>
        <p:nvPicPr>
          <p:cNvPr id="21" name="Picture 14" descr="Image result for azure logic apps icon">
            <a:extLst>
              <a:ext uri="{FF2B5EF4-FFF2-40B4-BE49-F238E27FC236}">
                <a16:creationId xmlns:a16="http://schemas.microsoft.com/office/drawing/2014/main" id="{FFB5C495-3666-45D3-BD5D-93570BD6BB80}"/>
              </a:ext>
            </a:extLst>
          </p:cNvPr>
          <p:cNvPicPr>
            <a:picLocks noChangeAspect="1" noChangeArrowheads="1"/>
          </p:cNvPicPr>
          <p:nvPr/>
        </p:nvPicPr>
        <p:blipFill>
          <a:blip r:embed="rId1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71445" y="3701929"/>
            <a:ext cx="394708" cy="394708"/>
          </a:xfrm>
          <a:prstGeom prst="rect">
            <a:avLst/>
          </a:prstGeom>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3C6C5C2-40E6-4C5C-9D44-D310D0FF5B2B}"/>
              </a:ext>
            </a:extLst>
          </p:cNvPr>
          <p:cNvPicPr>
            <a:picLocks noChangeAspect="1"/>
          </p:cNvPicPr>
          <p:nvPr/>
        </p:nvPicPr>
        <p:blipFill>
          <a:blip r:embed="rId1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13988" y="4091217"/>
            <a:ext cx="334397" cy="334397"/>
          </a:xfrm>
          <a:prstGeom prst="rect">
            <a:avLst/>
          </a:prstGeom>
        </p:spPr>
      </p:pic>
      <p:grpSp>
        <p:nvGrpSpPr>
          <p:cNvPr id="23" name="Group 22">
            <a:extLst>
              <a:ext uri="{FF2B5EF4-FFF2-40B4-BE49-F238E27FC236}">
                <a16:creationId xmlns:a16="http://schemas.microsoft.com/office/drawing/2014/main" id="{DDAF028A-2721-42B0-A8CF-980AE1916F05}"/>
              </a:ext>
            </a:extLst>
          </p:cNvPr>
          <p:cNvGrpSpPr/>
          <p:nvPr/>
        </p:nvGrpSpPr>
        <p:grpSpPr>
          <a:xfrm>
            <a:off x="2604687" y="2073501"/>
            <a:ext cx="9434908" cy="831063"/>
            <a:chOff x="2604687" y="1846663"/>
            <a:chExt cx="9310914" cy="831063"/>
          </a:xfrm>
        </p:grpSpPr>
        <p:sp>
          <p:nvSpPr>
            <p:cNvPr id="24" name="Rectangle: Rounded Corners 23">
              <a:extLst>
                <a:ext uri="{FF2B5EF4-FFF2-40B4-BE49-F238E27FC236}">
                  <a16:creationId xmlns:a16="http://schemas.microsoft.com/office/drawing/2014/main" id="{13BE916A-4D67-4976-9EC5-236DF060873E}"/>
                </a:ext>
              </a:extLst>
            </p:cNvPr>
            <p:cNvSpPr/>
            <p:nvPr/>
          </p:nvSpPr>
          <p:spPr bwMode="auto">
            <a:xfrm>
              <a:off x="2604687" y="1846663"/>
              <a:ext cx="9310914" cy="831063"/>
            </a:xfrm>
            <a:prstGeom prst="round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4347876C-D7E7-4C44-AC10-232384B7FB17}"/>
                </a:ext>
              </a:extLst>
            </p:cNvPr>
            <p:cNvSpPr txBox="1"/>
            <p:nvPr/>
          </p:nvSpPr>
          <p:spPr>
            <a:xfrm>
              <a:off x="10875262" y="2103761"/>
              <a:ext cx="789007" cy="276999"/>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HTTP(S)</a:t>
              </a:r>
            </a:p>
          </p:txBody>
        </p:sp>
      </p:grpSp>
      <p:grpSp>
        <p:nvGrpSpPr>
          <p:cNvPr id="26" name="Group 25">
            <a:extLst>
              <a:ext uri="{FF2B5EF4-FFF2-40B4-BE49-F238E27FC236}">
                <a16:creationId xmlns:a16="http://schemas.microsoft.com/office/drawing/2014/main" id="{ECB1FFA4-470B-4BC0-BA60-35D3511F8E9C}"/>
              </a:ext>
            </a:extLst>
          </p:cNvPr>
          <p:cNvGrpSpPr/>
          <p:nvPr/>
        </p:nvGrpSpPr>
        <p:grpSpPr>
          <a:xfrm>
            <a:off x="2604687" y="2929933"/>
            <a:ext cx="9434908" cy="831063"/>
            <a:chOff x="2604687" y="2703095"/>
            <a:chExt cx="9310914" cy="831063"/>
          </a:xfrm>
        </p:grpSpPr>
        <p:sp>
          <p:nvSpPr>
            <p:cNvPr id="27" name="Rectangle: Rounded Corners 26">
              <a:extLst>
                <a:ext uri="{FF2B5EF4-FFF2-40B4-BE49-F238E27FC236}">
                  <a16:creationId xmlns:a16="http://schemas.microsoft.com/office/drawing/2014/main" id="{6F0E03F5-1865-46F7-A4D3-7359CA8575CF}"/>
                </a:ext>
              </a:extLst>
            </p:cNvPr>
            <p:cNvSpPr/>
            <p:nvPr/>
          </p:nvSpPr>
          <p:spPr bwMode="auto">
            <a:xfrm>
              <a:off x="2604687" y="2703095"/>
              <a:ext cx="9310914" cy="83106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 name="TextBox 27">
              <a:extLst>
                <a:ext uri="{FF2B5EF4-FFF2-40B4-BE49-F238E27FC236}">
                  <a16:creationId xmlns:a16="http://schemas.microsoft.com/office/drawing/2014/main" id="{308D24AA-CDD6-4779-A013-F1E5518DFF8A}"/>
                </a:ext>
              </a:extLst>
            </p:cNvPr>
            <p:cNvSpPr txBox="1"/>
            <p:nvPr/>
          </p:nvSpPr>
          <p:spPr>
            <a:xfrm>
              <a:off x="10353013" y="2963812"/>
              <a:ext cx="1311256" cy="276999"/>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Any protocol</a:t>
              </a:r>
            </a:p>
          </p:txBody>
        </p:sp>
      </p:grpSp>
      <p:grpSp>
        <p:nvGrpSpPr>
          <p:cNvPr id="29" name="Group 28">
            <a:extLst>
              <a:ext uri="{FF2B5EF4-FFF2-40B4-BE49-F238E27FC236}">
                <a16:creationId xmlns:a16="http://schemas.microsoft.com/office/drawing/2014/main" id="{6E049279-56D3-41F1-ABBF-D05BBD712D62}"/>
              </a:ext>
            </a:extLst>
          </p:cNvPr>
          <p:cNvGrpSpPr/>
          <p:nvPr/>
        </p:nvGrpSpPr>
        <p:grpSpPr>
          <a:xfrm>
            <a:off x="5705493" y="3010007"/>
            <a:ext cx="1611343" cy="669065"/>
            <a:chOff x="4147637" y="1008582"/>
            <a:chExt cx="1611343" cy="669065"/>
          </a:xfrm>
        </p:grpSpPr>
        <p:sp>
          <p:nvSpPr>
            <p:cNvPr id="30" name="Rectangle: Rounded Corners 29">
              <a:extLst>
                <a:ext uri="{FF2B5EF4-FFF2-40B4-BE49-F238E27FC236}">
                  <a16:creationId xmlns:a16="http://schemas.microsoft.com/office/drawing/2014/main" id="{23D63C00-EA31-4EC4-955A-38BFAA5F2C33}"/>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411DEA24-552A-4929-955D-B9BC29B5B5BB}"/>
                </a:ext>
              </a:extLst>
            </p:cNvPr>
            <p:cNvSpPr txBox="1"/>
            <p:nvPr/>
          </p:nvSpPr>
          <p:spPr>
            <a:xfrm>
              <a:off x="4648989" y="1135050"/>
              <a:ext cx="11099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(Public)</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32" name="Picture 2" descr="Image result for standard load balancer icon">
              <a:extLst>
                <a:ext uri="{FF2B5EF4-FFF2-40B4-BE49-F238E27FC236}">
                  <a16:creationId xmlns:a16="http://schemas.microsoft.com/office/drawing/2014/main" id="{F1B4D80E-B47C-46F8-89A0-8E886F84B4F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D4B0B0AF-FB92-4B41-9F9B-22E25A88950C}"/>
              </a:ext>
            </a:extLst>
          </p:cNvPr>
          <p:cNvGrpSpPr/>
          <p:nvPr/>
        </p:nvGrpSpPr>
        <p:grpSpPr>
          <a:xfrm>
            <a:off x="2812458" y="3015367"/>
            <a:ext cx="1596411" cy="669065"/>
            <a:chOff x="2812458" y="2787413"/>
            <a:chExt cx="1596411" cy="669065"/>
          </a:xfrm>
        </p:grpSpPr>
        <p:sp>
          <p:nvSpPr>
            <p:cNvPr id="34" name="Rectangle: Rounded Corners 33">
              <a:extLst>
                <a:ext uri="{FF2B5EF4-FFF2-40B4-BE49-F238E27FC236}">
                  <a16:creationId xmlns:a16="http://schemas.microsoft.com/office/drawing/2014/main" id="{FA48A1E7-F4A1-4B7B-A20B-FDFA9F91D6AB}"/>
                </a:ext>
              </a:extLst>
            </p:cNvPr>
            <p:cNvSpPr/>
            <p:nvPr/>
          </p:nvSpPr>
          <p:spPr>
            <a:xfrm>
              <a:off x="2812458" y="2787413"/>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5" name="Picture 2" descr="Image result for azure traffic manager logo">
              <a:extLst>
                <a:ext uri="{FF2B5EF4-FFF2-40B4-BE49-F238E27FC236}">
                  <a16:creationId xmlns:a16="http://schemas.microsoft.com/office/drawing/2014/main" id="{47898C04-FA96-4F2C-BC7E-A877F2817B1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12458" y="2950367"/>
              <a:ext cx="668516" cy="35097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C9675FE-3C7B-49B8-8310-7D230B8422C1}"/>
                </a:ext>
              </a:extLst>
            </p:cNvPr>
            <p:cNvSpPr txBox="1"/>
            <p:nvPr/>
          </p:nvSpPr>
          <p:spPr>
            <a:xfrm>
              <a:off x="3321001" y="2891111"/>
              <a:ext cx="1087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Traffic Manager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37" name="Group 36">
            <a:extLst>
              <a:ext uri="{FF2B5EF4-FFF2-40B4-BE49-F238E27FC236}">
                <a16:creationId xmlns:a16="http://schemas.microsoft.com/office/drawing/2014/main" id="{51A68489-9277-4669-942F-D28FE030DDF0}"/>
              </a:ext>
            </a:extLst>
          </p:cNvPr>
          <p:cNvGrpSpPr/>
          <p:nvPr/>
        </p:nvGrpSpPr>
        <p:grpSpPr>
          <a:xfrm>
            <a:off x="5723420" y="2162582"/>
            <a:ext cx="1578483" cy="669065"/>
            <a:chOff x="4961420" y="1804059"/>
            <a:chExt cx="1578483" cy="669065"/>
          </a:xfrm>
        </p:grpSpPr>
        <p:sp>
          <p:nvSpPr>
            <p:cNvPr id="38" name="Rectangle: Rounded Corners 37">
              <a:extLst>
                <a:ext uri="{FF2B5EF4-FFF2-40B4-BE49-F238E27FC236}">
                  <a16:creationId xmlns:a16="http://schemas.microsoft.com/office/drawing/2014/main" id="{4BFF863A-FD70-4A3C-9946-27E2C43BB0CB}"/>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9" name="Picture 38">
              <a:extLst>
                <a:ext uri="{FF2B5EF4-FFF2-40B4-BE49-F238E27FC236}">
                  <a16:creationId xmlns:a16="http://schemas.microsoft.com/office/drawing/2014/main" id="{533BB972-3460-468C-859F-1768937F2FF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40" name="TextBox 39">
              <a:extLst>
                <a:ext uri="{FF2B5EF4-FFF2-40B4-BE49-F238E27FC236}">
                  <a16:creationId xmlns:a16="http://schemas.microsoft.com/office/drawing/2014/main" id="{CD373817-C311-45DA-A556-05F918D611C5}"/>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41" name="Group 40">
            <a:extLst>
              <a:ext uri="{FF2B5EF4-FFF2-40B4-BE49-F238E27FC236}">
                <a16:creationId xmlns:a16="http://schemas.microsoft.com/office/drawing/2014/main" id="{3870DD7D-CC1D-4E92-9333-0595CAB2E1C1}"/>
              </a:ext>
            </a:extLst>
          </p:cNvPr>
          <p:cNvGrpSpPr/>
          <p:nvPr/>
        </p:nvGrpSpPr>
        <p:grpSpPr>
          <a:xfrm flipH="1">
            <a:off x="1067595" y="2678746"/>
            <a:ext cx="478498" cy="478496"/>
            <a:chOff x="438150" y="527050"/>
            <a:chExt cx="537826" cy="537825"/>
          </a:xfrm>
        </p:grpSpPr>
        <p:sp>
          <p:nvSpPr>
            <p:cNvPr id="42" name="Oval 25">
              <a:extLst>
                <a:ext uri="{FF2B5EF4-FFF2-40B4-BE49-F238E27FC236}">
                  <a16:creationId xmlns:a16="http://schemas.microsoft.com/office/drawing/2014/main" id="{C1810A04-AFB5-47A2-AFCB-56961B1E3FAD}"/>
                </a:ext>
              </a:extLst>
            </p:cNvPr>
            <p:cNvSpPr>
              <a:spLocks noChangeArrowheads="1"/>
            </p:cNvSpPr>
            <p:nvPr/>
          </p:nvSpPr>
          <p:spPr bwMode="auto">
            <a:xfrm>
              <a:off x="438150" y="527050"/>
              <a:ext cx="537826" cy="537825"/>
            </a:xfrm>
            <a:prstGeom prst="ellipse">
              <a:avLst/>
            </a:prstGeom>
            <a:solidFill>
              <a:srgbClr val="FFFFFF"/>
            </a:solidFill>
            <a:ln w="25400" cap="flat">
              <a:solidFill>
                <a:schemeClr val="tx1">
                  <a:lumMod val="65000"/>
                  <a:lumOff val="3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Freeform 23">
              <a:extLst>
                <a:ext uri="{FF2B5EF4-FFF2-40B4-BE49-F238E27FC236}">
                  <a16:creationId xmlns:a16="http://schemas.microsoft.com/office/drawing/2014/main" id="{76D46FCC-5EA1-4864-B389-428ACD704C66}"/>
                </a:ext>
              </a:extLst>
            </p:cNvPr>
            <p:cNvSpPr>
              <a:spLocks/>
            </p:cNvSpPr>
            <p:nvPr/>
          </p:nvSpPr>
          <p:spPr bwMode="auto">
            <a:xfrm>
              <a:off x="592369" y="795314"/>
              <a:ext cx="229386" cy="141260"/>
            </a:xfrm>
            <a:custGeom>
              <a:avLst/>
              <a:gdLst>
                <a:gd name="T0" fmla="*/ 0 w 52"/>
                <a:gd name="T1" fmla="*/ 32 h 32"/>
                <a:gd name="T2" fmla="*/ 0 w 52"/>
                <a:gd name="T3" fmla="*/ 24 h 32"/>
                <a:gd name="T4" fmla="*/ 24 w 52"/>
                <a:gd name="T5" fmla="*/ 0 h 32"/>
                <a:gd name="T6" fmla="*/ 28 w 52"/>
                <a:gd name="T7" fmla="*/ 0 h 32"/>
                <a:gd name="T8" fmla="*/ 52 w 52"/>
                <a:gd name="T9" fmla="*/ 24 h 32"/>
                <a:gd name="T10" fmla="*/ 52 w 52"/>
                <a:gd name="T11" fmla="*/ 32 h 32"/>
              </a:gdLst>
              <a:ahLst/>
              <a:cxnLst>
                <a:cxn ang="0">
                  <a:pos x="T0" y="T1"/>
                </a:cxn>
                <a:cxn ang="0">
                  <a:pos x="T2" y="T3"/>
                </a:cxn>
                <a:cxn ang="0">
                  <a:pos x="T4" y="T5"/>
                </a:cxn>
                <a:cxn ang="0">
                  <a:pos x="T6" y="T7"/>
                </a:cxn>
                <a:cxn ang="0">
                  <a:pos x="T8" y="T9"/>
                </a:cxn>
                <a:cxn ang="0">
                  <a:pos x="T10" y="T11"/>
                </a:cxn>
              </a:cxnLst>
              <a:rect l="0" t="0" r="r" b="b"/>
              <a:pathLst>
                <a:path w="52" h="32">
                  <a:moveTo>
                    <a:pt x="0" y="32"/>
                  </a:moveTo>
                  <a:cubicBezTo>
                    <a:pt x="0" y="24"/>
                    <a:pt x="0" y="24"/>
                    <a:pt x="0" y="24"/>
                  </a:cubicBezTo>
                  <a:cubicBezTo>
                    <a:pt x="0" y="11"/>
                    <a:pt x="11" y="0"/>
                    <a:pt x="24" y="0"/>
                  </a:cubicBezTo>
                  <a:cubicBezTo>
                    <a:pt x="28" y="0"/>
                    <a:pt x="28" y="0"/>
                    <a:pt x="28" y="0"/>
                  </a:cubicBezTo>
                  <a:cubicBezTo>
                    <a:pt x="41" y="0"/>
                    <a:pt x="52" y="11"/>
                    <a:pt x="52" y="24"/>
                  </a:cubicBezTo>
                  <a:cubicBezTo>
                    <a:pt x="52" y="32"/>
                    <a:pt x="52" y="32"/>
                    <a:pt x="52" y="32"/>
                  </a:cubicBezTo>
                </a:path>
              </a:pathLst>
            </a:cu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Oval 24">
              <a:extLst>
                <a:ext uri="{FF2B5EF4-FFF2-40B4-BE49-F238E27FC236}">
                  <a16:creationId xmlns:a16="http://schemas.microsoft.com/office/drawing/2014/main" id="{19739BFB-8FB2-41BA-9083-7BA1081785B4}"/>
                </a:ext>
              </a:extLst>
            </p:cNvPr>
            <p:cNvSpPr>
              <a:spLocks noChangeArrowheads="1"/>
            </p:cNvSpPr>
            <p:nvPr/>
          </p:nvSpPr>
          <p:spPr bwMode="auto">
            <a:xfrm>
              <a:off x="632545" y="646279"/>
              <a:ext cx="149036" cy="149036"/>
            </a:xfrm>
            <a:prstGeom prst="ellipse">
              <a:avLst/>
            </a:prstGeom>
            <a:noFill/>
            <a:ln w="254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FEDFD7F4-6BDC-46A8-BB44-5A8F32957A61}"/>
              </a:ext>
            </a:extLst>
          </p:cNvPr>
          <p:cNvGrpSpPr/>
          <p:nvPr/>
        </p:nvGrpSpPr>
        <p:grpSpPr>
          <a:xfrm>
            <a:off x="1948694" y="2745606"/>
            <a:ext cx="445713" cy="342858"/>
            <a:chOff x="3550089" y="1921607"/>
            <a:chExt cx="575761" cy="365761"/>
          </a:xfrm>
        </p:grpSpPr>
        <p:sp>
          <p:nvSpPr>
            <p:cNvPr id="46" name="Freeform: Shape 45">
              <a:extLst>
                <a:ext uri="{FF2B5EF4-FFF2-40B4-BE49-F238E27FC236}">
                  <a16:creationId xmlns:a16="http://schemas.microsoft.com/office/drawing/2014/main" id="{9D3F700B-6A19-4A16-A8B8-8B5F12BDC736}"/>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CC0F800-5B9F-4C56-9956-A92AF67DD2D0}"/>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47">
              <a:extLst>
                <a:ext uri="{FF2B5EF4-FFF2-40B4-BE49-F238E27FC236}">
                  <a16:creationId xmlns:a16="http://schemas.microsoft.com/office/drawing/2014/main" id="{7B8D0D8E-0C37-4A75-9AC8-D417F7A24E63}"/>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DCEF4516-8F2F-47D6-AC57-435565ABBDE8}"/>
              </a:ext>
            </a:extLst>
          </p:cNvPr>
          <p:cNvGrpSpPr/>
          <p:nvPr/>
        </p:nvGrpSpPr>
        <p:grpSpPr>
          <a:xfrm>
            <a:off x="4836874" y="2745605"/>
            <a:ext cx="445713" cy="342858"/>
            <a:chOff x="3550089" y="1921607"/>
            <a:chExt cx="575761" cy="365761"/>
          </a:xfrm>
        </p:grpSpPr>
        <p:sp>
          <p:nvSpPr>
            <p:cNvPr id="50" name="Freeform: Shape 49">
              <a:extLst>
                <a:ext uri="{FF2B5EF4-FFF2-40B4-BE49-F238E27FC236}">
                  <a16:creationId xmlns:a16="http://schemas.microsoft.com/office/drawing/2014/main" id="{119226A5-A6E1-430F-9D25-381377D2AEE4}"/>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C3231B0-6C87-49FF-BD92-14F1811C16A8}"/>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Oval 51">
              <a:extLst>
                <a:ext uri="{FF2B5EF4-FFF2-40B4-BE49-F238E27FC236}">
                  <a16:creationId xmlns:a16="http://schemas.microsoft.com/office/drawing/2014/main" id="{71F20AF8-46E6-45B5-AFE6-DC935558118C}"/>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D9D53414-68DB-41DE-93BF-1C2F04B892F3}"/>
              </a:ext>
            </a:extLst>
          </p:cNvPr>
          <p:cNvGrpSpPr/>
          <p:nvPr/>
        </p:nvGrpSpPr>
        <p:grpSpPr>
          <a:xfrm rot="10800000">
            <a:off x="7678194" y="2743861"/>
            <a:ext cx="445713" cy="342858"/>
            <a:chOff x="3550089" y="1921607"/>
            <a:chExt cx="575761" cy="365761"/>
          </a:xfrm>
        </p:grpSpPr>
        <p:sp>
          <p:nvSpPr>
            <p:cNvPr id="54" name="Freeform: Shape 53">
              <a:extLst>
                <a:ext uri="{FF2B5EF4-FFF2-40B4-BE49-F238E27FC236}">
                  <a16:creationId xmlns:a16="http://schemas.microsoft.com/office/drawing/2014/main" id="{32E298EA-13E8-422B-B842-B514C7CC9A8D}"/>
                </a:ext>
              </a:extLst>
            </p:cNvPr>
            <p:cNvSpPr/>
            <p:nvPr/>
          </p:nvSpPr>
          <p:spPr>
            <a:xfrm>
              <a:off x="3550089" y="1921608"/>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20491E2-876E-4226-AD9A-C8CB6462FC76}"/>
                </a:ext>
              </a:extLst>
            </p:cNvPr>
            <p:cNvSpPr/>
            <p:nvPr/>
          </p:nvSpPr>
          <p:spPr>
            <a:xfrm flipV="1">
              <a:off x="3550089" y="1921607"/>
              <a:ext cx="575761" cy="365760"/>
            </a:xfrm>
            <a:custGeom>
              <a:avLst/>
              <a:gdLst>
                <a:gd name="connsiteX0" fmla="*/ 0 w 923544"/>
                <a:gd name="connsiteY0" fmla="*/ 0 h 365760"/>
                <a:gd name="connsiteX1" fmla="*/ 246888 w 923544"/>
                <a:gd name="connsiteY1" fmla="*/ 0 h 365760"/>
                <a:gd name="connsiteX2" fmla="*/ 612648 w 923544"/>
                <a:gd name="connsiteY2" fmla="*/ 365760 h 365760"/>
                <a:gd name="connsiteX3" fmla="*/ 923544 w 923544"/>
                <a:gd name="connsiteY3" fmla="*/ 365760 h 365760"/>
              </a:gdLst>
              <a:ahLst/>
              <a:cxnLst>
                <a:cxn ang="0">
                  <a:pos x="connsiteX0" y="connsiteY0"/>
                </a:cxn>
                <a:cxn ang="0">
                  <a:pos x="connsiteX1" y="connsiteY1"/>
                </a:cxn>
                <a:cxn ang="0">
                  <a:pos x="connsiteX2" y="connsiteY2"/>
                </a:cxn>
                <a:cxn ang="0">
                  <a:pos x="connsiteX3" y="connsiteY3"/>
                </a:cxn>
              </a:cxnLst>
              <a:rect l="l" t="t" r="r" b="b"/>
              <a:pathLst>
                <a:path w="923544" h="365760">
                  <a:moveTo>
                    <a:pt x="0" y="0"/>
                  </a:moveTo>
                  <a:lnTo>
                    <a:pt x="246888" y="0"/>
                  </a:lnTo>
                  <a:lnTo>
                    <a:pt x="612648" y="365760"/>
                  </a:lnTo>
                  <a:lnTo>
                    <a:pt x="923544" y="365760"/>
                  </a:lnTo>
                </a:path>
              </a:pathLst>
            </a:custGeom>
            <a:noFill/>
            <a:ln>
              <a:solidFill>
                <a:schemeClr val="bg1">
                  <a:lumMod val="65000"/>
                </a:schemeClr>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55">
              <a:extLst>
                <a:ext uri="{FF2B5EF4-FFF2-40B4-BE49-F238E27FC236}">
                  <a16:creationId xmlns:a16="http://schemas.microsoft.com/office/drawing/2014/main" id="{B65C3DFC-095D-47D3-A4B5-3522896D029C}"/>
                </a:ext>
              </a:extLst>
            </p:cNvPr>
            <p:cNvSpPr/>
            <p:nvPr/>
          </p:nvSpPr>
          <p:spPr>
            <a:xfrm>
              <a:off x="3773419" y="2061625"/>
              <a:ext cx="101654" cy="8572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4B83EDCC-1E90-4A50-A309-2A9D7FCF4A92}"/>
              </a:ext>
            </a:extLst>
          </p:cNvPr>
          <p:cNvGrpSpPr/>
          <p:nvPr/>
        </p:nvGrpSpPr>
        <p:grpSpPr>
          <a:xfrm>
            <a:off x="8494596" y="2991095"/>
            <a:ext cx="1626276" cy="669065"/>
            <a:chOff x="4147637" y="1008582"/>
            <a:chExt cx="1626276" cy="669065"/>
          </a:xfrm>
        </p:grpSpPr>
        <p:sp>
          <p:nvSpPr>
            <p:cNvPr id="58" name="Rectangle: Rounded Corners 57">
              <a:extLst>
                <a:ext uri="{FF2B5EF4-FFF2-40B4-BE49-F238E27FC236}">
                  <a16:creationId xmlns:a16="http://schemas.microsoft.com/office/drawing/2014/main" id="{3EC5FAE6-AE15-4E84-8F1C-BAB5D76DB59E}"/>
                </a:ext>
              </a:extLst>
            </p:cNvPr>
            <p:cNvSpPr/>
            <p:nvPr/>
          </p:nvSpPr>
          <p:spPr>
            <a:xfrm>
              <a:off x="4147637" y="1008582"/>
              <a:ext cx="1596411"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BCB9AEA7-C2DD-4895-928E-2824A13DF63F}"/>
                </a:ext>
              </a:extLst>
            </p:cNvPr>
            <p:cNvSpPr txBox="1"/>
            <p:nvPr/>
          </p:nvSpPr>
          <p:spPr>
            <a:xfrm>
              <a:off x="4588143" y="1136555"/>
              <a:ext cx="11857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Load Balancer (Internal)</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60" name="Picture 2" descr="Image result for standard load balancer icon">
              <a:extLst>
                <a:ext uri="{FF2B5EF4-FFF2-40B4-BE49-F238E27FC236}">
                  <a16:creationId xmlns:a16="http://schemas.microsoft.com/office/drawing/2014/main" id="{45329A8A-89F7-4352-B015-2B7C3C653D0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885" t="-10981" r="19208" b="-1"/>
            <a:stretch/>
          </p:blipFill>
          <p:spPr bwMode="auto">
            <a:xfrm>
              <a:off x="4223416" y="1119232"/>
              <a:ext cx="456174" cy="42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7E71AB66-BD09-4423-8CAD-EFC76D38ADAC}"/>
              </a:ext>
            </a:extLst>
          </p:cNvPr>
          <p:cNvGrpSpPr/>
          <p:nvPr/>
        </p:nvGrpSpPr>
        <p:grpSpPr>
          <a:xfrm>
            <a:off x="2812458" y="2162582"/>
            <a:ext cx="1770373" cy="669065"/>
            <a:chOff x="2050458" y="1804059"/>
            <a:chExt cx="1770373" cy="669065"/>
          </a:xfrm>
          <a:solidFill>
            <a:schemeClr val="accent1">
              <a:alpha val="23000"/>
            </a:schemeClr>
          </a:solidFill>
        </p:grpSpPr>
        <p:sp>
          <p:nvSpPr>
            <p:cNvPr id="62" name="Rectangle: Rounded Corners 61">
              <a:extLst>
                <a:ext uri="{FF2B5EF4-FFF2-40B4-BE49-F238E27FC236}">
                  <a16:creationId xmlns:a16="http://schemas.microsoft.com/office/drawing/2014/main" id="{CC5D8502-9A8F-4147-82FE-04BD69CB9763}"/>
                </a:ext>
              </a:extLst>
            </p:cNvPr>
            <p:cNvSpPr/>
            <p:nvPr/>
          </p:nvSpPr>
          <p:spPr>
            <a:xfrm>
              <a:off x="2050458" y="1804059"/>
              <a:ext cx="1596411" cy="669065"/>
            </a:xfrm>
            <a:prstGeom prst="roundRect">
              <a:avLst/>
            </a:prstGeom>
            <a:grp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3" name="Graphic 62">
              <a:extLst>
                <a:ext uri="{FF2B5EF4-FFF2-40B4-BE49-F238E27FC236}">
                  <a16:creationId xmlns:a16="http://schemas.microsoft.com/office/drawing/2014/main" id="{7CC5CF99-D9D8-402F-B11D-A611C851AF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10431" y="1961122"/>
              <a:ext cx="348570" cy="348570"/>
            </a:xfrm>
            <a:prstGeom prst="rect">
              <a:avLst/>
            </a:prstGeom>
          </p:spPr>
        </p:pic>
        <p:sp>
          <p:nvSpPr>
            <p:cNvPr id="64" name="TextBox 63">
              <a:extLst>
                <a:ext uri="{FF2B5EF4-FFF2-40B4-BE49-F238E27FC236}">
                  <a16:creationId xmlns:a16="http://schemas.microsoft.com/office/drawing/2014/main" id="{6CA37AC2-E3CD-4F95-A2D5-4567DCD7E59A}"/>
                </a:ext>
              </a:extLst>
            </p:cNvPr>
            <p:cNvSpPr txBox="1"/>
            <p:nvPr/>
          </p:nvSpPr>
          <p:spPr>
            <a:xfrm>
              <a:off x="2554423" y="1987466"/>
              <a:ext cx="1087868" cy="276999"/>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Front Door</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66203671-F120-4616-B58A-CD3E6FA79D68}"/>
                </a:ext>
              </a:extLst>
            </p:cNvPr>
            <p:cNvSpPr txBox="1"/>
            <p:nvPr/>
          </p:nvSpPr>
          <p:spPr>
            <a:xfrm rot="2525463">
              <a:off x="3091946" y="1829997"/>
              <a:ext cx="728885" cy="261610"/>
            </a:xfrm>
            <a:custGeom>
              <a:avLst/>
              <a:gdLst>
                <a:gd name="connsiteX0" fmla="*/ 0 w 728885"/>
                <a:gd name="connsiteY0" fmla="*/ 258835 h 261610"/>
                <a:gd name="connsiteX1" fmla="*/ 286548 w 728885"/>
                <a:gd name="connsiteY1" fmla="*/ 0 h 261610"/>
                <a:gd name="connsiteX2" fmla="*/ 492577 w 728885"/>
                <a:gd name="connsiteY2" fmla="*/ 0 h 261610"/>
                <a:gd name="connsiteX3" fmla="*/ 728885 w 728885"/>
                <a:gd name="connsiteY3" fmla="*/ 261610 h 261610"/>
                <a:gd name="connsiteX4" fmla="*/ 0 w 728885"/>
                <a:gd name="connsiteY4" fmla="*/ 261609 h 261610"/>
                <a:gd name="connsiteX5" fmla="*/ 0 w 728885"/>
                <a:gd name="connsiteY5" fmla="*/ 258835 h 26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885" h="261610">
                  <a:moveTo>
                    <a:pt x="0" y="258835"/>
                  </a:moveTo>
                  <a:lnTo>
                    <a:pt x="286548" y="0"/>
                  </a:lnTo>
                  <a:lnTo>
                    <a:pt x="492577" y="0"/>
                  </a:lnTo>
                  <a:lnTo>
                    <a:pt x="728885" y="261610"/>
                  </a:lnTo>
                  <a:lnTo>
                    <a:pt x="0" y="261609"/>
                  </a:lnTo>
                  <a:lnTo>
                    <a:pt x="0" y="258835"/>
                  </a:lnTo>
                  <a:close/>
                </a:path>
              </a:pathLst>
            </a:custGeom>
            <a:grpFill/>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A9F0E1C7-1D69-4EA0-A979-37078A98D1BA}"/>
                </a:ext>
              </a:extLst>
            </p:cNvPr>
            <p:cNvSpPr/>
            <p:nvPr/>
          </p:nvSpPr>
          <p:spPr>
            <a:xfrm rot="2475568">
              <a:off x="3171806" y="1865699"/>
              <a:ext cx="575799" cy="230832"/>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Preview</a:t>
              </a:r>
            </a:p>
          </p:txBody>
        </p:sp>
      </p:grpSp>
      <p:sp>
        <p:nvSpPr>
          <p:cNvPr id="67" name="Text Placeholder 7">
            <a:extLst>
              <a:ext uri="{FF2B5EF4-FFF2-40B4-BE49-F238E27FC236}">
                <a16:creationId xmlns:a16="http://schemas.microsoft.com/office/drawing/2014/main" id="{D89C0169-CB13-4F33-8866-6B8845A3E23C}"/>
              </a:ext>
            </a:extLst>
          </p:cNvPr>
          <p:cNvSpPr txBox="1">
            <a:spLocks/>
          </p:cNvSpPr>
          <p:nvPr/>
        </p:nvSpPr>
        <p:spPr>
          <a:xfrm>
            <a:off x="586740" y="4936641"/>
            <a:ext cx="3423296"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Global</a:t>
            </a:r>
          </a:p>
        </p:txBody>
      </p:sp>
      <p:sp>
        <p:nvSpPr>
          <p:cNvPr id="68" name="Text Placeholder 8">
            <a:extLst>
              <a:ext uri="{FF2B5EF4-FFF2-40B4-BE49-F238E27FC236}">
                <a16:creationId xmlns:a16="http://schemas.microsoft.com/office/drawing/2014/main" id="{04E530B9-77F9-421A-BC25-FA845D230AB7}"/>
              </a:ext>
            </a:extLst>
          </p:cNvPr>
          <p:cNvSpPr txBox="1">
            <a:spLocks/>
          </p:cNvSpPr>
          <p:nvPr/>
        </p:nvSpPr>
        <p:spPr>
          <a:xfrm>
            <a:off x="586739" y="5463255"/>
            <a:ext cx="3199479" cy="1380453"/>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to your closest available service region or your on-prem DC. Offload SSL, improve performance / accelerate websites at the Edge. </a:t>
            </a:r>
          </a:p>
        </p:txBody>
      </p:sp>
      <p:sp>
        <p:nvSpPr>
          <p:cNvPr id="69" name="Text Placeholder 9">
            <a:extLst>
              <a:ext uri="{FF2B5EF4-FFF2-40B4-BE49-F238E27FC236}">
                <a16:creationId xmlns:a16="http://schemas.microsoft.com/office/drawing/2014/main" id="{89B237E9-D6EC-476F-A5BF-1D80A52FE11C}"/>
              </a:ext>
            </a:extLst>
          </p:cNvPr>
          <p:cNvSpPr txBox="1">
            <a:spLocks/>
          </p:cNvSpPr>
          <p:nvPr/>
        </p:nvSpPr>
        <p:spPr>
          <a:xfrm>
            <a:off x="4666162" y="4956831"/>
            <a:ext cx="3023466" cy="571307"/>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Regional</a:t>
            </a:r>
          </a:p>
        </p:txBody>
      </p:sp>
      <p:sp>
        <p:nvSpPr>
          <p:cNvPr id="70" name="Text Placeholder 10">
            <a:extLst>
              <a:ext uri="{FF2B5EF4-FFF2-40B4-BE49-F238E27FC236}">
                <a16:creationId xmlns:a16="http://schemas.microsoft.com/office/drawing/2014/main" id="{EFDCABB2-50B1-40D9-85C6-05010B31E372}"/>
              </a:ext>
            </a:extLst>
          </p:cNvPr>
          <p:cNvSpPr txBox="1">
            <a:spLocks/>
          </p:cNvSpPr>
          <p:nvPr/>
        </p:nvSpPr>
        <p:spPr>
          <a:xfrm>
            <a:off x="4601914" y="5458471"/>
            <a:ext cx="3023466" cy="142316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zones and into your VNET.   Offload SSL and build your application-specific logic.  </a:t>
            </a:r>
          </a:p>
        </p:txBody>
      </p:sp>
      <p:grpSp>
        <p:nvGrpSpPr>
          <p:cNvPr id="71" name="Group 70">
            <a:extLst>
              <a:ext uri="{FF2B5EF4-FFF2-40B4-BE49-F238E27FC236}">
                <a16:creationId xmlns:a16="http://schemas.microsoft.com/office/drawing/2014/main" id="{03F36087-CB22-4C61-8503-537A32F757D3}"/>
              </a:ext>
            </a:extLst>
          </p:cNvPr>
          <p:cNvGrpSpPr/>
          <p:nvPr/>
        </p:nvGrpSpPr>
        <p:grpSpPr>
          <a:xfrm>
            <a:off x="4154970" y="5316104"/>
            <a:ext cx="4138345" cy="1565534"/>
            <a:chOff x="4005191" y="5089266"/>
            <a:chExt cx="4138345" cy="4093666"/>
          </a:xfrm>
        </p:grpSpPr>
        <p:cxnSp>
          <p:nvCxnSpPr>
            <p:cNvPr id="72" name="Straight Connector 71">
              <a:extLst>
                <a:ext uri="{FF2B5EF4-FFF2-40B4-BE49-F238E27FC236}">
                  <a16:creationId xmlns:a16="http://schemas.microsoft.com/office/drawing/2014/main" id="{43E41FC5-69DB-400C-A240-4573B0D8053E}"/>
                </a:ext>
              </a:extLst>
            </p:cNvPr>
            <p:cNvCxnSpPr>
              <a:cxnSpLocks/>
            </p:cNvCxnSpPr>
            <p:nvPr/>
          </p:nvCxnSpPr>
          <p:spPr>
            <a:xfrm>
              <a:off x="4005191"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AD0984-F482-42C8-86DD-FEDA36A26182}"/>
                </a:ext>
              </a:extLst>
            </p:cNvPr>
            <p:cNvCxnSpPr>
              <a:cxnSpLocks/>
            </p:cNvCxnSpPr>
            <p:nvPr/>
          </p:nvCxnSpPr>
          <p:spPr>
            <a:xfrm>
              <a:off x="8143536" y="5089266"/>
              <a:ext cx="0" cy="4093666"/>
            </a:xfrm>
            <a:prstGeom prst="line">
              <a:avLst/>
            </a:prstGeom>
            <a:ln w="12700" cap="rnd">
              <a:solidFill>
                <a:schemeClr val="tx2">
                  <a:lumMod val="50000"/>
                </a:schemeClr>
              </a:solidFill>
              <a:prstDash val="sysDot"/>
              <a:headEnd type="none"/>
              <a:tailEnd type="none"/>
            </a:ln>
            <a:effectLst/>
          </p:spPr>
          <p:style>
            <a:lnRef idx="1">
              <a:schemeClr val="accent1"/>
            </a:lnRef>
            <a:fillRef idx="0">
              <a:schemeClr val="accent1"/>
            </a:fillRef>
            <a:effectRef idx="0">
              <a:schemeClr val="accent1"/>
            </a:effectRef>
            <a:fontRef idx="minor">
              <a:schemeClr val="tx1"/>
            </a:fontRef>
          </p:style>
        </p:cxnSp>
      </p:grpSp>
      <p:sp>
        <p:nvSpPr>
          <p:cNvPr id="74" name="Text Placeholder 10">
            <a:extLst>
              <a:ext uri="{FF2B5EF4-FFF2-40B4-BE49-F238E27FC236}">
                <a16:creationId xmlns:a16="http://schemas.microsoft.com/office/drawing/2014/main" id="{99A49F80-C672-404B-9236-601953F9E4BB}"/>
              </a:ext>
            </a:extLst>
          </p:cNvPr>
          <p:cNvSpPr txBox="1">
            <a:spLocks/>
          </p:cNvSpPr>
          <p:nvPr/>
        </p:nvSpPr>
        <p:spPr>
          <a:xfrm>
            <a:off x="8640803" y="5458471"/>
            <a:ext cx="3023466" cy="14231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b="0" i="0" kern="1200" spc="0">
                <a:solidFill>
                  <a:schemeClr val="tx1"/>
                </a:solidFill>
                <a:latin typeface="Segoe UI" charset="0"/>
                <a:ea typeface="Segoe UI" charset="0"/>
                <a:cs typeface="Segoe UI" charset="0"/>
              </a:defRPr>
            </a:lvl1pPr>
            <a:lvl2pPr marL="457200" indent="0" algn="l" defTabSz="914400" rtl="0" eaLnBrk="1" latinLnBrk="0" hangingPunct="1">
              <a:lnSpc>
                <a:spcPct val="90000"/>
              </a:lnSpc>
              <a:spcBef>
                <a:spcPts val="500"/>
              </a:spcBef>
              <a:buFont typeface="Arial"/>
              <a:buNone/>
              <a:defRPr sz="2400" b="0" i="0" kern="1200">
                <a:solidFill>
                  <a:schemeClr val="tx1"/>
                </a:solidFill>
                <a:latin typeface="Segoe UI" charset="0"/>
                <a:ea typeface="Segoe UI" charset="0"/>
                <a:cs typeface="Segoe UI" charset="0"/>
              </a:defRPr>
            </a:lvl2pPr>
            <a:lvl3pPr marL="914400" indent="0" algn="l" defTabSz="914400" rtl="0" eaLnBrk="1" latinLnBrk="0" hangingPunct="1">
              <a:lnSpc>
                <a:spcPct val="90000"/>
              </a:lnSpc>
              <a:spcBef>
                <a:spcPts val="500"/>
              </a:spcBef>
              <a:buFont typeface="Arial"/>
              <a:buNone/>
              <a:defRPr sz="2000" b="0" i="0" kern="1200">
                <a:solidFill>
                  <a:schemeClr val="tx1"/>
                </a:solidFill>
                <a:latin typeface="Segoe UI" charset="0"/>
                <a:ea typeface="Segoe UI" charset="0"/>
                <a:cs typeface="Segoe UI" charset="0"/>
              </a:defRPr>
            </a:lvl3pPr>
            <a:lvl4pPr marL="13716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4pPr>
            <a:lvl5pPr marL="1828800" indent="0" algn="l" defTabSz="914400" rtl="0" eaLnBrk="1" latinLnBrk="0" hangingPunct="1">
              <a:lnSpc>
                <a:spcPct val="90000"/>
              </a:lnSpc>
              <a:spcBef>
                <a:spcPts val="500"/>
              </a:spcBef>
              <a:buFont typeface="Arial"/>
              <a:buNone/>
              <a:defRPr sz="1800" b="0" i="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Route across and between your resources to build your regional application.</a:t>
            </a:r>
          </a:p>
        </p:txBody>
      </p:sp>
      <p:grpSp>
        <p:nvGrpSpPr>
          <p:cNvPr id="75" name="Group 74">
            <a:extLst>
              <a:ext uri="{FF2B5EF4-FFF2-40B4-BE49-F238E27FC236}">
                <a16:creationId xmlns:a16="http://schemas.microsoft.com/office/drawing/2014/main" id="{7FF8477C-0668-4CF6-9207-0687891F7FF2}"/>
              </a:ext>
            </a:extLst>
          </p:cNvPr>
          <p:cNvGrpSpPr/>
          <p:nvPr/>
        </p:nvGrpSpPr>
        <p:grpSpPr>
          <a:xfrm>
            <a:off x="8495195" y="2162582"/>
            <a:ext cx="1578483" cy="669065"/>
            <a:chOff x="4961420" y="1804059"/>
            <a:chExt cx="1578483" cy="669065"/>
          </a:xfrm>
        </p:grpSpPr>
        <p:sp>
          <p:nvSpPr>
            <p:cNvPr id="76" name="Rectangle: Rounded Corners 75">
              <a:extLst>
                <a:ext uri="{FF2B5EF4-FFF2-40B4-BE49-F238E27FC236}">
                  <a16:creationId xmlns:a16="http://schemas.microsoft.com/office/drawing/2014/main" id="{21C694E5-20F7-44FB-BC4C-6EABE0B31BEC}"/>
                </a:ext>
              </a:extLst>
            </p:cNvPr>
            <p:cNvSpPr/>
            <p:nvPr/>
          </p:nvSpPr>
          <p:spPr>
            <a:xfrm>
              <a:off x="4961420" y="1804059"/>
              <a:ext cx="1578483" cy="669065"/>
            </a:xfrm>
            <a:prstGeom prst="roundRect">
              <a:avLst/>
            </a:prstGeom>
            <a:solidFill>
              <a:schemeClr val="bg1"/>
            </a:solidFill>
            <a:ln w="19050" cap="flat">
              <a:solidFill>
                <a:schemeClr val="tx2"/>
              </a:solidFill>
              <a:prstDash val="solid"/>
              <a:miter/>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7" name="Picture 76">
              <a:extLst>
                <a:ext uri="{FF2B5EF4-FFF2-40B4-BE49-F238E27FC236}">
                  <a16:creationId xmlns:a16="http://schemas.microsoft.com/office/drawing/2014/main" id="{6E143DA8-A4D8-4C2B-9201-1845816D2B4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50498" y="1927505"/>
              <a:ext cx="415804" cy="415804"/>
            </a:xfrm>
            <a:prstGeom prst="rect">
              <a:avLst/>
            </a:prstGeom>
          </p:spPr>
        </p:pic>
        <p:sp>
          <p:nvSpPr>
            <p:cNvPr id="78" name="TextBox 77">
              <a:extLst>
                <a:ext uri="{FF2B5EF4-FFF2-40B4-BE49-F238E27FC236}">
                  <a16:creationId xmlns:a16="http://schemas.microsoft.com/office/drawing/2014/main" id="{9CF37FE9-3ECF-48C6-BA16-E4E7030F4FA9}"/>
                </a:ext>
              </a:extLst>
            </p:cNvPr>
            <p:cNvSpPr txBox="1"/>
            <p:nvPr/>
          </p:nvSpPr>
          <p:spPr>
            <a:xfrm>
              <a:off x="5429914" y="1904574"/>
              <a:ext cx="1068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Application Gateway</a:t>
              </a:r>
              <a:endParaRPr kumimoji="0" lang="en-US" sz="105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sp>
        <p:nvSpPr>
          <p:cNvPr id="79" name="Text Placeholder 11">
            <a:extLst>
              <a:ext uri="{FF2B5EF4-FFF2-40B4-BE49-F238E27FC236}">
                <a16:creationId xmlns:a16="http://schemas.microsoft.com/office/drawing/2014/main" id="{12D0C002-A237-4931-A4C2-E7A484966487}"/>
              </a:ext>
            </a:extLst>
          </p:cNvPr>
          <p:cNvSpPr txBox="1">
            <a:spLocks/>
          </p:cNvSpPr>
          <p:nvPr/>
        </p:nvSpPr>
        <p:spPr>
          <a:xfrm>
            <a:off x="8638341" y="4956830"/>
            <a:ext cx="3899833" cy="57130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Internal</a:t>
            </a:r>
          </a:p>
        </p:txBody>
      </p:sp>
    </p:spTree>
    <p:extLst>
      <p:ext uri="{BB962C8B-B14F-4D97-AF65-F5344CB8AC3E}">
        <p14:creationId xmlns:p14="http://schemas.microsoft.com/office/powerpoint/2010/main" val="44616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Business Continuity Strategy</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Disaster Recovery Strategy for Individual Workloads </a:t>
            </a:r>
            <a:endParaRPr lang="en-AU" sz="2855" dirty="0"/>
          </a:p>
        </p:txBody>
      </p:sp>
      <p:sp>
        <p:nvSpPr>
          <p:cNvPr id="35" name="Rectangle 34">
            <a:extLst>
              <a:ext uri="{FF2B5EF4-FFF2-40B4-BE49-F238E27FC236}">
                <a16:creationId xmlns:a16="http://schemas.microsoft.com/office/drawing/2014/main" id="{B09D4A2E-2B64-47C0-B768-FF06F4A870DE}"/>
              </a:ext>
            </a:extLst>
          </p:cNvPr>
          <p:cNvSpPr/>
          <p:nvPr/>
        </p:nvSpPr>
        <p:spPr bwMode="auto">
          <a:xfrm>
            <a:off x="1154" y="2168360"/>
            <a:ext cx="4114800" cy="274320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82F79D0-19D2-47B7-B5D5-30910E57850D}"/>
              </a:ext>
            </a:extLst>
          </p:cNvPr>
          <p:cNvSpPr/>
          <p:nvPr/>
        </p:nvSpPr>
        <p:spPr bwMode="auto">
          <a:xfrm>
            <a:off x="4160837" y="2179018"/>
            <a:ext cx="4114800" cy="274320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AB17213D-5E26-4409-B3FA-3F3C4EE4AD29}"/>
              </a:ext>
            </a:extLst>
          </p:cNvPr>
          <p:cNvSpPr/>
          <p:nvPr/>
        </p:nvSpPr>
        <p:spPr bwMode="auto">
          <a:xfrm>
            <a:off x="274638" y="4934245"/>
            <a:ext cx="3843432" cy="16537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73152"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dirty="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High Availability</a:t>
            </a:r>
          </a:p>
          <a:p>
            <a:pPr marL="0" marR="0" lvl="0" indent="0" algn="l" defTabSz="932472" rtl="0"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dirty="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Data is replicated to a minimum of one additional location at low latency so data and application uptime is preserved.</a:t>
            </a:r>
          </a:p>
        </p:txBody>
      </p:sp>
      <p:sp>
        <p:nvSpPr>
          <p:cNvPr id="38" name="Rectangle 37">
            <a:extLst>
              <a:ext uri="{FF2B5EF4-FFF2-40B4-BE49-F238E27FC236}">
                <a16:creationId xmlns:a16="http://schemas.microsoft.com/office/drawing/2014/main" id="{467042E3-AD89-4DC3-B3E8-EA986E7B5DA9}"/>
              </a:ext>
            </a:extLst>
          </p:cNvPr>
          <p:cNvSpPr/>
          <p:nvPr/>
        </p:nvSpPr>
        <p:spPr bwMode="auto">
          <a:xfrm>
            <a:off x="4414285" y="2496322"/>
            <a:ext cx="3516234" cy="2269012"/>
          </a:xfrm>
          <a:prstGeom prst="rect">
            <a:avLst/>
          </a:prstGeom>
          <a:noFill/>
          <a:ln w="22225" cap="flat" cmpd="sng" algn="ctr">
            <a:solidFill>
              <a:srgbClr val="0078D7"/>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Rectangle 38">
            <a:extLst>
              <a:ext uri="{FF2B5EF4-FFF2-40B4-BE49-F238E27FC236}">
                <a16:creationId xmlns:a16="http://schemas.microsoft.com/office/drawing/2014/main" id="{84909E57-710D-4E9C-B5BE-3F0098A8CFC4}"/>
              </a:ext>
            </a:extLst>
          </p:cNvPr>
          <p:cNvSpPr/>
          <p:nvPr/>
        </p:nvSpPr>
        <p:spPr bwMode="auto">
          <a:xfrm>
            <a:off x="4159200" y="4934245"/>
            <a:ext cx="4118071" cy="18753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73152"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Disaster Recovery</a:t>
            </a:r>
          </a:p>
          <a:p>
            <a:pPr marL="0" marR="0" lvl="0" indent="0" algn="l" defTabSz="932472" rtl="0"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Asynchronous replication from one region to another, with standby VMs in the other region. Azure offers protection between regions within data residency boundaries.</a:t>
            </a:r>
          </a:p>
        </p:txBody>
      </p:sp>
      <p:sp>
        <p:nvSpPr>
          <p:cNvPr id="40" name="Rectangle 39">
            <a:extLst>
              <a:ext uri="{FF2B5EF4-FFF2-40B4-BE49-F238E27FC236}">
                <a16:creationId xmlns:a16="http://schemas.microsoft.com/office/drawing/2014/main" id="{07F884FD-BE96-43D5-A068-765B9457D415}"/>
              </a:ext>
            </a:extLst>
          </p:cNvPr>
          <p:cNvSpPr/>
          <p:nvPr/>
        </p:nvSpPr>
        <p:spPr bwMode="auto">
          <a:xfrm>
            <a:off x="8322907" y="4934245"/>
            <a:ext cx="3838932" cy="14321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73152"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dirty="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Backup</a:t>
            </a:r>
          </a:p>
          <a:p>
            <a:pPr marL="0" marR="0" lvl="0" indent="0" algn="l" defTabSz="932472" rtl="0"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dirty="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panose="020B0502040204020203" pitchFamily="34" charset="0"/>
                <a:ea typeface="+mn-ea"/>
                <a:cs typeface="Segoe UI" panose="020B0502040204020203" pitchFamily="34" charset="0"/>
              </a:rPr>
              <a:t>Data is asynchronously replicated and stored for redundancy purposes with data residency options.</a:t>
            </a:r>
          </a:p>
        </p:txBody>
      </p:sp>
      <p:sp>
        <p:nvSpPr>
          <p:cNvPr id="41" name="Rectangle 40">
            <a:extLst>
              <a:ext uri="{FF2B5EF4-FFF2-40B4-BE49-F238E27FC236}">
                <a16:creationId xmlns:a16="http://schemas.microsoft.com/office/drawing/2014/main" id="{8A29DF42-9808-447E-9CD0-BED4302B3D50}"/>
              </a:ext>
            </a:extLst>
          </p:cNvPr>
          <p:cNvSpPr/>
          <p:nvPr/>
        </p:nvSpPr>
        <p:spPr bwMode="auto">
          <a:xfrm>
            <a:off x="4685504" y="2841808"/>
            <a:ext cx="1278577" cy="1771638"/>
          </a:xfrm>
          <a:prstGeom prst="rect">
            <a:avLst/>
          </a:prstGeom>
          <a:noFill/>
          <a:ln w="22225" cap="flat" cmpd="sng" algn="ctr">
            <a:solidFill>
              <a:srgbClr val="FFFFFF"/>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 name="Rectangle 41">
            <a:extLst>
              <a:ext uri="{FF2B5EF4-FFF2-40B4-BE49-F238E27FC236}">
                <a16:creationId xmlns:a16="http://schemas.microsoft.com/office/drawing/2014/main" id="{9F352673-276B-40BF-AC66-1EB8CAFD806F}"/>
              </a:ext>
            </a:extLst>
          </p:cNvPr>
          <p:cNvSpPr/>
          <p:nvPr/>
        </p:nvSpPr>
        <p:spPr bwMode="auto">
          <a:xfrm>
            <a:off x="6472394" y="2833896"/>
            <a:ext cx="1278577" cy="1779824"/>
          </a:xfrm>
          <a:prstGeom prst="rect">
            <a:avLst/>
          </a:prstGeom>
          <a:noFill/>
          <a:ln w="22225" cap="flat" cmpd="sng" algn="ctr">
            <a:solidFill>
              <a:srgbClr val="00BCF2"/>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Rectangle 42">
            <a:extLst>
              <a:ext uri="{FF2B5EF4-FFF2-40B4-BE49-F238E27FC236}">
                <a16:creationId xmlns:a16="http://schemas.microsoft.com/office/drawing/2014/main" id="{22510857-EAFF-4A9F-91F2-4E60BDAC0398}"/>
              </a:ext>
            </a:extLst>
          </p:cNvPr>
          <p:cNvSpPr/>
          <p:nvPr/>
        </p:nvSpPr>
        <p:spPr bwMode="auto">
          <a:xfrm>
            <a:off x="6587697" y="2716116"/>
            <a:ext cx="1047970" cy="2743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cxnSp>
        <p:nvCxnSpPr>
          <p:cNvPr id="44" name="Straight Arrow Connector 43">
            <a:extLst>
              <a:ext uri="{FF2B5EF4-FFF2-40B4-BE49-F238E27FC236}">
                <a16:creationId xmlns:a16="http://schemas.microsoft.com/office/drawing/2014/main" id="{F5CEA88C-135C-44CD-B6D3-076029DC2A8B}"/>
              </a:ext>
            </a:extLst>
          </p:cNvPr>
          <p:cNvCxnSpPr>
            <a:cxnSpLocks/>
          </p:cNvCxnSpPr>
          <p:nvPr/>
        </p:nvCxnSpPr>
        <p:spPr>
          <a:xfrm>
            <a:off x="6038416" y="3665373"/>
            <a:ext cx="373041" cy="3580"/>
          </a:xfrm>
          <a:prstGeom prst="straightConnector1">
            <a:avLst/>
          </a:prstGeom>
          <a:noFill/>
          <a:ln w="22225" cap="flat" cmpd="sng" algn="ctr">
            <a:solidFill>
              <a:srgbClr val="FFFFFF"/>
            </a:solidFill>
            <a:prstDash val="solid"/>
            <a:headEnd type="triangle"/>
            <a:tailEnd type="triangle"/>
          </a:ln>
          <a:effectLst/>
        </p:spPr>
      </p:cxnSp>
      <p:sp>
        <p:nvSpPr>
          <p:cNvPr id="45" name="Rectangle 44">
            <a:extLst>
              <a:ext uri="{FF2B5EF4-FFF2-40B4-BE49-F238E27FC236}">
                <a16:creationId xmlns:a16="http://schemas.microsoft.com/office/drawing/2014/main" id="{8A2F9D35-A791-4173-8AD8-2322826629B5}"/>
              </a:ext>
            </a:extLst>
          </p:cNvPr>
          <p:cNvSpPr/>
          <p:nvPr/>
        </p:nvSpPr>
        <p:spPr bwMode="auto">
          <a:xfrm>
            <a:off x="642372" y="2841115"/>
            <a:ext cx="2730520" cy="1772604"/>
          </a:xfrm>
          <a:prstGeom prst="rect">
            <a:avLst/>
          </a:prstGeom>
          <a:noFill/>
          <a:ln w="22225" cap="flat" cmpd="sng" algn="ctr">
            <a:solidFill>
              <a:srgbClr val="FFFFFF"/>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866B24D1-2F0C-4128-8369-02812CFA4C1C}"/>
              </a:ext>
            </a:extLst>
          </p:cNvPr>
          <p:cNvSpPr/>
          <p:nvPr/>
        </p:nvSpPr>
        <p:spPr bwMode="auto">
          <a:xfrm>
            <a:off x="1328277" y="2716116"/>
            <a:ext cx="1358710" cy="2743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a:t>
            </a:r>
          </a:p>
        </p:txBody>
      </p:sp>
      <p:cxnSp>
        <p:nvCxnSpPr>
          <p:cNvPr id="47" name="Straight Arrow Connector 46">
            <a:extLst>
              <a:ext uri="{FF2B5EF4-FFF2-40B4-BE49-F238E27FC236}">
                <a16:creationId xmlns:a16="http://schemas.microsoft.com/office/drawing/2014/main" id="{B3E4644B-0720-4341-B9FB-1B5B9C697893}"/>
              </a:ext>
            </a:extLst>
          </p:cNvPr>
          <p:cNvCxnSpPr>
            <a:cxnSpLocks/>
          </p:cNvCxnSpPr>
          <p:nvPr/>
        </p:nvCxnSpPr>
        <p:spPr>
          <a:xfrm flipV="1">
            <a:off x="1678703" y="3614613"/>
            <a:ext cx="657858" cy="2655"/>
          </a:xfrm>
          <a:prstGeom prst="straightConnector1">
            <a:avLst/>
          </a:prstGeom>
          <a:noFill/>
          <a:ln w="22225" cap="flat" cmpd="sng" algn="ctr">
            <a:solidFill>
              <a:srgbClr val="FFFFFF"/>
            </a:solidFill>
            <a:prstDash val="solid"/>
            <a:headEnd type="triangle"/>
            <a:tailEnd type="triangle"/>
          </a:ln>
          <a:effectLst/>
        </p:spPr>
      </p:cxnSp>
      <p:sp>
        <p:nvSpPr>
          <p:cNvPr id="48" name="Rectangle 47">
            <a:extLst>
              <a:ext uri="{FF2B5EF4-FFF2-40B4-BE49-F238E27FC236}">
                <a16:creationId xmlns:a16="http://schemas.microsoft.com/office/drawing/2014/main" id="{4E3C4D4D-4E5A-4A6F-B226-E75B7F65793D}"/>
              </a:ext>
            </a:extLst>
          </p:cNvPr>
          <p:cNvSpPr/>
          <p:nvPr/>
        </p:nvSpPr>
        <p:spPr bwMode="auto">
          <a:xfrm>
            <a:off x="910179" y="4202564"/>
            <a:ext cx="877840" cy="303022"/>
          </a:xfrm>
          <a:prstGeom prst="rect">
            <a:avLst/>
          </a:prstGeom>
          <a:solidFill>
            <a:srgbClr val="0078D7">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3540">
                      <a:srgbClr val="FFFFFF"/>
                    </a:gs>
                    <a:gs pos="84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Location 1</a:t>
            </a:r>
          </a:p>
        </p:txBody>
      </p:sp>
      <p:sp>
        <p:nvSpPr>
          <p:cNvPr id="49" name="Rectangle 48">
            <a:extLst>
              <a:ext uri="{FF2B5EF4-FFF2-40B4-BE49-F238E27FC236}">
                <a16:creationId xmlns:a16="http://schemas.microsoft.com/office/drawing/2014/main" id="{7D01662F-BC48-4654-B847-AC5D2CCB6463}"/>
              </a:ext>
            </a:extLst>
          </p:cNvPr>
          <p:cNvSpPr/>
          <p:nvPr/>
        </p:nvSpPr>
        <p:spPr bwMode="auto">
          <a:xfrm>
            <a:off x="2227246" y="4207509"/>
            <a:ext cx="877840" cy="303022"/>
          </a:xfrm>
          <a:prstGeom prst="rect">
            <a:avLst/>
          </a:prstGeom>
          <a:solidFill>
            <a:srgbClr val="0078D7">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3540">
                      <a:srgbClr val="FFFFFF"/>
                    </a:gs>
                    <a:gs pos="84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Location 2</a:t>
            </a:r>
          </a:p>
        </p:txBody>
      </p:sp>
      <p:sp>
        <p:nvSpPr>
          <p:cNvPr id="50" name="Rectangle 49">
            <a:extLst>
              <a:ext uri="{FF2B5EF4-FFF2-40B4-BE49-F238E27FC236}">
                <a16:creationId xmlns:a16="http://schemas.microsoft.com/office/drawing/2014/main" id="{853E0BC5-8756-4870-8DB4-83B3E36F11CE}"/>
              </a:ext>
            </a:extLst>
          </p:cNvPr>
          <p:cNvSpPr/>
          <p:nvPr/>
        </p:nvSpPr>
        <p:spPr bwMode="auto">
          <a:xfrm>
            <a:off x="4800807" y="2716116"/>
            <a:ext cx="1047970" cy="2743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51" name="Freeform 7">
            <a:extLst>
              <a:ext uri="{FF2B5EF4-FFF2-40B4-BE49-F238E27FC236}">
                <a16:creationId xmlns:a16="http://schemas.microsoft.com/office/drawing/2014/main" id="{6C25EEFD-13EA-4AD6-ABAF-0602EDA997D6}"/>
              </a:ext>
            </a:extLst>
          </p:cNvPr>
          <p:cNvSpPr>
            <a:spLocks noChangeAspect="1" noEditPoints="1"/>
          </p:cNvSpPr>
          <p:nvPr/>
        </p:nvSpPr>
        <p:spPr bwMode="auto">
          <a:xfrm>
            <a:off x="2438444" y="3225665"/>
            <a:ext cx="455442" cy="914400"/>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 name="Freeform 7">
            <a:extLst>
              <a:ext uri="{FF2B5EF4-FFF2-40B4-BE49-F238E27FC236}">
                <a16:creationId xmlns:a16="http://schemas.microsoft.com/office/drawing/2014/main" id="{DAFF4600-E5A7-4F9B-B6E2-142266A2670E}"/>
              </a:ext>
            </a:extLst>
          </p:cNvPr>
          <p:cNvSpPr>
            <a:spLocks noChangeAspect="1" noEditPoints="1"/>
          </p:cNvSpPr>
          <p:nvPr/>
        </p:nvSpPr>
        <p:spPr bwMode="auto">
          <a:xfrm>
            <a:off x="5093530" y="3225665"/>
            <a:ext cx="455442" cy="914400"/>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 name="Freeform 7">
            <a:extLst>
              <a:ext uri="{FF2B5EF4-FFF2-40B4-BE49-F238E27FC236}">
                <a16:creationId xmlns:a16="http://schemas.microsoft.com/office/drawing/2014/main" id="{CFDBBFCB-C621-4A6C-937F-C6C1843D89F5}"/>
              </a:ext>
            </a:extLst>
          </p:cNvPr>
          <p:cNvSpPr>
            <a:spLocks noChangeAspect="1" noEditPoints="1"/>
          </p:cNvSpPr>
          <p:nvPr/>
        </p:nvSpPr>
        <p:spPr bwMode="auto">
          <a:xfrm>
            <a:off x="6883961" y="3225665"/>
            <a:ext cx="455442" cy="914400"/>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 name="Freeform 7">
            <a:extLst>
              <a:ext uri="{FF2B5EF4-FFF2-40B4-BE49-F238E27FC236}">
                <a16:creationId xmlns:a16="http://schemas.microsoft.com/office/drawing/2014/main" id="{6847CFC8-2CD7-4114-B5F7-1388EBE05E5A}"/>
              </a:ext>
            </a:extLst>
          </p:cNvPr>
          <p:cNvSpPr>
            <a:spLocks noChangeAspect="1" noEditPoints="1"/>
          </p:cNvSpPr>
          <p:nvPr/>
        </p:nvSpPr>
        <p:spPr bwMode="auto">
          <a:xfrm>
            <a:off x="1121378" y="3225665"/>
            <a:ext cx="455442" cy="914400"/>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8E7A02B6-3DE5-4302-A4AD-873D025D469E}"/>
              </a:ext>
            </a:extLst>
          </p:cNvPr>
          <p:cNvSpPr/>
          <p:nvPr/>
        </p:nvSpPr>
        <p:spPr bwMode="auto">
          <a:xfrm>
            <a:off x="8321675" y="2179018"/>
            <a:ext cx="4114800" cy="274320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32143D61-28FA-4F2D-A231-6259C2A7BC44}"/>
              </a:ext>
            </a:extLst>
          </p:cNvPr>
          <p:cNvSpPr/>
          <p:nvPr/>
        </p:nvSpPr>
        <p:spPr bwMode="auto">
          <a:xfrm>
            <a:off x="8846342" y="2841808"/>
            <a:ext cx="1278577" cy="1771638"/>
          </a:xfrm>
          <a:prstGeom prst="rect">
            <a:avLst/>
          </a:prstGeom>
          <a:noFill/>
          <a:ln w="22225" cap="flat" cmpd="sng" algn="ctr">
            <a:solidFill>
              <a:srgbClr val="FFFFFF"/>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Rectangle 56">
            <a:extLst>
              <a:ext uri="{FF2B5EF4-FFF2-40B4-BE49-F238E27FC236}">
                <a16:creationId xmlns:a16="http://schemas.microsoft.com/office/drawing/2014/main" id="{CC5DF486-C773-49DD-A6C3-68BC058C2A82}"/>
              </a:ext>
            </a:extLst>
          </p:cNvPr>
          <p:cNvSpPr/>
          <p:nvPr/>
        </p:nvSpPr>
        <p:spPr bwMode="auto">
          <a:xfrm>
            <a:off x="10633232" y="2833896"/>
            <a:ext cx="1278577" cy="1779824"/>
          </a:xfrm>
          <a:prstGeom prst="rect">
            <a:avLst/>
          </a:prstGeom>
          <a:noFill/>
          <a:ln w="22225" cap="flat" cmpd="sng" algn="ctr">
            <a:solidFill>
              <a:srgbClr val="00BCF2"/>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Rectangle 57">
            <a:extLst>
              <a:ext uri="{FF2B5EF4-FFF2-40B4-BE49-F238E27FC236}">
                <a16:creationId xmlns:a16="http://schemas.microsoft.com/office/drawing/2014/main" id="{902581F7-FAA7-48FA-A02D-E9190A5F5B4F}"/>
              </a:ext>
            </a:extLst>
          </p:cNvPr>
          <p:cNvSpPr/>
          <p:nvPr/>
        </p:nvSpPr>
        <p:spPr bwMode="auto">
          <a:xfrm>
            <a:off x="10748535" y="2716116"/>
            <a:ext cx="1047970" cy="2743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cxnSp>
        <p:nvCxnSpPr>
          <p:cNvPr id="59" name="Straight Arrow Connector 58">
            <a:extLst>
              <a:ext uri="{FF2B5EF4-FFF2-40B4-BE49-F238E27FC236}">
                <a16:creationId xmlns:a16="http://schemas.microsoft.com/office/drawing/2014/main" id="{7EB1D3FB-DE8B-4397-9E93-1401A998C6B2}"/>
              </a:ext>
            </a:extLst>
          </p:cNvPr>
          <p:cNvCxnSpPr>
            <a:cxnSpLocks/>
          </p:cNvCxnSpPr>
          <p:nvPr/>
        </p:nvCxnSpPr>
        <p:spPr>
          <a:xfrm>
            <a:off x="10199254" y="3665373"/>
            <a:ext cx="373041" cy="3580"/>
          </a:xfrm>
          <a:prstGeom prst="straightConnector1">
            <a:avLst/>
          </a:prstGeom>
          <a:noFill/>
          <a:ln w="22225" cap="flat" cmpd="sng" algn="ctr">
            <a:solidFill>
              <a:srgbClr val="FFFFFF"/>
            </a:solidFill>
            <a:prstDash val="solid"/>
            <a:headEnd type="triangle"/>
            <a:tailEnd type="triangle"/>
          </a:ln>
          <a:effectLst/>
        </p:spPr>
      </p:cxnSp>
      <p:sp>
        <p:nvSpPr>
          <p:cNvPr id="60" name="Rectangle 59">
            <a:extLst>
              <a:ext uri="{FF2B5EF4-FFF2-40B4-BE49-F238E27FC236}">
                <a16:creationId xmlns:a16="http://schemas.microsoft.com/office/drawing/2014/main" id="{48D553A9-335D-4B2B-959E-79C87F69376C}"/>
              </a:ext>
            </a:extLst>
          </p:cNvPr>
          <p:cNvSpPr/>
          <p:nvPr/>
        </p:nvSpPr>
        <p:spPr bwMode="auto">
          <a:xfrm>
            <a:off x="8961645" y="2716116"/>
            <a:ext cx="1047970" cy="27432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1" name="Rectangle 60">
            <a:extLst>
              <a:ext uri="{FF2B5EF4-FFF2-40B4-BE49-F238E27FC236}">
                <a16:creationId xmlns:a16="http://schemas.microsoft.com/office/drawing/2014/main" id="{208CB1FF-9221-4E13-A273-0DDAC7B20145}"/>
              </a:ext>
            </a:extLst>
          </p:cNvPr>
          <p:cNvSpPr/>
          <p:nvPr/>
        </p:nvSpPr>
        <p:spPr bwMode="auto">
          <a:xfrm>
            <a:off x="8575123" y="2496322"/>
            <a:ext cx="3516234" cy="2269012"/>
          </a:xfrm>
          <a:prstGeom prst="rect">
            <a:avLst/>
          </a:prstGeom>
          <a:noFill/>
          <a:ln w="22225" cap="flat" cmpd="sng" algn="ctr">
            <a:solidFill>
              <a:srgbClr val="0078D7"/>
            </a:solidFill>
            <a:prstDash val="sys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3AAB64AC-D4D0-482C-B393-4CD3F4311871}"/>
              </a:ext>
            </a:extLst>
          </p:cNvPr>
          <p:cNvSpPr/>
          <p:nvPr/>
        </p:nvSpPr>
        <p:spPr bwMode="auto">
          <a:xfrm>
            <a:off x="8938054" y="2320299"/>
            <a:ext cx="2882038" cy="3580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FFFFFF"/>
                    </a:gs>
                    <a:gs pos="2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Residency boundary</a:t>
            </a:r>
          </a:p>
        </p:txBody>
      </p:sp>
      <p:sp>
        <p:nvSpPr>
          <p:cNvPr id="63" name="binary">
            <a:extLst>
              <a:ext uri="{FF2B5EF4-FFF2-40B4-BE49-F238E27FC236}">
                <a16:creationId xmlns:a16="http://schemas.microsoft.com/office/drawing/2014/main" id="{2A140313-F85C-4A7E-A5E9-7A21B5B6472F}"/>
              </a:ext>
            </a:extLst>
          </p:cNvPr>
          <p:cNvSpPr>
            <a:spLocks noChangeAspect="1" noEditPoints="1"/>
          </p:cNvSpPr>
          <p:nvPr/>
        </p:nvSpPr>
        <p:spPr bwMode="auto">
          <a:xfrm>
            <a:off x="9152681" y="3387634"/>
            <a:ext cx="683802" cy="59046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 name="binary">
            <a:extLst>
              <a:ext uri="{FF2B5EF4-FFF2-40B4-BE49-F238E27FC236}">
                <a16:creationId xmlns:a16="http://schemas.microsoft.com/office/drawing/2014/main" id="{9A81F126-9A66-47E6-ADC3-9ADF2060D0F9}"/>
              </a:ext>
            </a:extLst>
          </p:cNvPr>
          <p:cNvSpPr>
            <a:spLocks noChangeAspect="1" noEditPoints="1"/>
          </p:cNvSpPr>
          <p:nvPr/>
        </p:nvSpPr>
        <p:spPr bwMode="auto">
          <a:xfrm>
            <a:off x="10930619" y="3374708"/>
            <a:ext cx="683802" cy="59046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 name="Rectangle 64">
            <a:extLst>
              <a:ext uri="{FF2B5EF4-FFF2-40B4-BE49-F238E27FC236}">
                <a16:creationId xmlns:a16="http://schemas.microsoft.com/office/drawing/2014/main" id="{D16E44CB-3133-4F80-899A-15B4926523B4}"/>
              </a:ext>
            </a:extLst>
          </p:cNvPr>
          <p:cNvSpPr/>
          <p:nvPr/>
        </p:nvSpPr>
        <p:spPr bwMode="auto">
          <a:xfrm>
            <a:off x="4777216" y="2320299"/>
            <a:ext cx="2882038" cy="3580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FFFFFF"/>
                    </a:gs>
                    <a:gs pos="2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Residency boundary</a:t>
            </a:r>
          </a:p>
        </p:txBody>
      </p:sp>
    </p:spTree>
    <p:extLst>
      <p:ext uri="{BB962C8B-B14F-4D97-AF65-F5344CB8AC3E}">
        <p14:creationId xmlns:p14="http://schemas.microsoft.com/office/powerpoint/2010/main" val="174295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a Business Continuity Strategy</a:t>
            </a:r>
            <a:r>
              <a:rPr lang="en-US" dirty="0"/>
              <a:t> </a:t>
            </a:r>
            <a:endParaRPr lang="en-AU" sz="4895" dirty="0"/>
          </a:p>
        </p:txBody>
      </p:sp>
      <p:sp>
        <p:nvSpPr>
          <p:cNvPr id="3" name="Content Placeholder 2"/>
          <p:cNvSpPr>
            <a:spLocks noGrp="1"/>
          </p:cNvSpPr>
          <p:nvPr>
            <p:ph type="body" sz="quarter" idx="4294967295"/>
          </p:nvPr>
        </p:nvSpPr>
        <p:spPr>
          <a:xfrm>
            <a:off x="547688" y="1211263"/>
            <a:ext cx="7038701" cy="5484812"/>
          </a:xfrm>
        </p:spPr>
        <p:txBody>
          <a:bodyPr>
            <a:normAutofit/>
          </a:bodyPr>
          <a:lstStyle/>
          <a:p>
            <a:pPr marL="0" indent="0">
              <a:buNone/>
            </a:pPr>
            <a:r>
              <a:rPr lang="en-US" sz="2800" dirty="0"/>
              <a:t>Azure hot storage tier is optimized for storing data that is accessed frequently</a:t>
            </a:r>
          </a:p>
          <a:p>
            <a:pPr marL="0" indent="0">
              <a:buNone/>
            </a:pPr>
            <a:endParaRPr lang="en-US" sz="2800" dirty="0"/>
          </a:p>
          <a:p>
            <a:pPr marL="0" indent="0">
              <a:buNone/>
            </a:pPr>
            <a:r>
              <a:rPr lang="en-US" sz="2800" dirty="0"/>
              <a:t>Azure cool storage tier is optimized </a:t>
            </a:r>
            <a:br>
              <a:rPr lang="en-US" sz="2800" dirty="0"/>
            </a:br>
            <a:r>
              <a:rPr lang="en-US" sz="2800" dirty="0"/>
              <a:t>for storing data that is infrequently accessed and long-lived</a:t>
            </a:r>
          </a:p>
          <a:p>
            <a:r>
              <a:rPr lang="en-US" sz="2400" dirty="0"/>
              <a:t>Backups, media content, scientific data, compliance, and archival data</a:t>
            </a:r>
          </a:p>
          <a:p>
            <a:r>
              <a:rPr lang="en-US" sz="2400" dirty="0"/>
              <a:t>data seldom accessed - candidate for cool storage</a:t>
            </a:r>
          </a:p>
          <a:p>
            <a:pPr marL="0" indent="0">
              <a:buNone/>
            </a:pPr>
            <a:endParaRPr lang="en-US" sz="2400" dirty="0"/>
          </a:p>
          <a:p>
            <a:pPr marL="0" indent="0">
              <a:buNone/>
            </a:pPr>
            <a:endParaRPr lang="en-US" sz="2400" dirty="0">
              <a:hlinkClick r:id="rId3"/>
            </a:endParaRPr>
          </a:p>
          <a:p>
            <a:pPr marL="0" indent="0">
              <a:buNone/>
            </a:pPr>
            <a:r>
              <a:rPr lang="en-US" sz="2400" dirty="0">
                <a:hlinkClick r:id="rId3"/>
              </a:rPr>
              <a:t>aka.ms/Azure/Tiers</a:t>
            </a:r>
            <a:r>
              <a:rPr lang="en-US" sz="2400" dirty="0"/>
              <a:t> </a:t>
            </a:r>
          </a:p>
        </p:txBody>
      </p:sp>
      <p:pic>
        <p:nvPicPr>
          <p:cNvPr id="4" name="Picture 3">
            <a:extLst>
              <a:ext uri="{FF2B5EF4-FFF2-40B4-BE49-F238E27FC236}">
                <a16:creationId xmlns:a16="http://schemas.microsoft.com/office/drawing/2014/main" id="{B0D711FC-300B-42A3-ACA8-D5D3B2A8A2AF}"/>
              </a:ext>
            </a:extLst>
          </p:cNvPr>
          <p:cNvPicPr>
            <a:picLocks noChangeAspect="1"/>
          </p:cNvPicPr>
          <p:nvPr/>
        </p:nvPicPr>
        <p:blipFill>
          <a:blip r:embed="rId4"/>
          <a:stretch>
            <a:fillRect/>
          </a:stretch>
        </p:blipFill>
        <p:spPr>
          <a:xfrm>
            <a:off x="7946429" y="1089729"/>
            <a:ext cx="3859970" cy="5737080"/>
          </a:xfrm>
          <a:prstGeom prst="rect">
            <a:avLst/>
          </a:prstGeom>
        </p:spPr>
      </p:pic>
    </p:spTree>
    <p:extLst>
      <p:ext uri="{BB962C8B-B14F-4D97-AF65-F5344CB8AC3E}">
        <p14:creationId xmlns:p14="http://schemas.microsoft.com/office/powerpoint/2010/main" val="124176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3176254"/>
          </a:xfrm>
        </p:spPr>
        <p:txBody>
          <a:bodyPr/>
          <a:lstStyle/>
          <a:p>
            <a:r>
              <a:rPr lang="en-US" dirty="0"/>
              <a:t>Design for Deployment, Migration and Integration</a:t>
            </a:r>
            <a:br>
              <a:rPr lang="en-US" dirty="0"/>
            </a:br>
            <a:r>
              <a:rPr lang="en-US" dirty="0"/>
              <a:t>10-15%</a:t>
            </a:r>
          </a:p>
        </p:txBody>
      </p:sp>
      <p:sp>
        <p:nvSpPr>
          <p:cNvPr id="3" name="Rectangle 2">
            <a:extLst>
              <a:ext uri="{FF2B5EF4-FFF2-40B4-BE49-F238E27FC236}">
                <a16:creationId xmlns:a16="http://schemas.microsoft.com/office/drawing/2014/main" id="{AED6F137-0171-4EE6-8573-8F2EF263022A}"/>
              </a:ext>
            </a:extLst>
          </p:cNvPr>
          <p:cNvSpPr/>
          <p:nvPr/>
        </p:nvSpPr>
        <p:spPr>
          <a:xfrm>
            <a:off x="5858197" y="4921799"/>
            <a:ext cx="5904656" cy="1455783"/>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Deployments</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Migrations</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an API Integration Strategy</a:t>
            </a:r>
          </a:p>
        </p:txBody>
      </p:sp>
    </p:spTree>
    <p:extLst>
      <p:ext uri="{BB962C8B-B14F-4D97-AF65-F5344CB8AC3E}">
        <p14:creationId xmlns:p14="http://schemas.microsoft.com/office/powerpoint/2010/main" val="110158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Design Deployments</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783262"/>
          </a:xfrm>
        </p:spPr>
        <p:txBody>
          <a:bodyPr>
            <a:normAutofit fontScale="77500" lnSpcReduction="20000"/>
          </a:bodyPr>
          <a:lstStyle/>
          <a:p>
            <a:pPr marL="0" indent="0">
              <a:buNone/>
            </a:pPr>
            <a:r>
              <a:rPr lang="en-US" dirty="0"/>
              <a:t>Design Deployments | App Services</a:t>
            </a:r>
          </a:p>
          <a:p>
            <a:pPr marL="0" indent="0">
              <a:buNone/>
            </a:pPr>
            <a:endParaRPr lang="en-US" dirty="0"/>
          </a:p>
          <a:p>
            <a:pPr marL="0" indent="0">
              <a:buNone/>
            </a:pPr>
            <a:r>
              <a:rPr lang="en-US" sz="3400" dirty="0"/>
              <a:t>Host</a:t>
            </a:r>
          </a:p>
          <a:p>
            <a:pPr lvl="1"/>
            <a:r>
              <a:rPr lang="en-US" dirty="0"/>
              <a:t>Windows Web Apps</a:t>
            </a:r>
          </a:p>
          <a:p>
            <a:pPr lvl="1"/>
            <a:r>
              <a:rPr lang="en-US" dirty="0"/>
              <a:t>Linux Web Apps</a:t>
            </a:r>
          </a:p>
          <a:p>
            <a:pPr lvl="1"/>
            <a:r>
              <a:rPr lang="en-US" dirty="0"/>
              <a:t>Docker Containers</a:t>
            </a:r>
          </a:p>
          <a:p>
            <a:pPr lvl="1"/>
            <a:r>
              <a:rPr lang="en-US" dirty="0"/>
              <a:t>Mobile apps</a:t>
            </a:r>
          </a:p>
          <a:p>
            <a:pPr lvl="1"/>
            <a:r>
              <a:rPr lang="en-US" dirty="0"/>
              <a:t>Functions  </a:t>
            </a:r>
          </a:p>
          <a:p>
            <a:pPr marL="0" indent="0">
              <a:buNone/>
            </a:pPr>
            <a:endParaRPr lang="en-US" sz="2855" dirty="0"/>
          </a:p>
          <a:p>
            <a:pPr marL="0" indent="0">
              <a:buNone/>
            </a:pPr>
            <a:r>
              <a:rPr lang="en-US" sz="3400" dirty="0"/>
              <a:t>App Service Environments</a:t>
            </a:r>
            <a:endParaRPr lang="en-US" sz="2855" dirty="0"/>
          </a:p>
          <a:p>
            <a:pPr lvl="1"/>
            <a:r>
              <a:rPr lang="en-US" sz="3100" dirty="0"/>
              <a:t>Dedicated Environment</a:t>
            </a:r>
          </a:p>
          <a:p>
            <a:pPr lvl="1"/>
            <a:r>
              <a:rPr lang="en-US" sz="3100" dirty="0"/>
              <a:t>In your VNet</a:t>
            </a:r>
          </a:p>
          <a:p>
            <a:pPr lvl="1"/>
            <a:r>
              <a:rPr lang="en-US" sz="3100" dirty="0"/>
              <a:t>Very High Scale</a:t>
            </a:r>
          </a:p>
          <a:p>
            <a:pPr lvl="1"/>
            <a:r>
              <a:rPr lang="en-US" sz="3100" dirty="0"/>
              <a:t>Isolation and secure network access</a:t>
            </a:r>
          </a:p>
          <a:p>
            <a:pPr lvl="1"/>
            <a:r>
              <a:rPr lang="en-US" sz="3100" dirty="0"/>
              <a:t>High memory utilization</a:t>
            </a:r>
          </a:p>
          <a:p>
            <a:pPr marL="0" indent="0">
              <a:buNone/>
            </a:pPr>
            <a:r>
              <a:rPr lang="en-US" sz="2300" dirty="0">
                <a:hlinkClick r:id="rId3"/>
              </a:rPr>
              <a:t>aka.ms/Azure/ASE</a:t>
            </a:r>
            <a:r>
              <a:rPr lang="en-US" sz="2300" dirty="0"/>
              <a:t> </a:t>
            </a:r>
          </a:p>
          <a:p>
            <a:pPr marL="0" indent="0">
              <a:buNone/>
            </a:pPr>
            <a:r>
              <a:rPr lang="en-US" sz="2300" dirty="0">
                <a:hlinkClick r:id="rId4"/>
              </a:rPr>
              <a:t>Feature Comparison, Scenarios &amp; Recommendations</a:t>
            </a:r>
            <a:endParaRPr lang="en-AU" sz="2300" dirty="0"/>
          </a:p>
        </p:txBody>
      </p:sp>
      <p:sp>
        <p:nvSpPr>
          <p:cNvPr id="140" name="Rectangle 139">
            <a:extLst>
              <a:ext uri="{FF2B5EF4-FFF2-40B4-BE49-F238E27FC236}">
                <a16:creationId xmlns:a16="http://schemas.microsoft.com/office/drawing/2014/main" id="{4233CF2D-0E99-46AC-930F-B521524ABAC7}"/>
              </a:ext>
            </a:extLst>
          </p:cNvPr>
          <p:cNvSpPr/>
          <p:nvPr/>
        </p:nvSpPr>
        <p:spPr bwMode="auto">
          <a:xfrm>
            <a:off x="5816846" y="3660246"/>
            <a:ext cx="2166481" cy="254362"/>
          </a:xfrm>
          <a:prstGeom prst="rect">
            <a:avLst/>
          </a:prstGeom>
          <a:solidFill>
            <a:schemeClr val="bg1"/>
          </a:solidFill>
          <a:ln w="285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TextBox 140">
            <a:extLst>
              <a:ext uri="{FF2B5EF4-FFF2-40B4-BE49-F238E27FC236}">
                <a16:creationId xmlns:a16="http://schemas.microsoft.com/office/drawing/2014/main" id="{300B64CB-6DF2-4977-AED5-03F223ABE563}"/>
              </a:ext>
            </a:extLst>
          </p:cNvPr>
          <p:cNvSpPr txBox="1"/>
          <p:nvPr/>
        </p:nvSpPr>
        <p:spPr>
          <a:xfrm>
            <a:off x="6635524" y="3331770"/>
            <a:ext cx="1180131" cy="307777"/>
          </a:xfrm>
          <a:prstGeom prst="rect">
            <a:avLst/>
          </a:prstGeom>
          <a:noFill/>
        </p:spPr>
        <p:txBody>
          <a:bodyPr wrap="non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ExpressRoute</a:t>
            </a:r>
          </a:p>
        </p:txBody>
      </p:sp>
      <p:sp>
        <p:nvSpPr>
          <p:cNvPr id="142" name="Rounded Rectangle 2">
            <a:extLst>
              <a:ext uri="{FF2B5EF4-FFF2-40B4-BE49-F238E27FC236}">
                <a16:creationId xmlns:a16="http://schemas.microsoft.com/office/drawing/2014/main" id="{7229ED38-6471-4AD6-AFAB-E34A1FC60AF3}"/>
              </a:ext>
            </a:extLst>
          </p:cNvPr>
          <p:cNvSpPr/>
          <p:nvPr/>
        </p:nvSpPr>
        <p:spPr>
          <a:xfrm>
            <a:off x="7779391" y="2016695"/>
            <a:ext cx="3693731" cy="2660657"/>
          </a:xfrm>
          <a:prstGeom prst="roundRect">
            <a:avLst/>
          </a:prstGeom>
          <a:solidFill>
            <a:schemeClr val="bg1"/>
          </a:solidFill>
          <a:ln w="285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143" name="Elbow Connector 67">
            <a:extLst>
              <a:ext uri="{FF2B5EF4-FFF2-40B4-BE49-F238E27FC236}">
                <a16:creationId xmlns:a16="http://schemas.microsoft.com/office/drawing/2014/main" id="{2E3B1A01-3394-4B1B-AC2F-211221390C8F}"/>
              </a:ext>
            </a:extLst>
          </p:cNvPr>
          <p:cNvCxnSpPr>
            <a:cxnSpLocks/>
            <a:stCxn id="145" idx="0"/>
            <a:endCxn id="150" idx="1"/>
          </p:cNvCxnSpPr>
          <p:nvPr/>
        </p:nvCxnSpPr>
        <p:spPr>
          <a:xfrm rot="5400000" flipH="1" flipV="1">
            <a:off x="9678240" y="2639351"/>
            <a:ext cx="512287" cy="681044"/>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2D48EE35-575A-4959-8D37-3FB509ED60B5}"/>
              </a:ext>
            </a:extLst>
          </p:cNvPr>
          <p:cNvGrpSpPr/>
          <p:nvPr/>
        </p:nvGrpSpPr>
        <p:grpSpPr>
          <a:xfrm>
            <a:off x="8430183" y="3236016"/>
            <a:ext cx="2327355" cy="1134574"/>
            <a:chOff x="7674144" y="4106529"/>
            <a:chExt cx="1991918" cy="1280025"/>
          </a:xfrm>
          <a:noFill/>
        </p:grpSpPr>
        <p:sp>
          <p:nvSpPr>
            <p:cNvPr id="145" name="Rounded Rectangle 75">
              <a:extLst>
                <a:ext uri="{FF2B5EF4-FFF2-40B4-BE49-F238E27FC236}">
                  <a16:creationId xmlns:a16="http://schemas.microsoft.com/office/drawing/2014/main" id="{DA2F5C64-4FF3-4EA9-9B7B-DC3F31CD5227}"/>
                </a:ext>
              </a:extLst>
            </p:cNvPr>
            <p:cNvSpPr/>
            <p:nvPr/>
          </p:nvSpPr>
          <p:spPr>
            <a:xfrm>
              <a:off x="7674144" y="4106529"/>
              <a:ext cx="1991918" cy="1280025"/>
            </a:xfrm>
            <a:prstGeom prst="roundRect">
              <a:avLst/>
            </a:prstGeom>
            <a:solidFill>
              <a:schemeClr val="bg1">
                <a:lumMod val="9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light"/>
                  <a:ea typeface="+mn-ea"/>
                  <a:cs typeface="+mn-cs"/>
                </a:rPr>
                <a:t>         App Service </a:t>
              </a:r>
            </a:p>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light"/>
                  <a:ea typeface="+mn-ea"/>
                  <a:cs typeface="+mn-cs"/>
                </a:rPr>
                <a:t>         Environment</a:t>
              </a: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146" name="Picture 145">
              <a:extLst>
                <a:ext uri="{FF2B5EF4-FFF2-40B4-BE49-F238E27FC236}">
                  <a16:creationId xmlns:a16="http://schemas.microsoft.com/office/drawing/2014/main" id="{5BA8516D-4AFE-41F1-8DA8-BCCAD436D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5596" y="4260597"/>
              <a:ext cx="253687" cy="301193"/>
            </a:xfrm>
            <a:prstGeom prst="rect">
              <a:avLst/>
            </a:prstGeom>
            <a:grpFill/>
          </p:spPr>
        </p:pic>
      </p:grpSp>
      <p:grpSp>
        <p:nvGrpSpPr>
          <p:cNvPr id="147" name="Group 146">
            <a:extLst>
              <a:ext uri="{FF2B5EF4-FFF2-40B4-BE49-F238E27FC236}">
                <a16:creationId xmlns:a16="http://schemas.microsoft.com/office/drawing/2014/main" id="{C1881C9B-E3C4-40AA-8138-80A0F368E19C}"/>
              </a:ext>
            </a:extLst>
          </p:cNvPr>
          <p:cNvGrpSpPr/>
          <p:nvPr/>
        </p:nvGrpSpPr>
        <p:grpSpPr>
          <a:xfrm>
            <a:off x="10274905" y="2498357"/>
            <a:ext cx="926613" cy="457643"/>
            <a:chOff x="3498063" y="1026394"/>
            <a:chExt cx="861578" cy="425522"/>
          </a:xfrm>
        </p:grpSpPr>
        <p:pic>
          <p:nvPicPr>
            <p:cNvPr id="148" name="Picture 147">
              <a:extLst>
                <a:ext uri="{FF2B5EF4-FFF2-40B4-BE49-F238E27FC236}">
                  <a16:creationId xmlns:a16="http://schemas.microsoft.com/office/drawing/2014/main" id="{5A96B012-473A-4025-AD2D-BE0516714031}"/>
                </a:ext>
              </a:extLst>
            </p:cNvPr>
            <p:cNvPicPr>
              <a:picLocks noChangeAspect="1"/>
            </p:cNvPicPr>
            <p:nvPr/>
          </p:nvPicPr>
          <p:blipFill>
            <a:blip r:embed="rId6"/>
            <a:stretch>
              <a:fillRect/>
            </a:stretch>
          </p:blipFill>
          <p:spPr>
            <a:xfrm>
              <a:off x="3920254" y="1032809"/>
              <a:ext cx="439387" cy="419107"/>
            </a:xfrm>
            <a:prstGeom prst="rect">
              <a:avLst/>
            </a:prstGeom>
          </p:spPr>
        </p:pic>
        <p:pic>
          <p:nvPicPr>
            <p:cNvPr id="149" name="Picture 148">
              <a:extLst>
                <a:ext uri="{FF2B5EF4-FFF2-40B4-BE49-F238E27FC236}">
                  <a16:creationId xmlns:a16="http://schemas.microsoft.com/office/drawing/2014/main" id="{D79A4261-9A12-4BCB-A1DB-ECDCE0F97107}"/>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4039139" y="1116269"/>
              <a:ext cx="187049" cy="187348"/>
            </a:xfrm>
            <a:prstGeom prst="rect">
              <a:avLst/>
            </a:prstGeom>
            <a:solidFill>
              <a:schemeClr val="bg1"/>
            </a:solidFill>
          </p:spPr>
        </p:pic>
        <p:pic>
          <p:nvPicPr>
            <p:cNvPr id="150" name="Picture 149">
              <a:extLst>
                <a:ext uri="{FF2B5EF4-FFF2-40B4-BE49-F238E27FC236}">
                  <a16:creationId xmlns:a16="http://schemas.microsoft.com/office/drawing/2014/main" id="{CB8528D7-2A44-4E01-9024-E78BF6C12B68}"/>
                </a:ext>
              </a:extLst>
            </p:cNvPr>
            <p:cNvPicPr>
              <a:picLocks noChangeAspect="1"/>
            </p:cNvPicPr>
            <p:nvPr/>
          </p:nvPicPr>
          <p:blipFill>
            <a:blip r:embed="rId6"/>
            <a:stretch>
              <a:fillRect/>
            </a:stretch>
          </p:blipFill>
          <p:spPr>
            <a:xfrm>
              <a:off x="3498063" y="1026394"/>
              <a:ext cx="439387" cy="419107"/>
            </a:xfrm>
            <a:prstGeom prst="rect">
              <a:avLst/>
            </a:prstGeom>
          </p:spPr>
        </p:pic>
      </p:grpSp>
      <p:grpSp>
        <p:nvGrpSpPr>
          <p:cNvPr id="151" name="Group 150">
            <a:extLst>
              <a:ext uri="{FF2B5EF4-FFF2-40B4-BE49-F238E27FC236}">
                <a16:creationId xmlns:a16="http://schemas.microsoft.com/office/drawing/2014/main" id="{59A5B63F-1F42-44ED-810C-6D7C724FBF49}"/>
              </a:ext>
            </a:extLst>
          </p:cNvPr>
          <p:cNvGrpSpPr/>
          <p:nvPr/>
        </p:nvGrpSpPr>
        <p:grpSpPr>
          <a:xfrm>
            <a:off x="5266651" y="2956596"/>
            <a:ext cx="1429874" cy="1671562"/>
            <a:chOff x="1481894" y="4012953"/>
            <a:chExt cx="1486643" cy="1671799"/>
          </a:xfrm>
          <a:noFill/>
          <a:effectLst>
            <a:outerShdw blurRad="50800" dist="38100" dir="8100000" algn="tr" rotWithShape="0">
              <a:prstClr val="black">
                <a:alpha val="40000"/>
              </a:prstClr>
            </a:outerShdw>
          </a:effectLst>
        </p:grpSpPr>
        <p:sp>
          <p:nvSpPr>
            <p:cNvPr id="152" name="Rounded Rectangle 175">
              <a:extLst>
                <a:ext uri="{FF2B5EF4-FFF2-40B4-BE49-F238E27FC236}">
                  <a16:creationId xmlns:a16="http://schemas.microsoft.com/office/drawing/2014/main" id="{896150A7-6D64-4F6C-A0DA-D4667FECF2E6}"/>
                </a:ext>
              </a:extLst>
            </p:cNvPr>
            <p:cNvSpPr/>
            <p:nvPr/>
          </p:nvSpPr>
          <p:spPr>
            <a:xfrm>
              <a:off x="1481894" y="4012953"/>
              <a:ext cx="1486643" cy="1671799"/>
            </a:xfrm>
            <a:prstGeom prst="round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light"/>
                  <a:ea typeface="+mn-ea"/>
                  <a:cs typeface="+mn-cs"/>
                </a:rPr>
                <a:t>On Premises</a:t>
              </a: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p:txBody>
        </p:sp>
        <p:pic>
          <p:nvPicPr>
            <p:cNvPr id="153" name="Picture 152">
              <a:extLst>
                <a:ext uri="{FF2B5EF4-FFF2-40B4-BE49-F238E27FC236}">
                  <a16:creationId xmlns:a16="http://schemas.microsoft.com/office/drawing/2014/main" id="{F33EB9EB-E51C-471B-A3FA-30AE1660230E}"/>
                </a:ext>
              </a:extLst>
            </p:cNvPr>
            <p:cNvPicPr>
              <a:picLocks noChangeAspect="1"/>
            </p:cNvPicPr>
            <p:nvPr/>
          </p:nvPicPr>
          <p:blipFill>
            <a:blip r:embed="rId6"/>
            <a:stretch>
              <a:fillRect/>
            </a:stretch>
          </p:blipFill>
          <p:spPr>
            <a:xfrm>
              <a:off x="1929269" y="4372791"/>
              <a:ext cx="585766" cy="558730"/>
            </a:xfrm>
            <a:prstGeom prst="rect">
              <a:avLst/>
            </a:prstGeom>
            <a:grpFill/>
          </p:spPr>
        </p:pic>
        <p:pic>
          <p:nvPicPr>
            <p:cNvPr id="154" name="Picture 153">
              <a:extLst>
                <a:ext uri="{FF2B5EF4-FFF2-40B4-BE49-F238E27FC236}">
                  <a16:creationId xmlns:a16="http://schemas.microsoft.com/office/drawing/2014/main" id="{6E59F4F5-A377-412B-A57C-2F2A89BA097E}"/>
                </a:ext>
              </a:extLst>
            </p:cNvPr>
            <p:cNvPicPr>
              <a:picLocks noChangeAspect="1"/>
            </p:cNvPicPr>
            <p:nvPr/>
          </p:nvPicPr>
          <p:blipFill>
            <a:blip r:embed="rId6"/>
            <a:stretch>
              <a:fillRect/>
            </a:stretch>
          </p:blipFill>
          <p:spPr>
            <a:xfrm>
              <a:off x="1939982" y="4880101"/>
              <a:ext cx="585766" cy="558730"/>
            </a:xfrm>
            <a:prstGeom prst="rect">
              <a:avLst/>
            </a:prstGeom>
            <a:grpFill/>
          </p:spPr>
        </p:pic>
        <p:pic>
          <p:nvPicPr>
            <p:cNvPr id="155" name="Picture 154">
              <a:extLst>
                <a:ext uri="{FF2B5EF4-FFF2-40B4-BE49-F238E27FC236}">
                  <a16:creationId xmlns:a16="http://schemas.microsoft.com/office/drawing/2014/main" id="{C9000E94-7F17-4212-A608-E7348FCE78F2}"/>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2107912" y="4976300"/>
              <a:ext cx="228480" cy="228845"/>
            </a:xfrm>
            <a:prstGeom prst="rect">
              <a:avLst/>
            </a:prstGeom>
            <a:solidFill>
              <a:schemeClr val="bg1"/>
            </a:solidFill>
          </p:spPr>
        </p:pic>
      </p:grpSp>
      <p:cxnSp>
        <p:nvCxnSpPr>
          <p:cNvPr id="156" name="Straight Arrow Connector 155">
            <a:extLst>
              <a:ext uri="{FF2B5EF4-FFF2-40B4-BE49-F238E27FC236}">
                <a16:creationId xmlns:a16="http://schemas.microsoft.com/office/drawing/2014/main" id="{998F877E-4DAF-4149-A531-EF0D7DDA71D5}"/>
              </a:ext>
            </a:extLst>
          </p:cNvPr>
          <p:cNvCxnSpPr>
            <a:cxnSpLocks/>
          </p:cNvCxnSpPr>
          <p:nvPr/>
        </p:nvCxnSpPr>
        <p:spPr>
          <a:xfrm flipH="1">
            <a:off x="6270644" y="3795057"/>
            <a:ext cx="2527187" cy="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50887F23-FEAE-4BC7-AC13-BD6F710C7BD4}"/>
              </a:ext>
            </a:extLst>
          </p:cNvPr>
          <p:cNvGrpSpPr/>
          <p:nvPr/>
        </p:nvGrpSpPr>
        <p:grpSpPr>
          <a:xfrm>
            <a:off x="8153419" y="2174248"/>
            <a:ext cx="386343" cy="238403"/>
            <a:chOff x="5605998" y="4615023"/>
            <a:chExt cx="2957813" cy="1825191"/>
          </a:xfrm>
        </p:grpSpPr>
        <p:grpSp>
          <p:nvGrpSpPr>
            <p:cNvPr id="158" name="Group 157">
              <a:extLst>
                <a:ext uri="{FF2B5EF4-FFF2-40B4-BE49-F238E27FC236}">
                  <a16:creationId xmlns:a16="http://schemas.microsoft.com/office/drawing/2014/main" id="{D3AEC848-31F5-4F2E-8DC2-09160F17A04E}"/>
                </a:ext>
              </a:extLst>
            </p:cNvPr>
            <p:cNvGrpSpPr/>
            <p:nvPr/>
          </p:nvGrpSpPr>
          <p:grpSpPr>
            <a:xfrm>
              <a:off x="5605998" y="4615023"/>
              <a:ext cx="2957813" cy="1825191"/>
              <a:chOff x="5605998" y="4615023"/>
              <a:chExt cx="2957813" cy="1825191"/>
            </a:xfrm>
          </p:grpSpPr>
          <p:sp>
            <p:nvSpPr>
              <p:cNvPr id="163" name="Rectangle: Rounded Corners 162">
                <a:extLst>
                  <a:ext uri="{FF2B5EF4-FFF2-40B4-BE49-F238E27FC236}">
                    <a16:creationId xmlns:a16="http://schemas.microsoft.com/office/drawing/2014/main" id="{87BCEA07-DDB4-4281-A607-571321F96527}"/>
                  </a:ext>
                </a:extLst>
              </p:cNvPr>
              <p:cNvSpPr/>
              <p:nvPr/>
            </p:nvSpPr>
            <p:spPr bwMode="auto">
              <a:xfrm rot="2606308">
                <a:off x="6087193" y="4615023"/>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4" name="Rectangle: Rounded Corners 163">
                <a:extLst>
                  <a:ext uri="{FF2B5EF4-FFF2-40B4-BE49-F238E27FC236}">
                    <a16:creationId xmlns:a16="http://schemas.microsoft.com/office/drawing/2014/main" id="{9710B133-9078-4D14-89F4-D9A057D4A188}"/>
                  </a:ext>
                </a:extLst>
              </p:cNvPr>
              <p:cNvSpPr/>
              <p:nvPr/>
            </p:nvSpPr>
            <p:spPr bwMode="auto">
              <a:xfrm rot="2606308">
                <a:off x="7955364"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5" name="Rectangle: Rounded Corners 164">
                <a:extLst>
                  <a:ext uri="{FF2B5EF4-FFF2-40B4-BE49-F238E27FC236}">
                    <a16:creationId xmlns:a16="http://schemas.microsoft.com/office/drawing/2014/main" id="{BB6EBCD2-E426-4225-980A-794E23F8FAA4}"/>
                  </a:ext>
                </a:extLst>
              </p:cNvPr>
              <p:cNvSpPr/>
              <p:nvPr/>
            </p:nvSpPr>
            <p:spPr bwMode="auto">
              <a:xfrm rot="18844638">
                <a:off x="7940037" y="4612971"/>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6" name="Rectangle: Rounded Corners 165">
                <a:extLst>
                  <a:ext uri="{FF2B5EF4-FFF2-40B4-BE49-F238E27FC236}">
                    <a16:creationId xmlns:a16="http://schemas.microsoft.com/office/drawing/2014/main" id="{73B131F3-4BB8-459E-921F-C5FDA6B80B5E}"/>
                  </a:ext>
                </a:extLst>
              </p:cNvPr>
              <p:cNvSpPr/>
              <p:nvPr/>
            </p:nvSpPr>
            <p:spPr bwMode="auto">
              <a:xfrm rot="18844638">
                <a:off x="6102520"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F3129B5B-0979-415A-96B0-B057F09ABBCD}"/>
                </a:ext>
              </a:extLst>
            </p:cNvPr>
            <p:cNvGrpSpPr/>
            <p:nvPr/>
          </p:nvGrpSpPr>
          <p:grpSpPr>
            <a:xfrm>
              <a:off x="6348529" y="5338762"/>
              <a:ext cx="1472116" cy="360068"/>
              <a:chOff x="6364404" y="5364369"/>
              <a:chExt cx="1472116" cy="360068"/>
            </a:xfrm>
          </p:grpSpPr>
          <p:sp>
            <p:nvSpPr>
              <p:cNvPr id="160" name="Oval 159">
                <a:extLst>
                  <a:ext uri="{FF2B5EF4-FFF2-40B4-BE49-F238E27FC236}">
                    <a16:creationId xmlns:a16="http://schemas.microsoft.com/office/drawing/2014/main" id="{D867EE35-EE92-4A00-8C9E-2581645488F2}"/>
                  </a:ext>
                </a:extLst>
              </p:cNvPr>
              <p:cNvSpPr/>
              <p:nvPr/>
            </p:nvSpPr>
            <p:spPr bwMode="auto">
              <a:xfrm>
                <a:off x="7476455"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1" name="Oval 160">
                <a:extLst>
                  <a:ext uri="{FF2B5EF4-FFF2-40B4-BE49-F238E27FC236}">
                    <a16:creationId xmlns:a16="http://schemas.microsoft.com/office/drawing/2014/main" id="{0A161E3F-5D0C-49B1-BDE4-80B0E0657A6E}"/>
                  </a:ext>
                </a:extLst>
              </p:cNvPr>
              <p:cNvSpPr/>
              <p:nvPr/>
            </p:nvSpPr>
            <p:spPr bwMode="auto">
              <a:xfrm>
                <a:off x="6920430" y="5364369"/>
                <a:ext cx="360065" cy="3600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2" name="Oval 161">
                <a:extLst>
                  <a:ext uri="{FF2B5EF4-FFF2-40B4-BE49-F238E27FC236}">
                    <a16:creationId xmlns:a16="http://schemas.microsoft.com/office/drawing/2014/main" id="{1448912A-5A20-40A1-A1FD-2459418D52F9}"/>
                  </a:ext>
                </a:extLst>
              </p:cNvPr>
              <p:cNvSpPr/>
              <p:nvPr/>
            </p:nvSpPr>
            <p:spPr bwMode="auto">
              <a:xfrm>
                <a:off x="6364404"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167" name="TextBox 166">
            <a:extLst>
              <a:ext uri="{FF2B5EF4-FFF2-40B4-BE49-F238E27FC236}">
                <a16:creationId xmlns:a16="http://schemas.microsoft.com/office/drawing/2014/main" id="{4318012B-ACBA-4BDE-883E-4ECD6B526936}"/>
              </a:ext>
            </a:extLst>
          </p:cNvPr>
          <p:cNvSpPr txBox="1"/>
          <p:nvPr/>
        </p:nvSpPr>
        <p:spPr>
          <a:xfrm>
            <a:off x="8590087" y="2092492"/>
            <a:ext cx="2271776"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2050">
                    <a:lumMod val="50000"/>
                  </a:srgbClr>
                </a:solidFill>
                <a:effectLst/>
                <a:uLnTx/>
                <a:uFillTx/>
                <a:latin typeface="Segoe UI Semilight"/>
                <a:ea typeface="+mn-ea"/>
                <a:cs typeface="+mn-cs"/>
              </a:rPr>
              <a:t>Azure Virtual Network</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68" name="Picture 2" descr="https://www.sumologic.com/wp-content/uploads/globe-1-e1473894017808.png">
            <a:extLst>
              <a:ext uri="{FF2B5EF4-FFF2-40B4-BE49-F238E27FC236}">
                <a16:creationId xmlns:a16="http://schemas.microsoft.com/office/drawing/2014/main" id="{ED8C9195-649E-4C2C-804E-843BE48BC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5982" y="3907372"/>
            <a:ext cx="581545" cy="377157"/>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s://www.sumologic.com/wp-content/uploads/globe-1-e1473894017808.png">
            <a:extLst>
              <a:ext uri="{FF2B5EF4-FFF2-40B4-BE49-F238E27FC236}">
                <a16:creationId xmlns:a16="http://schemas.microsoft.com/office/drawing/2014/main" id="{E4CD652C-B919-4316-A505-A536D36604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5565" y="3907372"/>
            <a:ext cx="581545" cy="377157"/>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https://www.sumologic.com/wp-content/uploads/globe-1-e1473894017808.png">
            <a:extLst>
              <a:ext uri="{FF2B5EF4-FFF2-40B4-BE49-F238E27FC236}">
                <a16:creationId xmlns:a16="http://schemas.microsoft.com/office/drawing/2014/main" id="{5D608D5A-0476-439D-AFE8-FBE5CEE748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4903" y="3907372"/>
            <a:ext cx="581545" cy="377157"/>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https://www.sumologic.com/wp-content/uploads/globe-1-e1473894017808.png">
            <a:extLst>
              <a:ext uri="{FF2B5EF4-FFF2-40B4-BE49-F238E27FC236}">
                <a16:creationId xmlns:a16="http://schemas.microsoft.com/office/drawing/2014/main" id="{B4627714-9FA5-4D99-8D4A-A4CE6D6270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021" y="3907372"/>
            <a:ext cx="581545" cy="377157"/>
          </a:xfrm>
          <a:prstGeom prst="rect">
            <a:avLst/>
          </a:prstGeom>
          <a:noFill/>
          <a:extLst>
            <a:ext uri="{909E8E84-426E-40DD-AFC4-6F175D3DCCD1}">
              <a14:hiddenFill xmlns:a14="http://schemas.microsoft.com/office/drawing/2010/main">
                <a:solidFill>
                  <a:srgbClr val="FFFFFF"/>
                </a:solidFill>
              </a14:hiddenFill>
            </a:ext>
          </a:extLst>
        </p:spPr>
      </p:pic>
      <p:sp>
        <p:nvSpPr>
          <p:cNvPr id="172" name="Rounded Rectangle 75">
            <a:extLst>
              <a:ext uri="{FF2B5EF4-FFF2-40B4-BE49-F238E27FC236}">
                <a16:creationId xmlns:a16="http://schemas.microsoft.com/office/drawing/2014/main" id="{94F9BDF3-37A1-40EE-978F-B8D39E404CCC}"/>
              </a:ext>
            </a:extLst>
          </p:cNvPr>
          <p:cNvSpPr/>
          <p:nvPr/>
        </p:nvSpPr>
        <p:spPr>
          <a:xfrm>
            <a:off x="9893700" y="5515041"/>
            <a:ext cx="1653129" cy="500445"/>
          </a:xfrm>
          <a:prstGeom prst="roundRect">
            <a:avLst>
              <a:gd name="adj" fmla="val 17017"/>
            </a:avLst>
          </a:prstGeom>
          <a:solidFill>
            <a:srgbClr val="FFFFFF"/>
          </a:solidFill>
          <a:ln w="285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13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72CB"/>
                </a:solidFill>
                <a:effectLst/>
                <a:uLnTx/>
                <a:uFillTx/>
                <a:latin typeface="Segoe UI Semilight"/>
                <a:ea typeface="+mn-ea"/>
                <a:cs typeface="+mn-cs"/>
              </a:rPr>
              <a:t>          Azure Storage</a:t>
            </a:r>
          </a:p>
        </p:txBody>
      </p:sp>
      <p:pic>
        <p:nvPicPr>
          <p:cNvPr id="173" name="Picture 172">
            <a:extLst>
              <a:ext uri="{FF2B5EF4-FFF2-40B4-BE49-F238E27FC236}">
                <a16:creationId xmlns:a16="http://schemas.microsoft.com/office/drawing/2014/main" id="{FD27811D-E811-46FA-B689-4A07C63F43A6}"/>
              </a:ext>
            </a:extLst>
          </p:cNvPr>
          <p:cNvPicPr>
            <a:picLocks noChangeAspect="1"/>
          </p:cNvPicPr>
          <p:nvPr/>
        </p:nvPicPr>
        <p:blipFill>
          <a:blip r:embed="rId9"/>
          <a:stretch>
            <a:fillRect/>
          </a:stretch>
        </p:blipFill>
        <p:spPr>
          <a:xfrm>
            <a:off x="10051696" y="5616122"/>
            <a:ext cx="369517" cy="342143"/>
          </a:xfrm>
          <a:prstGeom prst="rect">
            <a:avLst/>
          </a:prstGeom>
        </p:spPr>
      </p:pic>
      <p:sp>
        <p:nvSpPr>
          <p:cNvPr id="174" name="Rounded Rectangle 75">
            <a:extLst>
              <a:ext uri="{FF2B5EF4-FFF2-40B4-BE49-F238E27FC236}">
                <a16:creationId xmlns:a16="http://schemas.microsoft.com/office/drawing/2014/main" id="{5D146882-C94C-4A26-ADE3-5F2951EF007E}"/>
              </a:ext>
            </a:extLst>
          </p:cNvPr>
          <p:cNvSpPr/>
          <p:nvPr/>
        </p:nvSpPr>
        <p:spPr>
          <a:xfrm>
            <a:off x="7923407" y="5517097"/>
            <a:ext cx="1653129" cy="500445"/>
          </a:xfrm>
          <a:prstGeom prst="roundRect">
            <a:avLst>
              <a:gd name="adj" fmla="val 17017"/>
            </a:avLst>
          </a:prstGeom>
          <a:solidFill>
            <a:srgbClr val="FFFFFF"/>
          </a:solidFill>
          <a:ln w="28575">
            <a:solidFill>
              <a:schemeClr val="bg1">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13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872CB"/>
                </a:solidFill>
                <a:effectLst/>
                <a:uLnTx/>
                <a:uFillTx/>
                <a:latin typeface="Segoe UI Semilight"/>
                <a:ea typeface="+mn-ea"/>
                <a:cs typeface="+mn-cs"/>
              </a:rPr>
              <a:t>          Azure SQL</a:t>
            </a:r>
          </a:p>
        </p:txBody>
      </p:sp>
      <p:pic>
        <p:nvPicPr>
          <p:cNvPr id="175" name="Picture 174">
            <a:extLst>
              <a:ext uri="{FF2B5EF4-FFF2-40B4-BE49-F238E27FC236}">
                <a16:creationId xmlns:a16="http://schemas.microsoft.com/office/drawing/2014/main" id="{C5CD7B2F-0DBD-4298-B6F5-F46ADF8E0EB0}"/>
              </a:ext>
            </a:extLst>
          </p:cNvPr>
          <p:cNvPicPr>
            <a:picLocks noChangeAspect="1"/>
          </p:cNvPicPr>
          <p:nvPr/>
        </p:nvPicPr>
        <p:blipFill>
          <a:blip r:embed="rId10"/>
          <a:stretch>
            <a:fillRect/>
          </a:stretch>
        </p:blipFill>
        <p:spPr>
          <a:xfrm>
            <a:off x="8070478" y="5573843"/>
            <a:ext cx="359827" cy="408895"/>
          </a:xfrm>
          <a:prstGeom prst="rect">
            <a:avLst/>
          </a:prstGeom>
        </p:spPr>
      </p:pic>
      <p:cxnSp>
        <p:nvCxnSpPr>
          <p:cNvPr id="176" name="Elbow Connector 118">
            <a:extLst>
              <a:ext uri="{FF2B5EF4-FFF2-40B4-BE49-F238E27FC236}">
                <a16:creationId xmlns:a16="http://schemas.microsoft.com/office/drawing/2014/main" id="{A1FD9443-0BB7-487F-8440-C59AE4C3A5F4}"/>
              </a:ext>
            </a:extLst>
          </p:cNvPr>
          <p:cNvCxnSpPr>
            <a:cxnSpLocks/>
          </p:cNvCxnSpPr>
          <p:nvPr/>
        </p:nvCxnSpPr>
        <p:spPr>
          <a:xfrm rot="16200000" flipH="1">
            <a:off x="8176719" y="4943844"/>
            <a:ext cx="1146507" cy="2"/>
          </a:xfrm>
          <a:prstGeom prst="bentConnector3">
            <a:avLst>
              <a:gd name="adj1" fmla="val 50000"/>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77" name="Elbow Connector 118">
            <a:extLst>
              <a:ext uri="{FF2B5EF4-FFF2-40B4-BE49-F238E27FC236}">
                <a16:creationId xmlns:a16="http://schemas.microsoft.com/office/drawing/2014/main" id="{5CA4539D-CC83-4753-AB8D-D336CB1D6623}"/>
              </a:ext>
            </a:extLst>
          </p:cNvPr>
          <p:cNvCxnSpPr>
            <a:cxnSpLocks/>
          </p:cNvCxnSpPr>
          <p:nvPr/>
        </p:nvCxnSpPr>
        <p:spPr>
          <a:xfrm rot="5400000">
            <a:off x="9808944" y="4965076"/>
            <a:ext cx="1188311" cy="12700"/>
          </a:xfrm>
          <a:prstGeom prst="bentConnector3">
            <a:avLst>
              <a:gd name="adj1" fmla="val 96636"/>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C235D525-EAAE-4B01-AA31-8F18F5F54561}"/>
              </a:ext>
            </a:extLst>
          </p:cNvPr>
          <p:cNvSpPr txBox="1"/>
          <p:nvPr/>
        </p:nvSpPr>
        <p:spPr>
          <a:xfrm>
            <a:off x="8839487" y="5134165"/>
            <a:ext cx="1508746" cy="307777"/>
          </a:xfrm>
          <a:prstGeom prst="rect">
            <a:avLst/>
          </a:prstGeom>
          <a:noFill/>
        </p:spPr>
        <p:txBody>
          <a:bodyPr wrap="non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 Endpoints</a:t>
            </a:r>
          </a:p>
        </p:txBody>
      </p:sp>
    </p:spTree>
    <p:extLst>
      <p:ext uri="{BB962C8B-B14F-4D97-AF65-F5344CB8AC3E}">
        <p14:creationId xmlns:p14="http://schemas.microsoft.com/office/powerpoint/2010/main" val="308566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Design for Deployment, Migration, and Integration</a:t>
            </a:r>
            <a:r>
              <a:rPr lang="en-US"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Design Migrations </a:t>
            </a:r>
            <a:endParaRPr lang="en-AU" sz="2855" dirty="0"/>
          </a:p>
        </p:txBody>
      </p:sp>
      <p:sp>
        <p:nvSpPr>
          <p:cNvPr id="4" name="TextBox 3">
            <a:extLst>
              <a:ext uri="{FF2B5EF4-FFF2-40B4-BE49-F238E27FC236}">
                <a16:creationId xmlns:a16="http://schemas.microsoft.com/office/drawing/2014/main" id="{177E3988-1FF2-4EC4-B765-6E4A3C80EEE8}"/>
              </a:ext>
            </a:extLst>
          </p:cNvPr>
          <p:cNvSpPr txBox="1"/>
          <p:nvPr/>
        </p:nvSpPr>
        <p:spPr>
          <a:xfrm>
            <a:off x="8091398" y="3865804"/>
            <a:ext cx="3106657" cy="1200329"/>
          </a:xfrm>
          <a:prstGeom prst="rect">
            <a:avLst/>
          </a:prstGeom>
          <a:noFill/>
        </p:spPr>
        <p:txBody>
          <a:bodyPr wrap="square"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security and management (security, backup, monitoring, cost management)</a:t>
            </a:r>
          </a:p>
        </p:txBody>
      </p:sp>
      <p:cxnSp>
        <p:nvCxnSpPr>
          <p:cNvPr id="5" name="Straight Connector 4">
            <a:extLst>
              <a:ext uri="{FF2B5EF4-FFF2-40B4-BE49-F238E27FC236}">
                <a16:creationId xmlns:a16="http://schemas.microsoft.com/office/drawing/2014/main" id="{82AD7EFF-4E10-4405-988D-81072C4FD8DE}"/>
              </a:ext>
            </a:extLst>
          </p:cNvPr>
          <p:cNvCxnSpPr>
            <a:cxnSpLocks/>
          </p:cNvCxnSpPr>
          <p:nvPr/>
        </p:nvCxnSpPr>
        <p:spPr>
          <a:xfrm flipV="1">
            <a:off x="4038373" y="3000230"/>
            <a:ext cx="0" cy="2203628"/>
          </a:xfrm>
          <a:prstGeom prst="line">
            <a:avLst/>
          </a:prstGeom>
          <a:noFill/>
          <a:ln w="12700" cap="flat" cmpd="sng" algn="ctr">
            <a:solidFill>
              <a:srgbClr val="505050"/>
            </a:solidFill>
            <a:prstDash val="solid"/>
            <a:headEnd type="none"/>
            <a:tailEnd type="none"/>
          </a:ln>
          <a:effectLst/>
        </p:spPr>
      </p:cxnSp>
      <p:cxnSp>
        <p:nvCxnSpPr>
          <p:cNvPr id="6" name="Straight Connector 5">
            <a:extLst>
              <a:ext uri="{FF2B5EF4-FFF2-40B4-BE49-F238E27FC236}">
                <a16:creationId xmlns:a16="http://schemas.microsoft.com/office/drawing/2014/main" id="{71E6B50C-77D9-4F9D-9F78-B0807A4F7697}"/>
              </a:ext>
            </a:extLst>
          </p:cNvPr>
          <p:cNvCxnSpPr>
            <a:cxnSpLocks/>
          </p:cNvCxnSpPr>
          <p:nvPr/>
        </p:nvCxnSpPr>
        <p:spPr>
          <a:xfrm flipV="1">
            <a:off x="7784453" y="3000230"/>
            <a:ext cx="0" cy="2203137"/>
          </a:xfrm>
          <a:prstGeom prst="line">
            <a:avLst/>
          </a:prstGeom>
          <a:noFill/>
          <a:ln w="12700" cap="flat" cmpd="sng" algn="ctr">
            <a:solidFill>
              <a:srgbClr val="505050"/>
            </a:solidFill>
            <a:prstDash val="solid"/>
            <a:headEnd type="none"/>
            <a:tailEnd type="none"/>
          </a:ln>
          <a:effectLst/>
        </p:spPr>
      </p:cxnSp>
      <p:grpSp>
        <p:nvGrpSpPr>
          <p:cNvPr id="7" name="Group 6">
            <a:extLst>
              <a:ext uri="{FF2B5EF4-FFF2-40B4-BE49-F238E27FC236}">
                <a16:creationId xmlns:a16="http://schemas.microsoft.com/office/drawing/2014/main" id="{11DF63E5-B35B-4B77-8359-6166C5C680E8}"/>
              </a:ext>
            </a:extLst>
          </p:cNvPr>
          <p:cNvGrpSpPr/>
          <p:nvPr/>
        </p:nvGrpSpPr>
        <p:grpSpPr>
          <a:xfrm>
            <a:off x="3944443" y="3533791"/>
            <a:ext cx="4146955" cy="1551444"/>
            <a:chOff x="4333335" y="2495782"/>
            <a:chExt cx="4147543" cy="1551665"/>
          </a:xfrm>
        </p:grpSpPr>
        <p:sp>
          <p:nvSpPr>
            <p:cNvPr id="8" name="TextBox 7">
              <a:extLst>
                <a:ext uri="{FF2B5EF4-FFF2-40B4-BE49-F238E27FC236}">
                  <a16:creationId xmlns:a16="http://schemas.microsoft.com/office/drawing/2014/main" id="{22F365EE-73A3-47B6-8F6F-A19A89C90B47}"/>
                </a:ext>
              </a:extLst>
            </p:cNvPr>
            <p:cNvSpPr txBox="1"/>
            <p:nvPr/>
          </p:nvSpPr>
          <p:spPr>
            <a:xfrm>
              <a:off x="4333335" y="3063781"/>
              <a:ext cx="4147543" cy="369385"/>
            </a:xfrm>
            <a:prstGeom prst="rect">
              <a:avLst/>
            </a:prstGeom>
            <a:noFill/>
          </p:spPr>
          <p:txBody>
            <a:bodyPr wrap="square"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Database Migration Service</a:t>
              </a:r>
            </a:p>
          </p:txBody>
        </p:sp>
        <p:sp>
          <p:nvSpPr>
            <p:cNvPr id="9" name="Rectangle 8">
              <a:extLst>
                <a:ext uri="{FF2B5EF4-FFF2-40B4-BE49-F238E27FC236}">
                  <a16:creationId xmlns:a16="http://schemas.microsoft.com/office/drawing/2014/main" id="{E7F08140-7B5D-4236-95D0-7796A0A5795E}"/>
                </a:ext>
              </a:extLst>
            </p:cNvPr>
            <p:cNvSpPr/>
            <p:nvPr/>
          </p:nvSpPr>
          <p:spPr>
            <a:xfrm>
              <a:off x="5100084" y="2495782"/>
              <a:ext cx="2577182" cy="369385"/>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Site Recovery</a:t>
              </a:r>
            </a:p>
          </p:txBody>
        </p:sp>
        <p:sp>
          <p:nvSpPr>
            <p:cNvPr id="10" name="TextBox 9">
              <a:extLst>
                <a:ext uri="{FF2B5EF4-FFF2-40B4-BE49-F238E27FC236}">
                  <a16:creationId xmlns:a16="http://schemas.microsoft.com/office/drawing/2014/main" id="{4C301B9A-E3B9-4E6D-8BA4-CB5441FB91B9}"/>
                </a:ext>
              </a:extLst>
            </p:cNvPr>
            <p:cNvSpPr txBox="1"/>
            <p:nvPr/>
          </p:nvSpPr>
          <p:spPr>
            <a:xfrm>
              <a:off x="4462385" y="3678062"/>
              <a:ext cx="3823894" cy="369385"/>
            </a:xfrm>
            <a:prstGeom prst="rect">
              <a:avLst/>
            </a:prstGeom>
            <a:noFill/>
          </p:spPr>
          <p:txBody>
            <a:bodyPr wrap="square"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Data Box</a:t>
              </a:r>
            </a:p>
          </p:txBody>
        </p:sp>
      </p:grpSp>
      <p:sp>
        <p:nvSpPr>
          <p:cNvPr id="11" name="TextBox 10">
            <a:extLst>
              <a:ext uri="{FF2B5EF4-FFF2-40B4-BE49-F238E27FC236}">
                <a16:creationId xmlns:a16="http://schemas.microsoft.com/office/drawing/2014/main" id="{3017A42F-05C5-43BC-BC34-922D90EB97FC}"/>
              </a:ext>
            </a:extLst>
          </p:cNvPr>
          <p:cNvSpPr txBox="1"/>
          <p:nvPr/>
        </p:nvSpPr>
        <p:spPr>
          <a:xfrm>
            <a:off x="1631667" y="2670735"/>
            <a:ext cx="1792596" cy="62201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Semilight"/>
                <a:ea typeface="+mn-ea"/>
                <a:cs typeface="+mn-cs"/>
              </a:rPr>
              <a:t>Assess</a:t>
            </a:r>
          </a:p>
        </p:txBody>
      </p:sp>
      <p:sp>
        <p:nvSpPr>
          <p:cNvPr id="12" name="TextBox 11">
            <a:extLst>
              <a:ext uri="{FF2B5EF4-FFF2-40B4-BE49-F238E27FC236}">
                <a16:creationId xmlns:a16="http://schemas.microsoft.com/office/drawing/2014/main" id="{D2DF7450-92A3-423D-91F0-D3354EC22CF7}"/>
              </a:ext>
            </a:extLst>
          </p:cNvPr>
          <p:cNvSpPr txBox="1"/>
          <p:nvPr/>
        </p:nvSpPr>
        <p:spPr>
          <a:xfrm>
            <a:off x="5377748" y="2747650"/>
            <a:ext cx="1792596" cy="62201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Semilight"/>
                <a:ea typeface="+mn-ea"/>
                <a:cs typeface="+mn-cs"/>
              </a:rPr>
              <a:t>Migrate</a:t>
            </a:r>
          </a:p>
        </p:txBody>
      </p:sp>
      <p:sp>
        <p:nvSpPr>
          <p:cNvPr id="13" name="TextBox 12">
            <a:extLst>
              <a:ext uri="{FF2B5EF4-FFF2-40B4-BE49-F238E27FC236}">
                <a16:creationId xmlns:a16="http://schemas.microsoft.com/office/drawing/2014/main" id="{B56CA344-AEDB-478D-AD13-AEA09EFC2BF5}"/>
              </a:ext>
            </a:extLst>
          </p:cNvPr>
          <p:cNvSpPr txBox="1"/>
          <p:nvPr/>
        </p:nvSpPr>
        <p:spPr>
          <a:xfrm>
            <a:off x="8603098" y="2755499"/>
            <a:ext cx="1792596" cy="62201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Semilight"/>
                <a:ea typeface="+mn-ea"/>
                <a:cs typeface="+mn-cs"/>
              </a:rPr>
              <a:t>Optimize</a:t>
            </a:r>
          </a:p>
        </p:txBody>
      </p:sp>
      <p:cxnSp>
        <p:nvCxnSpPr>
          <p:cNvPr id="14" name="Straight Connector 13">
            <a:extLst>
              <a:ext uri="{FF2B5EF4-FFF2-40B4-BE49-F238E27FC236}">
                <a16:creationId xmlns:a16="http://schemas.microsoft.com/office/drawing/2014/main" id="{0A117529-E064-48E0-A686-CCDBD7DE179E}"/>
              </a:ext>
            </a:extLst>
          </p:cNvPr>
          <p:cNvCxnSpPr/>
          <p:nvPr/>
        </p:nvCxnSpPr>
        <p:spPr>
          <a:xfrm>
            <a:off x="1197589" y="3370933"/>
            <a:ext cx="2315435" cy="0"/>
          </a:xfrm>
          <a:prstGeom prst="line">
            <a:avLst/>
          </a:prstGeom>
          <a:noFill/>
          <a:ln w="19050" cap="flat" cmpd="sng" algn="ctr">
            <a:solidFill>
              <a:srgbClr val="002060"/>
            </a:solidFill>
            <a:prstDash val="solid"/>
            <a:headEnd type="none"/>
            <a:tailEnd type="none"/>
          </a:ln>
          <a:effectLst/>
        </p:spPr>
      </p:cxnSp>
      <p:cxnSp>
        <p:nvCxnSpPr>
          <p:cNvPr id="15" name="Straight Connector 14">
            <a:extLst>
              <a:ext uri="{FF2B5EF4-FFF2-40B4-BE49-F238E27FC236}">
                <a16:creationId xmlns:a16="http://schemas.microsoft.com/office/drawing/2014/main" id="{61588588-058C-4A34-AC03-DBE7F3ACF059}"/>
              </a:ext>
            </a:extLst>
          </p:cNvPr>
          <p:cNvCxnSpPr/>
          <p:nvPr/>
        </p:nvCxnSpPr>
        <p:spPr>
          <a:xfrm>
            <a:off x="4827434" y="3385306"/>
            <a:ext cx="2315435" cy="0"/>
          </a:xfrm>
          <a:prstGeom prst="line">
            <a:avLst/>
          </a:prstGeom>
          <a:noFill/>
          <a:ln w="19050" cap="flat" cmpd="sng" algn="ctr">
            <a:solidFill>
              <a:srgbClr val="002060"/>
            </a:solidFill>
            <a:prstDash val="solid"/>
            <a:headEnd type="none"/>
            <a:tailEnd type="none"/>
          </a:ln>
          <a:effectLst/>
        </p:spPr>
      </p:cxnSp>
      <p:cxnSp>
        <p:nvCxnSpPr>
          <p:cNvPr id="16" name="Straight Connector 15">
            <a:extLst>
              <a:ext uri="{FF2B5EF4-FFF2-40B4-BE49-F238E27FC236}">
                <a16:creationId xmlns:a16="http://schemas.microsoft.com/office/drawing/2014/main" id="{2D3EE0F9-B43C-47F4-A01E-A39BF7C56C29}"/>
              </a:ext>
            </a:extLst>
          </p:cNvPr>
          <p:cNvCxnSpPr/>
          <p:nvPr/>
        </p:nvCxnSpPr>
        <p:spPr>
          <a:xfrm>
            <a:off x="8222156" y="3361258"/>
            <a:ext cx="2315435" cy="0"/>
          </a:xfrm>
          <a:prstGeom prst="line">
            <a:avLst/>
          </a:prstGeom>
          <a:noFill/>
          <a:ln w="19050" cap="flat" cmpd="sng" algn="ctr">
            <a:solidFill>
              <a:srgbClr val="002060"/>
            </a:solidFill>
            <a:prstDash val="solid"/>
            <a:headEnd type="none"/>
            <a:tailEnd type="none"/>
          </a:ln>
          <a:effectLst/>
        </p:spPr>
      </p:cxnSp>
      <p:sp>
        <p:nvSpPr>
          <p:cNvPr id="17" name="Send" title="Icon of a paper airplane">
            <a:extLst>
              <a:ext uri="{FF2B5EF4-FFF2-40B4-BE49-F238E27FC236}">
                <a16:creationId xmlns:a16="http://schemas.microsoft.com/office/drawing/2014/main" id="{4192DD87-051C-4BC8-AE38-8B3BB94432C5}"/>
              </a:ext>
            </a:extLst>
          </p:cNvPr>
          <p:cNvSpPr>
            <a:spLocks noChangeAspect="1" noEditPoints="1"/>
          </p:cNvSpPr>
          <p:nvPr/>
        </p:nvSpPr>
        <p:spPr bwMode="auto">
          <a:xfrm>
            <a:off x="5250144" y="2912231"/>
            <a:ext cx="356120" cy="238268"/>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8" name="magnify" title="Icon of a magnifying glass">
            <a:extLst>
              <a:ext uri="{FF2B5EF4-FFF2-40B4-BE49-F238E27FC236}">
                <a16:creationId xmlns:a16="http://schemas.microsoft.com/office/drawing/2014/main" id="{78843BE1-7205-4567-9CD5-EF22065E814C}"/>
              </a:ext>
            </a:extLst>
          </p:cNvPr>
          <p:cNvSpPr>
            <a:spLocks noChangeAspect="1" noEditPoints="1"/>
          </p:cNvSpPr>
          <p:nvPr/>
        </p:nvSpPr>
        <p:spPr bwMode="auto">
          <a:xfrm flipH="1">
            <a:off x="1704988" y="2841638"/>
            <a:ext cx="277696" cy="26710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9" name="speedometer_2" title="Icon of a spedometer showing fast speed">
            <a:extLst>
              <a:ext uri="{FF2B5EF4-FFF2-40B4-BE49-F238E27FC236}">
                <a16:creationId xmlns:a16="http://schemas.microsoft.com/office/drawing/2014/main" id="{00D499BB-2304-4C23-A384-F177BFA9F597}"/>
              </a:ext>
            </a:extLst>
          </p:cNvPr>
          <p:cNvSpPr>
            <a:spLocks noChangeAspect="1" noEditPoints="1"/>
          </p:cNvSpPr>
          <p:nvPr/>
        </p:nvSpPr>
        <p:spPr bwMode="auto">
          <a:xfrm>
            <a:off x="8371159" y="2815647"/>
            <a:ext cx="373335" cy="37333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20" name="Group 19">
            <a:extLst>
              <a:ext uri="{FF2B5EF4-FFF2-40B4-BE49-F238E27FC236}">
                <a16:creationId xmlns:a16="http://schemas.microsoft.com/office/drawing/2014/main" id="{DCC4AB54-38D3-444B-B9CF-4C3592701582}"/>
              </a:ext>
            </a:extLst>
          </p:cNvPr>
          <p:cNvGrpSpPr/>
          <p:nvPr/>
        </p:nvGrpSpPr>
        <p:grpSpPr>
          <a:xfrm>
            <a:off x="547795" y="3494042"/>
            <a:ext cx="3448215" cy="1875428"/>
            <a:chOff x="1080887" y="2478477"/>
            <a:chExt cx="3448704" cy="1875693"/>
          </a:xfrm>
        </p:grpSpPr>
        <p:sp>
          <p:nvSpPr>
            <p:cNvPr id="21" name="Rectangle 20">
              <a:extLst>
                <a:ext uri="{FF2B5EF4-FFF2-40B4-BE49-F238E27FC236}">
                  <a16:creationId xmlns:a16="http://schemas.microsoft.com/office/drawing/2014/main" id="{7DD9A89B-4B40-43FB-9FD7-4E4127266B7D}"/>
                </a:ext>
              </a:extLst>
            </p:cNvPr>
            <p:cNvSpPr/>
            <p:nvPr/>
          </p:nvSpPr>
          <p:spPr>
            <a:xfrm>
              <a:off x="1353733" y="3109414"/>
              <a:ext cx="2970792" cy="369384"/>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Data Migration Assistant</a:t>
              </a:r>
            </a:p>
          </p:txBody>
        </p:sp>
        <p:sp>
          <p:nvSpPr>
            <p:cNvPr id="22" name="Rectangle 21">
              <a:extLst>
                <a:ext uri="{FF2B5EF4-FFF2-40B4-BE49-F238E27FC236}">
                  <a16:creationId xmlns:a16="http://schemas.microsoft.com/office/drawing/2014/main" id="{19481FAA-0F17-4FDE-85FF-E1348F939AF2}"/>
                </a:ext>
              </a:extLst>
            </p:cNvPr>
            <p:cNvSpPr/>
            <p:nvPr/>
          </p:nvSpPr>
          <p:spPr>
            <a:xfrm>
              <a:off x="1527204" y="2478477"/>
              <a:ext cx="2577182" cy="369384"/>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Azure Migrate</a:t>
              </a:r>
            </a:p>
          </p:txBody>
        </p:sp>
        <p:sp>
          <p:nvSpPr>
            <p:cNvPr id="23" name="Rectangle 22">
              <a:extLst>
                <a:ext uri="{FF2B5EF4-FFF2-40B4-BE49-F238E27FC236}">
                  <a16:creationId xmlns:a16="http://schemas.microsoft.com/office/drawing/2014/main" id="{5A466AA7-C397-4958-A002-D2963F1BC17F}"/>
                </a:ext>
              </a:extLst>
            </p:cNvPr>
            <p:cNvSpPr/>
            <p:nvPr/>
          </p:nvSpPr>
          <p:spPr>
            <a:xfrm>
              <a:off x="1309810" y="3707748"/>
              <a:ext cx="2970792" cy="646422"/>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rPr>
                <a:t>SQL Server Migration Assistant</a:t>
              </a:r>
            </a:p>
          </p:txBody>
        </p:sp>
        <p:sp>
          <p:nvSpPr>
            <p:cNvPr id="24" name="Rectangle 23">
              <a:extLst>
                <a:ext uri="{FF2B5EF4-FFF2-40B4-BE49-F238E27FC236}">
                  <a16:creationId xmlns:a16="http://schemas.microsoft.com/office/drawing/2014/main" id="{6DE2183B-B0CB-4B05-B6AA-494E75D08F6B}"/>
                </a:ext>
              </a:extLst>
            </p:cNvPr>
            <p:cNvSpPr/>
            <p:nvPr/>
          </p:nvSpPr>
          <p:spPr>
            <a:xfrm>
              <a:off x="1080887" y="3800255"/>
              <a:ext cx="3448704" cy="369384"/>
            </a:xfrm>
            <a:prstGeom prst="rect">
              <a:avLst/>
            </a:prstGeom>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25" name="Straight Connector 24">
            <a:extLst>
              <a:ext uri="{FF2B5EF4-FFF2-40B4-BE49-F238E27FC236}">
                <a16:creationId xmlns:a16="http://schemas.microsoft.com/office/drawing/2014/main" id="{CFA17491-DF65-4536-A653-0F933CA20445}"/>
              </a:ext>
            </a:extLst>
          </p:cNvPr>
          <p:cNvCxnSpPr>
            <a:cxnSpLocks/>
          </p:cNvCxnSpPr>
          <p:nvPr/>
        </p:nvCxnSpPr>
        <p:spPr>
          <a:xfrm flipV="1">
            <a:off x="-422912" y="5795484"/>
            <a:ext cx="12325312" cy="233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4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b="1" dirty="0"/>
              <a:t>API Integration Strategy</a:t>
            </a:r>
            <a:r>
              <a:rPr lang="en-US" dirty="0"/>
              <a:t> </a:t>
            </a:r>
            <a:endParaRPr lang="en-AU" sz="4895" dirty="0"/>
          </a:p>
        </p:txBody>
      </p:sp>
      <p:sp>
        <p:nvSpPr>
          <p:cNvPr id="4" name="Rectangle 3">
            <a:extLst>
              <a:ext uri="{FF2B5EF4-FFF2-40B4-BE49-F238E27FC236}">
                <a16:creationId xmlns:a16="http://schemas.microsoft.com/office/drawing/2014/main" id="{90269472-A7CB-4D2F-9034-CEB54A16C1C1}"/>
              </a:ext>
            </a:extLst>
          </p:cNvPr>
          <p:cNvSpPr/>
          <p:nvPr/>
        </p:nvSpPr>
        <p:spPr>
          <a:xfrm>
            <a:off x="9475754" y="6511409"/>
            <a:ext cx="2413033"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aka.ms/Azure/</a:t>
            </a:r>
            <a:r>
              <a:rPr kumimoji="0" lang="en-US" sz="1800" b="0" i="0" u="none" strike="noStrike" kern="1200" cap="none" spc="0" normalizeH="0" baseline="0" noProof="0" dirty="0" err="1">
                <a:ln>
                  <a:noFill/>
                </a:ln>
                <a:solidFill>
                  <a:srgbClr val="353535"/>
                </a:solidFill>
                <a:effectLst/>
                <a:uLnTx/>
                <a:uFillTx/>
                <a:latin typeface="Segoe UI Semilight"/>
                <a:ea typeface="+mn-ea"/>
                <a:cs typeface="+mn-cs"/>
                <a:hlinkClick r:id="rId3"/>
              </a:rPr>
              <a:t>APIMgt</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grpSp>
        <p:nvGrpSpPr>
          <p:cNvPr id="5" name="Group 4">
            <a:extLst>
              <a:ext uri="{FF2B5EF4-FFF2-40B4-BE49-F238E27FC236}">
                <a16:creationId xmlns:a16="http://schemas.microsoft.com/office/drawing/2014/main" id="{BDA87609-B4FE-434F-B7BC-D1D97341FB14}"/>
              </a:ext>
            </a:extLst>
          </p:cNvPr>
          <p:cNvGrpSpPr/>
          <p:nvPr/>
        </p:nvGrpSpPr>
        <p:grpSpPr>
          <a:xfrm>
            <a:off x="2563713" y="2529638"/>
            <a:ext cx="7043448" cy="2786196"/>
            <a:chOff x="2563713" y="2529638"/>
            <a:chExt cx="7043448" cy="2786196"/>
          </a:xfrm>
        </p:grpSpPr>
        <p:grpSp>
          <p:nvGrpSpPr>
            <p:cNvPr id="6" name="Group 5">
              <a:extLst>
                <a:ext uri="{FF2B5EF4-FFF2-40B4-BE49-F238E27FC236}">
                  <a16:creationId xmlns:a16="http://schemas.microsoft.com/office/drawing/2014/main" id="{AE57C7A4-F452-424E-8C2A-3A4CD3F2730A}"/>
                </a:ext>
              </a:extLst>
            </p:cNvPr>
            <p:cNvGrpSpPr/>
            <p:nvPr/>
          </p:nvGrpSpPr>
          <p:grpSpPr>
            <a:xfrm>
              <a:off x="2563713" y="2529638"/>
              <a:ext cx="7043448" cy="553998"/>
              <a:chOff x="2563713" y="2529638"/>
              <a:chExt cx="7043448" cy="553998"/>
            </a:xfrm>
          </p:grpSpPr>
          <p:sp>
            <p:nvSpPr>
              <p:cNvPr id="13" name="Right Brace 12">
                <a:extLst>
                  <a:ext uri="{FF2B5EF4-FFF2-40B4-BE49-F238E27FC236}">
                    <a16:creationId xmlns:a16="http://schemas.microsoft.com/office/drawing/2014/main" id="{8A978D02-6F4D-4B72-A400-43C2956C106A}"/>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Rectangle 19">
                <a:extLst>
                  <a:ext uri="{FF2B5EF4-FFF2-40B4-BE49-F238E27FC236}">
                    <a16:creationId xmlns:a16="http://schemas.microsoft.com/office/drawing/2014/main" id="{CB99B7F6-366D-499F-A99E-5F3BB83B4A6A}"/>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7" name="Right Brace 6">
              <a:extLst>
                <a:ext uri="{FF2B5EF4-FFF2-40B4-BE49-F238E27FC236}">
                  <a16:creationId xmlns:a16="http://schemas.microsoft.com/office/drawing/2014/main" id="{BBA93D5D-1B13-468D-BFC0-AF28EE046A9C}"/>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19">
              <a:extLst>
                <a:ext uri="{FF2B5EF4-FFF2-40B4-BE49-F238E27FC236}">
                  <a16:creationId xmlns:a16="http://schemas.microsoft.com/office/drawing/2014/main" id="{4A5F1577-B856-4B32-85A9-D14274F38B45}"/>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BB6B2505-B777-43EE-839E-3ECBAB9076F0}"/>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59EADFA5-26D9-4510-A5B8-2EDED1E313EE}"/>
                </a:ext>
              </a:extLst>
            </p:cNvPr>
            <p:cNvGrpSpPr/>
            <p:nvPr/>
          </p:nvGrpSpPr>
          <p:grpSpPr>
            <a:xfrm>
              <a:off x="5875456" y="3559222"/>
              <a:ext cx="419963" cy="727029"/>
              <a:chOff x="5886019" y="3496979"/>
              <a:chExt cx="419963" cy="727029"/>
            </a:xfrm>
          </p:grpSpPr>
          <p:sp>
            <p:nvSpPr>
              <p:cNvPr id="11" name="TextBox 10">
                <a:extLst>
                  <a:ext uri="{FF2B5EF4-FFF2-40B4-BE49-F238E27FC236}">
                    <a16:creationId xmlns:a16="http://schemas.microsoft.com/office/drawing/2014/main" id="{399ED331-5122-46B3-A0A7-CC2664293710}"/>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Segoe UI"/>
                    <a:ea typeface="+mn-ea"/>
                    <a:cs typeface="+mn-cs"/>
                  </a:rPr>
                  <a:t>APIs</a:t>
                </a:r>
              </a:p>
            </p:txBody>
          </p:sp>
          <p:sp>
            <p:nvSpPr>
              <p:cNvPr id="12" name="Processing_E9F5" title="Icon of two interlocked gears">
                <a:extLst>
                  <a:ext uri="{FF2B5EF4-FFF2-40B4-BE49-F238E27FC236}">
                    <a16:creationId xmlns:a16="http://schemas.microsoft.com/office/drawing/2014/main" id="{E470DB94-D320-487C-9A24-2DBEED8040C6}"/>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6A8D3A15-D860-4516-9386-77C94B0C354D}"/>
              </a:ext>
            </a:extLst>
          </p:cNvPr>
          <p:cNvGrpSpPr/>
          <p:nvPr/>
        </p:nvGrpSpPr>
        <p:grpSpPr>
          <a:xfrm>
            <a:off x="4716353" y="5807822"/>
            <a:ext cx="2738168" cy="447653"/>
            <a:chOff x="4661585" y="5904844"/>
            <a:chExt cx="2738168" cy="447653"/>
          </a:xfrm>
        </p:grpSpPr>
        <p:sp>
          <p:nvSpPr>
            <p:cNvPr id="16" name="Freeform 13" title="Icon of a cloud">
              <a:extLst>
                <a:ext uri="{FF2B5EF4-FFF2-40B4-BE49-F238E27FC236}">
                  <a16:creationId xmlns:a16="http://schemas.microsoft.com/office/drawing/2014/main" id="{CB752363-8D65-473A-85B8-D90963A3A016}"/>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Data &amp; AI" title="Icon of several circles connected to eachother by lines">
              <a:extLst>
                <a:ext uri="{FF2B5EF4-FFF2-40B4-BE49-F238E27FC236}">
                  <a16:creationId xmlns:a16="http://schemas.microsoft.com/office/drawing/2014/main" id="{1A034748-EC5A-4459-B203-545FA1CCF1CD}"/>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9F0619CD-469A-4FFC-85F9-79D896B745FF}"/>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binary" title="Icon of binary code, ones and zeros">
              <a:extLst>
                <a:ext uri="{FF2B5EF4-FFF2-40B4-BE49-F238E27FC236}">
                  <a16:creationId xmlns:a16="http://schemas.microsoft.com/office/drawing/2014/main" id="{858D5831-A191-4097-B1D4-CB8A7FEC99A0}"/>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server" title="Icon of a server tower">
              <a:extLst>
                <a:ext uri="{FF2B5EF4-FFF2-40B4-BE49-F238E27FC236}">
                  <a16:creationId xmlns:a16="http://schemas.microsoft.com/office/drawing/2014/main" id="{A8598CE5-D055-4A4D-AEE2-EB4C4890D617}"/>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116A0DB-8DAB-4197-A1F8-6389038DC34D}"/>
              </a:ext>
            </a:extLst>
          </p:cNvPr>
          <p:cNvGrpSpPr/>
          <p:nvPr/>
        </p:nvGrpSpPr>
        <p:grpSpPr>
          <a:xfrm>
            <a:off x="2731382" y="1652261"/>
            <a:ext cx="6721040" cy="367353"/>
            <a:chOff x="2586979" y="1476320"/>
            <a:chExt cx="6721040" cy="367353"/>
          </a:xfrm>
        </p:grpSpPr>
        <p:sp>
          <p:nvSpPr>
            <p:cNvPr id="22" name="Manufacturing_E99C" title="Icon of a robotic arm">
              <a:extLst>
                <a:ext uri="{FF2B5EF4-FFF2-40B4-BE49-F238E27FC236}">
                  <a16:creationId xmlns:a16="http://schemas.microsoft.com/office/drawing/2014/main" id="{63CBBBF7-17D2-47C9-91E6-161991861081}"/>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money" title="Icon of a creditcard with signal lines on top">
              <a:extLst>
                <a:ext uri="{FF2B5EF4-FFF2-40B4-BE49-F238E27FC236}">
                  <a16:creationId xmlns:a16="http://schemas.microsoft.com/office/drawing/2014/main" id="{42FD6152-8580-4A15-BF19-4C8230112643}"/>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UniversalApp_E8CC" title="Icon of a cellphone in front of a tablet">
              <a:extLst>
                <a:ext uri="{FF2B5EF4-FFF2-40B4-BE49-F238E27FC236}">
                  <a16:creationId xmlns:a16="http://schemas.microsoft.com/office/drawing/2014/main" id="{017CCE3E-2DDD-48F4-91F3-583A9F3623EF}"/>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car_3" title="Icon of a car with signal lines on top">
              <a:extLst>
                <a:ext uri="{FF2B5EF4-FFF2-40B4-BE49-F238E27FC236}">
                  <a16:creationId xmlns:a16="http://schemas.microsoft.com/office/drawing/2014/main" id="{DCEF6BBB-18A2-440E-A63D-9AE7237E6764}"/>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house" title="Icon of a house">
              <a:extLst>
                <a:ext uri="{FF2B5EF4-FFF2-40B4-BE49-F238E27FC236}">
                  <a16:creationId xmlns:a16="http://schemas.microsoft.com/office/drawing/2014/main" id="{BDD26FD2-6CF6-4DFD-A557-5CC0B38E6B06}"/>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watch" title="Icon of a smart watch">
              <a:extLst>
                <a:ext uri="{FF2B5EF4-FFF2-40B4-BE49-F238E27FC236}">
                  <a16:creationId xmlns:a16="http://schemas.microsoft.com/office/drawing/2014/main" id="{8DFAF241-AB90-4015-8465-72E7231656B3}"/>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camera_4" title="Icon of a security camera">
              <a:extLst>
                <a:ext uri="{FF2B5EF4-FFF2-40B4-BE49-F238E27FC236}">
                  <a16:creationId xmlns:a16="http://schemas.microsoft.com/office/drawing/2014/main" id="{99D9608A-D219-46BC-96A7-95711FED9BA8}"/>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Speakers_E7F5" title="Icon of a speaker">
              <a:extLst>
                <a:ext uri="{FF2B5EF4-FFF2-40B4-BE49-F238E27FC236}">
                  <a16:creationId xmlns:a16="http://schemas.microsoft.com/office/drawing/2014/main" id="{5F633E4D-FE3C-448D-B1A0-B35B11B668EE}"/>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HoloLens_EC94" title="Icon of Microsoft HoloLens">
              <a:extLst>
                <a:ext uri="{FF2B5EF4-FFF2-40B4-BE49-F238E27FC236}">
                  <a16:creationId xmlns:a16="http://schemas.microsoft.com/office/drawing/2014/main" id="{24A0D59C-2688-4A02-BE3E-986D3963E64D}"/>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Game_E7FC" title="Icon of a game controller">
              <a:extLst>
                <a:ext uri="{FF2B5EF4-FFF2-40B4-BE49-F238E27FC236}">
                  <a16:creationId xmlns:a16="http://schemas.microsoft.com/office/drawing/2014/main" id="{9FA32D1D-43AC-4354-91D8-085FA572CC94}"/>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Touchscreen" title="Icon of a closed hand with one finger touching a screen">
              <a:extLst>
                <a:ext uri="{FF2B5EF4-FFF2-40B4-BE49-F238E27FC236}">
                  <a16:creationId xmlns:a16="http://schemas.microsoft.com/office/drawing/2014/main" id="{FCC2991A-BF6A-4A4B-94D1-61DE3A32C322}"/>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ShoppingCart_E7BF" title="Icon of a shopping cart">
              <a:extLst>
                <a:ext uri="{FF2B5EF4-FFF2-40B4-BE49-F238E27FC236}">
                  <a16:creationId xmlns:a16="http://schemas.microsoft.com/office/drawing/2014/main" id="{6917775F-60AD-4451-A49C-A5417D3F552C}"/>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7296C444-00E5-4897-9E54-680CFDC9F828}"/>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 and data</a:t>
            </a:r>
          </a:p>
        </p:txBody>
      </p:sp>
      <p:grpSp>
        <p:nvGrpSpPr>
          <p:cNvPr id="35" name="Group 34">
            <a:extLst>
              <a:ext uri="{FF2B5EF4-FFF2-40B4-BE49-F238E27FC236}">
                <a16:creationId xmlns:a16="http://schemas.microsoft.com/office/drawing/2014/main" id="{F17FF242-BECD-4846-B4C8-8CD9284CE042}"/>
              </a:ext>
            </a:extLst>
          </p:cNvPr>
          <p:cNvGrpSpPr/>
          <p:nvPr/>
        </p:nvGrpSpPr>
        <p:grpSpPr>
          <a:xfrm>
            <a:off x="99583" y="3564486"/>
            <a:ext cx="1595479" cy="1424099"/>
            <a:chOff x="609839" y="3686873"/>
            <a:chExt cx="2137149" cy="2063770"/>
          </a:xfrm>
        </p:grpSpPr>
        <p:sp>
          <p:nvSpPr>
            <p:cNvPr id="36" name="TextBox 35">
              <a:extLst>
                <a:ext uri="{FF2B5EF4-FFF2-40B4-BE49-F238E27FC236}">
                  <a16:creationId xmlns:a16="http://schemas.microsoft.com/office/drawing/2014/main" id="{1F72D372-F1CE-4F96-A840-90758973FCB6}"/>
                </a:ext>
              </a:extLst>
            </p:cNvPr>
            <p:cNvSpPr txBox="1"/>
            <p:nvPr/>
          </p:nvSpPr>
          <p:spPr>
            <a:xfrm flipH="1">
              <a:off x="609839" y="4689110"/>
              <a:ext cx="2137149" cy="106153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D83B01"/>
                  </a:solidFill>
                  <a:effectLst/>
                  <a:uLnTx/>
                  <a:uFillTx/>
                  <a:latin typeface="Segoe UI"/>
                  <a:ea typeface="+mn-ea"/>
                  <a:cs typeface="+mn-cs"/>
                </a:rPr>
                <a:t>(use APIs)</a:t>
              </a:r>
            </a:p>
          </p:txBody>
        </p:sp>
        <p:sp>
          <p:nvSpPr>
            <p:cNvPr id="37" name="people_7" title="Icon of two people">
              <a:extLst>
                <a:ext uri="{FF2B5EF4-FFF2-40B4-BE49-F238E27FC236}">
                  <a16:creationId xmlns:a16="http://schemas.microsoft.com/office/drawing/2014/main" id="{628908CE-9D60-4083-97DC-9E5BA3ACC622}"/>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FAB0828-63F2-403E-918B-58EBE2E9597C}"/>
              </a:ext>
            </a:extLst>
          </p:cNvPr>
          <p:cNvGrpSpPr/>
          <p:nvPr/>
        </p:nvGrpSpPr>
        <p:grpSpPr>
          <a:xfrm>
            <a:off x="197529" y="1331728"/>
            <a:ext cx="2256730" cy="2361197"/>
            <a:chOff x="241071" y="1331728"/>
            <a:chExt cx="2256730" cy="2361197"/>
          </a:xfrm>
        </p:grpSpPr>
        <p:sp>
          <p:nvSpPr>
            <p:cNvPr id="39" name="TextBox 38">
              <a:extLst>
                <a:ext uri="{FF2B5EF4-FFF2-40B4-BE49-F238E27FC236}">
                  <a16:creationId xmlns:a16="http://schemas.microsoft.com/office/drawing/2014/main" id="{EAC42C94-D634-41C9-A775-F2C883D327A0}"/>
                </a:ext>
              </a:extLst>
            </p:cNvPr>
            <p:cNvSpPr txBox="1"/>
            <p:nvPr/>
          </p:nvSpPr>
          <p:spPr>
            <a:xfrm flipH="1">
              <a:off x="255491" y="1331729"/>
              <a:ext cx="2242310" cy="1836913"/>
            </a:xfrm>
            <a:prstGeom prst="rect">
              <a:avLst/>
            </a:prstGeom>
            <a:solidFill>
              <a:srgbClr val="E6E6E6"/>
            </a:solid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Discover</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Learn</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Get access</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Try</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SDKs and samples</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a:ea typeface="+mn-ea"/>
                  <a:cs typeface="+mn-cs"/>
                </a:rPr>
                <a:t>Get help</a:t>
              </a:r>
            </a:p>
          </p:txBody>
        </p:sp>
        <p:sp>
          <p:nvSpPr>
            <p:cNvPr id="40" name="speech_2" title="Icon of a chat bubble">
              <a:extLst>
                <a:ext uri="{FF2B5EF4-FFF2-40B4-BE49-F238E27FC236}">
                  <a16:creationId xmlns:a16="http://schemas.microsoft.com/office/drawing/2014/main" id="{57B99F88-D142-48F9-BF3E-44BF49DEF6EE}"/>
                </a:ext>
              </a:extLst>
            </p:cNvPr>
            <p:cNvSpPr>
              <a:spLocks noChangeAspect="1" noEditPoints="1"/>
            </p:cNvSpPr>
            <p:nvPr/>
          </p:nvSpPr>
          <p:spPr bwMode="auto">
            <a:xfrm>
              <a:off x="241071" y="1331728"/>
              <a:ext cx="2196475" cy="236119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3"/>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1DCFF7B-CBF6-490B-8E6F-9D927B7AE6CA}"/>
              </a:ext>
            </a:extLst>
          </p:cNvPr>
          <p:cNvGrpSpPr/>
          <p:nvPr/>
        </p:nvGrpSpPr>
        <p:grpSpPr>
          <a:xfrm>
            <a:off x="10368047" y="3610311"/>
            <a:ext cx="1595479" cy="1424099"/>
            <a:chOff x="609839" y="3686873"/>
            <a:chExt cx="2137149" cy="2063770"/>
          </a:xfrm>
        </p:grpSpPr>
        <p:sp>
          <p:nvSpPr>
            <p:cNvPr id="42" name="TextBox 41">
              <a:extLst>
                <a:ext uri="{FF2B5EF4-FFF2-40B4-BE49-F238E27FC236}">
                  <a16:creationId xmlns:a16="http://schemas.microsoft.com/office/drawing/2014/main" id="{5C8F8716-7A76-4887-ADFB-F9D11DF6D75D}"/>
                </a:ext>
              </a:extLst>
            </p:cNvPr>
            <p:cNvSpPr txBox="1"/>
            <p:nvPr/>
          </p:nvSpPr>
          <p:spPr>
            <a:xfrm flipH="1">
              <a:off x="609839" y="4689110"/>
              <a:ext cx="2137149" cy="106153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(provide APIs)</a:t>
              </a:r>
            </a:p>
          </p:txBody>
        </p:sp>
        <p:sp>
          <p:nvSpPr>
            <p:cNvPr id="43" name="people_7" title="Icon of two people">
              <a:extLst>
                <a:ext uri="{FF2B5EF4-FFF2-40B4-BE49-F238E27FC236}">
                  <a16:creationId xmlns:a16="http://schemas.microsoft.com/office/drawing/2014/main" id="{6901C035-7A4F-4805-A454-3BAAB663B5D6}"/>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1AAA7E73-D106-46A8-A6D6-F45339D2ADB3}"/>
              </a:ext>
            </a:extLst>
          </p:cNvPr>
          <p:cNvGrpSpPr/>
          <p:nvPr/>
        </p:nvGrpSpPr>
        <p:grpSpPr>
          <a:xfrm>
            <a:off x="9686653" y="1331729"/>
            <a:ext cx="2417229" cy="2361197"/>
            <a:chOff x="9599569" y="1331729"/>
            <a:chExt cx="2417229" cy="2361197"/>
          </a:xfrm>
        </p:grpSpPr>
        <p:sp>
          <p:nvSpPr>
            <p:cNvPr id="45" name="TextBox 44">
              <a:extLst>
                <a:ext uri="{FF2B5EF4-FFF2-40B4-BE49-F238E27FC236}">
                  <a16:creationId xmlns:a16="http://schemas.microsoft.com/office/drawing/2014/main" id="{928A1CDD-5BC3-4C30-AC87-860A8127ED3D}"/>
                </a:ext>
              </a:extLst>
            </p:cNvPr>
            <p:cNvSpPr txBox="1"/>
            <p:nvPr/>
          </p:nvSpPr>
          <p:spPr>
            <a:xfrm flipH="1">
              <a:off x="9599569" y="1331729"/>
              <a:ext cx="2417229" cy="2071336"/>
            </a:xfrm>
            <a:prstGeom prst="rect">
              <a:avLst/>
            </a:prstGeom>
            <a:noFill/>
          </p:spPr>
          <p:txBody>
            <a:bodyPr wrap="square" lIns="274320" tIns="146304" rIns="182880" bIns="146304" numCol="1"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Abstract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Secure and protect</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Manage lifecycle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Monitor and measure</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Onboard developers</a:t>
              </a:r>
            </a:p>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Monetize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46" name="speech_2" title="Icon of a chat bubble">
              <a:extLst>
                <a:ext uri="{FF2B5EF4-FFF2-40B4-BE49-F238E27FC236}">
                  <a16:creationId xmlns:a16="http://schemas.microsoft.com/office/drawing/2014/main" id="{33646D4D-4966-413B-A395-F3A1B254E1F6}"/>
                </a:ext>
              </a:extLst>
            </p:cNvPr>
            <p:cNvSpPr>
              <a:spLocks noChangeAspect="1" noEditPoints="1"/>
            </p:cNvSpPr>
            <p:nvPr/>
          </p:nvSpPr>
          <p:spPr bwMode="auto">
            <a:xfrm flipH="1">
              <a:off x="9705815" y="1331729"/>
              <a:ext cx="2192459" cy="236119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3175" cap="sq">
              <a:solidFill>
                <a:schemeClr val="accent1"/>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7" name="Down Arrow 69">
            <a:extLst>
              <a:ext uri="{FF2B5EF4-FFF2-40B4-BE49-F238E27FC236}">
                <a16:creationId xmlns:a16="http://schemas.microsoft.com/office/drawing/2014/main" id="{8CEE51A4-9D19-4629-B58C-313F066AD0D0}"/>
              </a:ext>
            </a:extLst>
          </p:cNvPr>
          <p:cNvSpPr/>
          <p:nvPr/>
        </p:nvSpPr>
        <p:spPr bwMode="auto">
          <a:xfrm rot="5400000">
            <a:off x="10072813" y="3887261"/>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Down Arrow 70">
            <a:extLst>
              <a:ext uri="{FF2B5EF4-FFF2-40B4-BE49-F238E27FC236}">
                <a16:creationId xmlns:a16="http://schemas.microsoft.com/office/drawing/2014/main" id="{8ED053D5-5045-4CB2-BD2A-05078A759DC3}"/>
              </a:ext>
            </a:extLst>
          </p:cNvPr>
          <p:cNvSpPr/>
          <p:nvPr/>
        </p:nvSpPr>
        <p:spPr bwMode="auto">
          <a:xfrm rot="16200000">
            <a:off x="1590532" y="3890456"/>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Down Arrow 71">
            <a:extLst>
              <a:ext uri="{FF2B5EF4-FFF2-40B4-BE49-F238E27FC236}">
                <a16:creationId xmlns:a16="http://schemas.microsoft.com/office/drawing/2014/main" id="{B74D2600-C2A9-4AD4-B5A7-B901179ADA2D}"/>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Down Arrow 72">
            <a:extLst>
              <a:ext uri="{FF2B5EF4-FFF2-40B4-BE49-F238E27FC236}">
                <a16:creationId xmlns:a16="http://schemas.microsoft.com/office/drawing/2014/main" id="{8957CA88-FBDB-4D2E-9D4E-EBEAEF18DD18}"/>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56BDFAE1-7403-4A33-9CD9-AA44A0968D47}"/>
              </a:ext>
            </a:extLst>
          </p:cNvPr>
          <p:cNvGrpSpPr/>
          <p:nvPr/>
        </p:nvGrpSpPr>
        <p:grpSpPr>
          <a:xfrm>
            <a:off x="2696406" y="2578591"/>
            <a:ext cx="6804631" cy="2462447"/>
            <a:chOff x="2063610" y="2424140"/>
            <a:chExt cx="8230316" cy="2978370"/>
          </a:xfrm>
        </p:grpSpPr>
        <p:grpSp>
          <p:nvGrpSpPr>
            <p:cNvPr id="52" name="Group 51">
              <a:extLst>
                <a:ext uri="{FF2B5EF4-FFF2-40B4-BE49-F238E27FC236}">
                  <a16:creationId xmlns:a16="http://schemas.microsoft.com/office/drawing/2014/main" id="{2A5A98D2-7E32-44A8-8BE4-625F96D223DE}"/>
                </a:ext>
              </a:extLst>
            </p:cNvPr>
            <p:cNvGrpSpPr/>
            <p:nvPr/>
          </p:nvGrpSpPr>
          <p:grpSpPr>
            <a:xfrm>
              <a:off x="2063610" y="2424140"/>
              <a:ext cx="8230316" cy="2978370"/>
              <a:chOff x="1886186" y="2539750"/>
              <a:chExt cx="8230316" cy="2978370"/>
            </a:xfrm>
          </p:grpSpPr>
          <p:sp>
            <p:nvSpPr>
              <p:cNvPr id="62" name="Rectangle 61">
                <a:extLst>
                  <a:ext uri="{FF2B5EF4-FFF2-40B4-BE49-F238E27FC236}">
                    <a16:creationId xmlns:a16="http://schemas.microsoft.com/office/drawing/2014/main" id="{DAD8C1B2-E14F-48EC-9D28-B471044B9743}"/>
                  </a:ext>
                </a:extLst>
              </p:cNvPr>
              <p:cNvSpPr/>
              <p:nvPr/>
            </p:nvSpPr>
            <p:spPr bwMode="auto">
              <a:xfrm>
                <a:off x="1886186" y="2908092"/>
                <a:ext cx="8226805" cy="2610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979C3C40-2FD6-4CAD-89E5-E6E34828F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987" y="2539750"/>
                <a:ext cx="582515" cy="582515"/>
              </a:xfrm>
              <a:prstGeom prst="rect">
                <a:avLst/>
              </a:prstGeom>
            </p:spPr>
          </p:pic>
        </p:grpSp>
        <p:sp>
          <p:nvSpPr>
            <p:cNvPr id="53" name="Rectangle 52">
              <a:extLst>
                <a:ext uri="{FF2B5EF4-FFF2-40B4-BE49-F238E27FC236}">
                  <a16:creationId xmlns:a16="http://schemas.microsoft.com/office/drawing/2014/main" id="{07C457DF-F2D7-4FF5-875B-B2155B85F0B2}"/>
                </a:ext>
              </a:extLst>
            </p:cNvPr>
            <p:cNvSpPr/>
            <p:nvPr/>
          </p:nvSpPr>
          <p:spPr bwMode="auto">
            <a:xfrm>
              <a:off x="2312848" y="3038086"/>
              <a:ext cx="2479040" cy="20929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6D4CA8E0-871E-4F6F-94E3-BBF4968F9F24}"/>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53795A48-94F7-43C5-B773-865EDA421AF8}"/>
                </a:ext>
              </a:extLst>
            </p:cNvPr>
            <p:cNvSpPr/>
            <p:nvPr/>
          </p:nvSpPr>
          <p:spPr bwMode="auto">
            <a:xfrm>
              <a:off x="7575728" y="3038086"/>
              <a:ext cx="2479040" cy="20929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3887D900-2476-45FF-8B30-023D1032FBBC}"/>
                </a:ext>
              </a:extLst>
            </p:cNvPr>
            <p:cNvSpPr txBox="1"/>
            <p:nvPr/>
          </p:nvSpPr>
          <p:spPr>
            <a:xfrm>
              <a:off x="2590306" y="3270522"/>
              <a:ext cx="1959023"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57" name="TextBox 56">
              <a:extLst>
                <a:ext uri="{FF2B5EF4-FFF2-40B4-BE49-F238E27FC236}">
                  <a16:creationId xmlns:a16="http://schemas.microsoft.com/office/drawing/2014/main" id="{8C0C8E21-CEFA-420A-9CE7-9E208836A87A}"/>
                </a:ext>
              </a:extLst>
            </p:cNvPr>
            <p:cNvSpPr txBox="1"/>
            <p:nvPr/>
          </p:nvSpPr>
          <p:spPr>
            <a:xfrm>
              <a:off x="8015894" y="3264263"/>
              <a:ext cx="1586695"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58" name="TextBox 57">
              <a:extLst>
                <a:ext uri="{FF2B5EF4-FFF2-40B4-BE49-F238E27FC236}">
                  <a16:creationId xmlns:a16="http://schemas.microsoft.com/office/drawing/2014/main" id="{999BD6EC-5F45-4DD9-9E6A-CD5EF6AFB361}"/>
                </a:ext>
              </a:extLst>
            </p:cNvPr>
            <p:cNvSpPr txBox="1"/>
            <p:nvPr/>
          </p:nvSpPr>
          <p:spPr>
            <a:xfrm>
              <a:off x="5390201" y="3263799"/>
              <a:ext cx="1750557"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Mediate</a:t>
              </a:r>
            </a:p>
          </p:txBody>
        </p:sp>
        <p:sp>
          <p:nvSpPr>
            <p:cNvPr id="59" name="TextBox 58">
              <a:extLst>
                <a:ext uri="{FF2B5EF4-FFF2-40B4-BE49-F238E27FC236}">
                  <a16:creationId xmlns:a16="http://schemas.microsoft.com/office/drawing/2014/main" id="{52155B2B-6BA4-4408-ADD7-AAF93B2B9118}"/>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60" name="TextBox 59">
              <a:extLst>
                <a:ext uri="{FF2B5EF4-FFF2-40B4-BE49-F238E27FC236}">
                  <a16:creationId xmlns:a16="http://schemas.microsoft.com/office/drawing/2014/main" id="{78BA4F49-91F7-4DDB-A921-D911070421A3}"/>
                </a:ext>
              </a:extLst>
            </p:cNvPr>
            <p:cNvSpPr txBox="1"/>
            <p:nvPr/>
          </p:nvSpPr>
          <p:spPr>
            <a:xfrm flipH="1">
              <a:off x="5585551" y="4129138"/>
              <a:ext cx="1322045" cy="82641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API Gateway</a:t>
              </a:r>
            </a:p>
          </p:txBody>
        </p:sp>
        <p:sp>
          <p:nvSpPr>
            <p:cNvPr id="61" name="TextBox 60">
              <a:extLst>
                <a:ext uri="{FF2B5EF4-FFF2-40B4-BE49-F238E27FC236}">
                  <a16:creationId xmlns:a16="http://schemas.microsoft.com/office/drawing/2014/main" id="{A5C3570A-84CC-490E-962B-D69E3D91D306}"/>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sp>
        <p:nvSpPr>
          <p:cNvPr id="64" name="TextBox 63">
            <a:extLst>
              <a:ext uri="{FF2B5EF4-FFF2-40B4-BE49-F238E27FC236}">
                <a16:creationId xmlns:a16="http://schemas.microsoft.com/office/drawing/2014/main" id="{DCA0EC18-7D86-48C7-B75E-0F512160F493}"/>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Connected experiences</a:t>
            </a:r>
          </a:p>
        </p:txBody>
      </p:sp>
    </p:spTree>
    <p:extLst>
      <p:ext uri="{BB962C8B-B14F-4D97-AF65-F5344CB8AC3E}">
        <p14:creationId xmlns:p14="http://schemas.microsoft.com/office/powerpoint/2010/main" val="27272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6600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E4E2-1D71-470C-A9AE-B9334E1F78E9}"/>
              </a:ext>
            </a:extLst>
          </p:cNvPr>
          <p:cNvSpPr>
            <a:spLocks noGrp="1"/>
          </p:cNvSpPr>
          <p:nvPr>
            <p:ph type="title"/>
          </p:nvPr>
        </p:nvSpPr>
        <p:spPr>
          <a:xfrm>
            <a:off x="274638" y="2125662"/>
            <a:ext cx="11887200" cy="3176254"/>
          </a:xfrm>
        </p:spPr>
        <p:txBody>
          <a:bodyPr/>
          <a:lstStyle/>
          <a:p>
            <a:r>
              <a:rPr lang="en-US" dirty="0"/>
              <a:t>Determine an Infrastructure Strategy</a:t>
            </a:r>
            <a:br>
              <a:rPr lang="en-US" dirty="0"/>
            </a:br>
            <a:r>
              <a:rPr lang="en-US" dirty="0"/>
              <a:t>15-20%</a:t>
            </a:r>
          </a:p>
        </p:txBody>
      </p:sp>
      <p:sp>
        <p:nvSpPr>
          <p:cNvPr id="3" name="Rectangle 2">
            <a:extLst>
              <a:ext uri="{FF2B5EF4-FFF2-40B4-BE49-F238E27FC236}">
                <a16:creationId xmlns:a16="http://schemas.microsoft.com/office/drawing/2014/main" id="{D43C2769-3326-423A-82FD-CE08D5C327EB}"/>
              </a:ext>
            </a:extLst>
          </p:cNvPr>
          <p:cNvSpPr/>
          <p:nvPr/>
        </p:nvSpPr>
        <p:spPr>
          <a:xfrm>
            <a:off x="5858197" y="3929310"/>
            <a:ext cx="5904656" cy="2012859"/>
          </a:xfrm>
          <a:prstGeom prst="rect">
            <a:avLst/>
          </a:prstGeom>
        </p:spPr>
        <p:txBody>
          <a:bodyPr wrap="square">
            <a:spAutoFit/>
          </a:bodyPr>
          <a:lstStyle/>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Storage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Compute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Networking Strategy</a:t>
            </a:r>
          </a:p>
          <a:p>
            <a:pPr marL="0" marR="0" lvl="0" indent="0" algn="r" defTabSz="932742" rtl="0" eaLnBrk="1" fontAlgn="auto" latinLnBrk="0" hangingPunct="1">
              <a:lnSpc>
                <a:spcPct val="90000"/>
              </a:lnSpc>
              <a:spcBef>
                <a:spcPct val="0"/>
              </a:spcBef>
              <a:spcAft>
                <a:spcPts val="2400"/>
              </a:spcAft>
              <a:buClrTx/>
              <a:buSzPct val="90000"/>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Design a Monitoring Strategy for Infrastructure</a:t>
            </a:r>
          </a:p>
        </p:txBody>
      </p:sp>
    </p:spTree>
    <p:extLst>
      <p:ext uri="{BB962C8B-B14F-4D97-AF65-F5344CB8AC3E}">
        <p14:creationId xmlns:p14="http://schemas.microsoft.com/office/powerpoint/2010/main" val="343153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Design an Infrastructure Strategy</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r>
              <a:rPr lang="en-US" dirty="0"/>
              <a:t>Design a Storage Strategy | Storage Management Tools</a:t>
            </a:r>
          </a:p>
          <a:p>
            <a:pPr marL="0" indent="0">
              <a:buNone/>
            </a:pPr>
            <a:endParaRPr lang="en-US" sz="2855" dirty="0"/>
          </a:p>
          <a:p>
            <a:pPr marL="0" indent="0">
              <a:buNone/>
            </a:pPr>
            <a:r>
              <a:rPr lang="en-US" sz="2855" dirty="0">
                <a:hlinkClick r:id="rId3"/>
              </a:rPr>
              <a:t>PowerShell Cmdlets</a:t>
            </a:r>
            <a:endParaRPr lang="en-US" sz="2855" dirty="0"/>
          </a:p>
          <a:p>
            <a:pPr marL="0" indent="0">
              <a:buNone/>
            </a:pPr>
            <a:r>
              <a:rPr lang="en-US" sz="2855" dirty="0">
                <a:hlinkClick r:id="rId4"/>
              </a:rPr>
              <a:t>Azure CLI Cmdlets</a:t>
            </a:r>
            <a:endParaRPr lang="en-US" sz="2855" dirty="0"/>
          </a:p>
          <a:p>
            <a:pPr marL="0" indent="0">
              <a:buNone/>
            </a:pPr>
            <a:r>
              <a:rPr lang="en-US" sz="2855" dirty="0" err="1">
                <a:hlinkClick r:id="rId5"/>
              </a:rPr>
              <a:t>Azcopy</a:t>
            </a:r>
            <a:endParaRPr lang="en-US" sz="2855" dirty="0"/>
          </a:p>
          <a:p>
            <a:pPr marL="0" indent="0">
              <a:buNone/>
            </a:pPr>
            <a:r>
              <a:rPr lang="en-US" sz="2855" dirty="0"/>
              <a:t>Azure </a:t>
            </a:r>
            <a:r>
              <a:rPr lang="en-US" sz="2855" dirty="0">
                <a:hlinkClick r:id="rId6"/>
              </a:rPr>
              <a:t>Storage Explorer</a:t>
            </a:r>
            <a:endParaRPr lang="en-US" sz="2855" dirty="0"/>
          </a:p>
          <a:p>
            <a:pPr marL="0" indent="0">
              <a:buNone/>
            </a:pPr>
            <a:r>
              <a:rPr lang="en-US" sz="2855" dirty="0"/>
              <a:t>Azure </a:t>
            </a:r>
            <a:r>
              <a:rPr lang="en-US" sz="2855" dirty="0">
                <a:hlinkClick r:id="rId7"/>
              </a:rPr>
              <a:t>Storage Client Tools</a:t>
            </a:r>
            <a:endParaRPr lang="en-US" sz="2855" dirty="0"/>
          </a:p>
          <a:p>
            <a:pPr marL="0" indent="0">
              <a:buNone/>
            </a:pPr>
            <a:r>
              <a:rPr lang="en-US" sz="2855" dirty="0"/>
              <a:t>Azure </a:t>
            </a:r>
            <a:r>
              <a:rPr lang="en-US" sz="2855" dirty="0">
                <a:hlinkClick r:id="rId8"/>
              </a:rPr>
              <a:t>Developer Tools</a:t>
            </a:r>
            <a:endParaRPr lang="en-AU" sz="2855" dirty="0"/>
          </a:p>
        </p:txBody>
      </p:sp>
      <p:sp>
        <p:nvSpPr>
          <p:cNvPr id="4" name="Rectangle 3">
            <a:extLst>
              <a:ext uri="{FF2B5EF4-FFF2-40B4-BE49-F238E27FC236}">
                <a16:creationId xmlns:a16="http://schemas.microsoft.com/office/drawing/2014/main" id="{F05FF03B-37FF-4A82-8A67-BCE162FF1B89}"/>
              </a:ext>
            </a:extLst>
          </p:cNvPr>
          <p:cNvSpPr/>
          <p:nvPr/>
        </p:nvSpPr>
        <p:spPr>
          <a:xfrm>
            <a:off x="9170565" y="6511409"/>
            <a:ext cx="2435860"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9"/>
              </a:rPr>
              <a:t>aka.ms/Azure/Storage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5" name="Picture 4">
            <a:extLst>
              <a:ext uri="{FF2B5EF4-FFF2-40B4-BE49-F238E27FC236}">
                <a16:creationId xmlns:a16="http://schemas.microsoft.com/office/drawing/2014/main" id="{D7EEECA7-985B-419C-8EC3-1D9B49B1A803}"/>
              </a:ext>
            </a:extLst>
          </p:cNvPr>
          <p:cNvPicPr>
            <a:picLocks noChangeAspect="1"/>
          </p:cNvPicPr>
          <p:nvPr/>
        </p:nvPicPr>
        <p:blipFill>
          <a:blip r:embed="rId10"/>
          <a:stretch>
            <a:fillRect/>
          </a:stretch>
        </p:blipFill>
        <p:spPr>
          <a:xfrm>
            <a:off x="4829804" y="2015576"/>
            <a:ext cx="5315976" cy="3181888"/>
          </a:xfrm>
          <a:prstGeom prst="rect">
            <a:avLst/>
          </a:prstGeom>
        </p:spPr>
      </p:pic>
      <p:pic>
        <p:nvPicPr>
          <p:cNvPr id="2050" name="Picture 2" descr="C:\Users\mgrimes\AppData\Local\Temp\SNAGHTMLcc6532.PNG">
            <a:extLst>
              <a:ext uri="{FF2B5EF4-FFF2-40B4-BE49-F238E27FC236}">
                <a16:creationId xmlns:a16="http://schemas.microsoft.com/office/drawing/2014/main" id="{A3150250-5CE2-4AE7-9BDF-77BD1F2511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90445" y="2905545"/>
            <a:ext cx="3729442" cy="360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2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Certification</a:t>
            </a:r>
            <a:br>
              <a:rPr lang="en-US" dirty="0"/>
            </a:br>
            <a:r>
              <a:rPr lang="en-US" dirty="0"/>
              <a:t>- The Program</a:t>
            </a:r>
            <a:br>
              <a:rPr lang="en-US" dirty="0"/>
            </a:br>
            <a:br>
              <a:rPr lang="en-US" dirty="0"/>
            </a:br>
            <a:r>
              <a:rPr lang="en-US" dirty="0"/>
              <a:t>aka.ms/</a:t>
            </a:r>
            <a:r>
              <a:rPr lang="en-US" dirty="0" err="1"/>
              <a:t>CertBlog</a:t>
            </a:r>
            <a:endParaRPr lang="en-AU" dirty="0"/>
          </a:p>
        </p:txBody>
      </p:sp>
    </p:spTree>
    <p:extLst>
      <p:ext uri="{BB962C8B-B14F-4D97-AF65-F5344CB8AC3E}">
        <p14:creationId xmlns:p14="http://schemas.microsoft.com/office/powerpoint/2010/main" val="2737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Design an Infrastructure Strategy</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4237459"/>
          </a:xfrm>
        </p:spPr>
        <p:txBody>
          <a:bodyPr>
            <a:normAutofit/>
          </a:bodyPr>
          <a:lstStyle/>
          <a:p>
            <a:pPr marL="0" indent="0">
              <a:buNone/>
            </a:pPr>
            <a:r>
              <a:rPr lang="en-US" dirty="0"/>
              <a:t>Design a Compute Strategy | Azure HPC Environment </a:t>
            </a:r>
          </a:p>
          <a:p>
            <a:pPr marL="0" indent="0">
              <a:buNone/>
            </a:pPr>
            <a:endParaRPr lang="en-US" sz="2855" dirty="0"/>
          </a:p>
          <a:p>
            <a:pPr marL="0" indent="0">
              <a:buNone/>
            </a:pPr>
            <a:endParaRPr lang="en-US" sz="2855" dirty="0"/>
          </a:p>
          <a:p>
            <a:pPr marL="0" indent="0">
              <a:buNone/>
            </a:pPr>
            <a:endParaRPr lang="en-US" sz="2855" dirty="0"/>
          </a:p>
          <a:p>
            <a:pPr marL="0" indent="0">
              <a:buNone/>
            </a:pPr>
            <a:endParaRPr lang="en-US" sz="2855" dirty="0"/>
          </a:p>
          <a:p>
            <a:pPr marL="0" indent="0">
              <a:buNone/>
            </a:pPr>
            <a:endParaRPr lang="en-US" sz="2855" dirty="0"/>
          </a:p>
        </p:txBody>
      </p:sp>
      <p:sp>
        <p:nvSpPr>
          <p:cNvPr id="4" name="Rectangle 3">
            <a:extLst>
              <a:ext uri="{FF2B5EF4-FFF2-40B4-BE49-F238E27FC236}">
                <a16:creationId xmlns:a16="http://schemas.microsoft.com/office/drawing/2014/main" id="{B9A43BEC-CDD6-4A99-B1EE-53C1902AF4F9}"/>
              </a:ext>
            </a:extLst>
          </p:cNvPr>
          <p:cNvSpPr/>
          <p:nvPr/>
        </p:nvSpPr>
        <p:spPr>
          <a:xfrm>
            <a:off x="97557" y="6645507"/>
            <a:ext cx="348807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Watch </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HPC in Azure</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 – Ignite 2018</a:t>
            </a:r>
            <a:endParaRPr kumimoji="0" lang="en-AU"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5" name="Picture 4">
            <a:extLst>
              <a:ext uri="{FF2B5EF4-FFF2-40B4-BE49-F238E27FC236}">
                <a16:creationId xmlns:a16="http://schemas.microsoft.com/office/drawing/2014/main" id="{09462C22-3705-476B-8E17-C216D11819CD}"/>
              </a:ext>
            </a:extLst>
          </p:cNvPr>
          <p:cNvPicPr>
            <a:picLocks noChangeAspect="1"/>
          </p:cNvPicPr>
          <p:nvPr/>
        </p:nvPicPr>
        <p:blipFill>
          <a:blip r:embed="rId4"/>
          <a:stretch>
            <a:fillRect/>
          </a:stretch>
        </p:blipFill>
        <p:spPr>
          <a:xfrm>
            <a:off x="529605" y="1994741"/>
            <a:ext cx="4477322" cy="44736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5">
            <a:extLst>
              <a:ext uri="{FF2B5EF4-FFF2-40B4-BE49-F238E27FC236}">
                <a16:creationId xmlns:a16="http://schemas.microsoft.com/office/drawing/2014/main" id="{F6A174F8-3053-40AA-BF26-909F2BE9E554}"/>
              </a:ext>
            </a:extLst>
          </p:cNvPr>
          <p:cNvSpPr/>
          <p:nvPr/>
        </p:nvSpPr>
        <p:spPr>
          <a:xfrm>
            <a:off x="8079370" y="6468417"/>
            <a:ext cx="4362028"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hlinkClick r:id="rId5"/>
              </a:rPr>
              <a:t>aka.ms/Azure/HPC</a:t>
            </a: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 – see solution architectures</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 </a:t>
            </a:r>
          </a:p>
        </p:txBody>
      </p:sp>
      <p:pic>
        <p:nvPicPr>
          <p:cNvPr id="7" name="Picture 6">
            <a:extLst>
              <a:ext uri="{FF2B5EF4-FFF2-40B4-BE49-F238E27FC236}">
                <a16:creationId xmlns:a16="http://schemas.microsoft.com/office/drawing/2014/main" id="{9B448158-F009-4486-87FA-861862FDFDD7}"/>
              </a:ext>
            </a:extLst>
          </p:cNvPr>
          <p:cNvPicPr>
            <a:picLocks noChangeAspect="1"/>
          </p:cNvPicPr>
          <p:nvPr/>
        </p:nvPicPr>
        <p:blipFill>
          <a:blip r:embed="rId6"/>
          <a:stretch>
            <a:fillRect/>
          </a:stretch>
        </p:blipFill>
        <p:spPr>
          <a:xfrm>
            <a:off x="5354141" y="1962720"/>
            <a:ext cx="6608893" cy="45144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9">
            <a:extLst>
              <a:ext uri="{FF2B5EF4-FFF2-40B4-BE49-F238E27FC236}">
                <a16:creationId xmlns:a16="http://schemas.microsoft.com/office/drawing/2014/main" id="{5B4E76CA-9E63-413B-A081-F0C4D9424BC5}"/>
              </a:ext>
            </a:extLst>
          </p:cNvPr>
          <p:cNvSpPr/>
          <p:nvPr/>
        </p:nvSpPr>
        <p:spPr bwMode="auto">
          <a:xfrm>
            <a:off x="2185789" y="1994741"/>
            <a:ext cx="648072" cy="2063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45339CC7-15CB-4C88-B176-5AF086583B9D}"/>
              </a:ext>
            </a:extLst>
          </p:cNvPr>
          <p:cNvSpPr/>
          <p:nvPr/>
        </p:nvSpPr>
        <p:spPr bwMode="auto">
          <a:xfrm>
            <a:off x="8780224" y="2097929"/>
            <a:ext cx="648072" cy="2063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9732DF04-4BE9-4914-AC94-5864550A2FCA}"/>
              </a:ext>
            </a:extLst>
          </p:cNvPr>
          <p:cNvSpPr/>
          <p:nvPr/>
        </p:nvSpPr>
        <p:spPr>
          <a:xfrm>
            <a:off x="673621" y="1994741"/>
            <a:ext cx="3280578"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7"/>
                </a:solidFill>
                <a:effectLst>
                  <a:outerShdw blurRad="50800" dist="38100" dir="8100000" algn="tr" rotWithShape="0">
                    <a:prstClr val="black">
                      <a:alpha val="40000"/>
                    </a:prstClr>
                  </a:outerShdw>
                </a:effectLst>
                <a:uLnTx/>
                <a:uFillTx/>
                <a:latin typeface="Segoe UI" panose="020B0502040204020203" pitchFamily="34" charset="0"/>
                <a:ea typeface="+mn-ea"/>
                <a:cs typeface="+mn-cs"/>
              </a:rPr>
              <a:t>Big compute w/ Azure Batch</a:t>
            </a:r>
            <a:endParaRPr kumimoji="0" lang="en-US" sz="1800" b="0" i="0" u="none" strike="noStrike" kern="1200" cap="none" spc="0" normalizeH="0" baseline="0" noProof="0" dirty="0">
              <a:ln>
                <a:noFill/>
              </a:ln>
              <a:solidFill>
                <a:srgbClr val="353535"/>
              </a:solidFill>
              <a:effectLst>
                <a:outerShdw blurRad="50800" dist="38100" dir="8100000" algn="tr" rotWithShape="0">
                  <a:prstClr val="black">
                    <a:alpha val="40000"/>
                  </a:prstClr>
                </a:outerShdw>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98895E7F-9E60-486E-8116-8E7D3D6F4F5A}"/>
              </a:ext>
            </a:extLst>
          </p:cNvPr>
          <p:cNvSpPr/>
          <p:nvPr/>
        </p:nvSpPr>
        <p:spPr>
          <a:xfrm>
            <a:off x="5471426" y="2001362"/>
            <a:ext cx="381771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7"/>
                </a:solidFill>
                <a:effectLst>
                  <a:outerShdw blurRad="50800" dist="38100" dir="8100000" algn="tr" rotWithShape="0">
                    <a:prstClr val="black">
                      <a:alpha val="40000"/>
                    </a:prstClr>
                  </a:outerShdw>
                </a:effectLst>
                <a:uLnTx/>
                <a:uFillTx/>
                <a:latin typeface="Segoe UI" panose="020B0502040204020203" pitchFamily="34" charset="0"/>
                <a:ea typeface="+mn-ea"/>
                <a:cs typeface="+mn-cs"/>
              </a:rPr>
              <a:t>Hybrid HPC in Azure w/ HPC Pack</a:t>
            </a:r>
            <a:endParaRPr kumimoji="0" lang="en-US" sz="1800" b="0" i="0" u="none" strike="noStrike" kern="1200" cap="none" spc="0" normalizeH="0" baseline="0" noProof="0" dirty="0">
              <a:ln>
                <a:noFill/>
              </a:ln>
              <a:solidFill>
                <a:srgbClr val="353535"/>
              </a:solidFill>
              <a:effectLst>
                <a:outerShdw blurRad="50800" dist="38100" dir="8100000" algn="tr" rotWithShape="0">
                  <a:prstClr val="black">
                    <a:alpha val="40000"/>
                  </a:prstClr>
                </a:outerShdw>
              </a:effectLst>
              <a:uLnTx/>
              <a:uFillTx/>
              <a:latin typeface="Segoe UI Semilight"/>
              <a:ea typeface="+mn-ea"/>
              <a:cs typeface="+mn-cs"/>
            </a:endParaRPr>
          </a:p>
        </p:txBody>
      </p:sp>
    </p:spTree>
    <p:extLst>
      <p:ext uri="{BB962C8B-B14F-4D97-AF65-F5344CB8AC3E}">
        <p14:creationId xmlns:p14="http://schemas.microsoft.com/office/powerpoint/2010/main" val="353651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Design an Infrastructure Strategy</a:t>
            </a:r>
            <a:r>
              <a:rPr lang="en-US" sz="5400" dirty="0"/>
              <a:t> </a:t>
            </a:r>
            <a:endParaRPr lang="en-AU" sz="4895" dirty="0"/>
          </a:p>
        </p:txBody>
      </p:sp>
      <p:sp>
        <p:nvSpPr>
          <p:cNvPr id="3" name="Content Placeholder 2"/>
          <p:cNvSpPr>
            <a:spLocks noGrp="1"/>
          </p:cNvSpPr>
          <p:nvPr>
            <p:ph type="body" sz="quarter" idx="4294967295"/>
          </p:nvPr>
        </p:nvSpPr>
        <p:spPr>
          <a:xfrm>
            <a:off x="547688" y="1211263"/>
            <a:ext cx="11888787" cy="4276788"/>
          </a:xfrm>
        </p:spPr>
        <p:txBody>
          <a:bodyPr>
            <a:normAutofit/>
          </a:bodyPr>
          <a:lstStyle/>
          <a:p>
            <a:pPr marL="0" indent="0">
              <a:buNone/>
            </a:pPr>
            <a:r>
              <a:rPr lang="en-US" dirty="0"/>
              <a:t>Design a Networking Strategy | Recommend Tools</a:t>
            </a:r>
          </a:p>
          <a:p>
            <a:pPr marL="0" indent="0">
              <a:buNone/>
            </a:pPr>
            <a:r>
              <a:rPr lang="en-US" dirty="0"/>
              <a:t> </a:t>
            </a:r>
          </a:p>
          <a:p>
            <a:pPr marL="0" indent="0">
              <a:buNone/>
            </a:pPr>
            <a:endParaRPr lang="en-US" sz="2855" dirty="0"/>
          </a:p>
          <a:p>
            <a:pPr marL="0" indent="0">
              <a:buNone/>
            </a:pPr>
            <a:endParaRPr lang="en-US" sz="2855" dirty="0"/>
          </a:p>
          <a:p>
            <a:pPr marL="0" indent="0">
              <a:buNone/>
            </a:pPr>
            <a:endParaRPr lang="en-US" sz="2855" dirty="0"/>
          </a:p>
          <a:p>
            <a:pPr marL="0" indent="0">
              <a:buNone/>
            </a:pPr>
            <a:endParaRPr lang="en-US" sz="2855" dirty="0"/>
          </a:p>
          <a:p>
            <a:pPr marL="0" indent="0">
              <a:buNone/>
            </a:pPr>
            <a:endParaRPr lang="en-US" sz="2855" dirty="0"/>
          </a:p>
          <a:p>
            <a:pPr marL="0" indent="0">
              <a:buNone/>
            </a:pPr>
            <a:endParaRPr lang="en-US" sz="2855" dirty="0"/>
          </a:p>
        </p:txBody>
      </p:sp>
      <p:grpSp>
        <p:nvGrpSpPr>
          <p:cNvPr id="4" name="Group 3">
            <a:extLst>
              <a:ext uri="{FF2B5EF4-FFF2-40B4-BE49-F238E27FC236}">
                <a16:creationId xmlns:a16="http://schemas.microsoft.com/office/drawing/2014/main" id="{6FB962D1-CE35-44CF-86EF-33402C902E03}"/>
              </a:ext>
            </a:extLst>
          </p:cNvPr>
          <p:cNvGrpSpPr/>
          <p:nvPr/>
        </p:nvGrpSpPr>
        <p:grpSpPr>
          <a:xfrm>
            <a:off x="7657196" y="3321172"/>
            <a:ext cx="1369855" cy="787685"/>
            <a:chOff x="14582689" y="3001995"/>
            <a:chExt cx="1428297" cy="803486"/>
          </a:xfrm>
        </p:grpSpPr>
        <p:pic>
          <p:nvPicPr>
            <p:cNvPr id="5" name="Graphic 4">
              <a:extLst>
                <a:ext uri="{FF2B5EF4-FFF2-40B4-BE49-F238E27FC236}">
                  <a16:creationId xmlns:a16="http://schemas.microsoft.com/office/drawing/2014/main" id="{CF00B193-0A7D-4F32-AE34-D5A3C1E169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20549" y="3001995"/>
              <a:ext cx="471148" cy="471148"/>
            </a:xfrm>
            <a:prstGeom prst="rect">
              <a:avLst/>
            </a:prstGeom>
          </p:spPr>
        </p:pic>
        <p:sp>
          <p:nvSpPr>
            <p:cNvPr id="6" name="TextBox 5">
              <a:extLst>
                <a:ext uri="{FF2B5EF4-FFF2-40B4-BE49-F238E27FC236}">
                  <a16:creationId xmlns:a16="http://schemas.microsoft.com/office/drawing/2014/main" id="{EF2BEDF8-F936-4C98-A254-5EB0BED61ABC}"/>
                </a:ext>
              </a:extLst>
            </p:cNvPr>
            <p:cNvSpPr txBox="1"/>
            <p:nvPr/>
          </p:nvSpPr>
          <p:spPr>
            <a:xfrm>
              <a:off x="14582689" y="3454685"/>
              <a:ext cx="1428297" cy="350796"/>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Traffic Analytics </a:t>
              </a:r>
            </a:p>
          </p:txBody>
        </p:sp>
      </p:grpSp>
      <p:sp>
        <p:nvSpPr>
          <p:cNvPr id="7" name="Rectangle: Rounded Corners 6">
            <a:extLst>
              <a:ext uri="{FF2B5EF4-FFF2-40B4-BE49-F238E27FC236}">
                <a16:creationId xmlns:a16="http://schemas.microsoft.com/office/drawing/2014/main" id="{881E842B-BC29-4A93-A685-539BA86B0A34}"/>
              </a:ext>
            </a:extLst>
          </p:cNvPr>
          <p:cNvSpPr/>
          <p:nvPr/>
        </p:nvSpPr>
        <p:spPr bwMode="auto">
          <a:xfrm>
            <a:off x="690433" y="4546955"/>
            <a:ext cx="11081598" cy="1509811"/>
          </a:xfrm>
          <a:prstGeom prst="roundRect">
            <a:avLst>
              <a:gd name="adj" fmla="val 7706"/>
            </a:avLst>
          </a:prstGeom>
          <a:noFill/>
          <a:ln w="76200" cap="flat" cmpd="sng" algn="ctr">
            <a:solidFill>
              <a:srgbClr val="0078D7"/>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8" name="Group 7">
            <a:extLst>
              <a:ext uri="{FF2B5EF4-FFF2-40B4-BE49-F238E27FC236}">
                <a16:creationId xmlns:a16="http://schemas.microsoft.com/office/drawing/2014/main" id="{1FCDDB67-4F2B-4151-ADF4-7528A1A45B0A}"/>
              </a:ext>
            </a:extLst>
          </p:cNvPr>
          <p:cNvGrpSpPr/>
          <p:nvPr/>
        </p:nvGrpSpPr>
        <p:grpSpPr>
          <a:xfrm>
            <a:off x="7481959" y="1817385"/>
            <a:ext cx="4290072" cy="1116542"/>
            <a:chOff x="6943044" y="3426016"/>
            <a:chExt cx="3158892" cy="1116542"/>
          </a:xfrm>
        </p:grpSpPr>
        <p:sp>
          <p:nvSpPr>
            <p:cNvPr id="9" name="Rectangle: Rounded Corners 8">
              <a:extLst>
                <a:ext uri="{FF2B5EF4-FFF2-40B4-BE49-F238E27FC236}">
                  <a16:creationId xmlns:a16="http://schemas.microsoft.com/office/drawing/2014/main" id="{CADDBEC0-65AD-4DF8-B9E1-F00552371963}"/>
                </a:ext>
              </a:extLst>
            </p:cNvPr>
            <p:cNvSpPr/>
            <p:nvPr/>
          </p:nvSpPr>
          <p:spPr bwMode="auto">
            <a:xfrm>
              <a:off x="6943044" y="3553206"/>
              <a:ext cx="3158892" cy="989352"/>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 name="TextBox 9">
              <a:extLst>
                <a:ext uri="{FF2B5EF4-FFF2-40B4-BE49-F238E27FC236}">
                  <a16:creationId xmlns:a16="http://schemas.microsoft.com/office/drawing/2014/main" id="{EAC9C222-2FF7-4074-BDB4-F30B562BA214}"/>
                </a:ext>
              </a:extLst>
            </p:cNvPr>
            <p:cNvSpPr txBox="1"/>
            <p:nvPr/>
          </p:nvSpPr>
          <p:spPr>
            <a:xfrm>
              <a:off x="7125873" y="3426016"/>
              <a:ext cx="821487" cy="280569"/>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bold"/>
                  <a:ea typeface="+mn-ea"/>
                  <a:cs typeface="+mn-cs"/>
                </a:rPr>
                <a:t>Integrate</a:t>
              </a:r>
            </a:p>
          </p:txBody>
        </p:sp>
      </p:grpSp>
      <p:grpSp>
        <p:nvGrpSpPr>
          <p:cNvPr id="11" name="Group 10">
            <a:extLst>
              <a:ext uri="{FF2B5EF4-FFF2-40B4-BE49-F238E27FC236}">
                <a16:creationId xmlns:a16="http://schemas.microsoft.com/office/drawing/2014/main" id="{BFFBFCF9-290B-4A43-8F0E-550952AF27B0}"/>
              </a:ext>
            </a:extLst>
          </p:cNvPr>
          <p:cNvGrpSpPr/>
          <p:nvPr/>
        </p:nvGrpSpPr>
        <p:grpSpPr>
          <a:xfrm>
            <a:off x="7507353" y="3066399"/>
            <a:ext cx="4264678" cy="1107314"/>
            <a:chOff x="6942169" y="1848543"/>
            <a:chExt cx="4264678" cy="1107314"/>
          </a:xfrm>
        </p:grpSpPr>
        <p:sp>
          <p:nvSpPr>
            <p:cNvPr id="12" name="Rectangle: Rounded Corners 11">
              <a:extLst>
                <a:ext uri="{FF2B5EF4-FFF2-40B4-BE49-F238E27FC236}">
                  <a16:creationId xmlns:a16="http://schemas.microsoft.com/office/drawing/2014/main" id="{0E61C131-5243-4575-9C6C-8A73325136B3}"/>
                </a:ext>
              </a:extLst>
            </p:cNvPr>
            <p:cNvSpPr/>
            <p:nvPr/>
          </p:nvSpPr>
          <p:spPr bwMode="auto">
            <a:xfrm>
              <a:off x="6942169" y="1966504"/>
              <a:ext cx="4264678"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 name="TextBox 12">
              <a:extLst>
                <a:ext uri="{FF2B5EF4-FFF2-40B4-BE49-F238E27FC236}">
                  <a16:creationId xmlns:a16="http://schemas.microsoft.com/office/drawing/2014/main" id="{681D4B8D-D8E2-4E86-A47D-D6DBB0037224}"/>
                </a:ext>
              </a:extLst>
            </p:cNvPr>
            <p:cNvSpPr txBox="1"/>
            <p:nvPr/>
          </p:nvSpPr>
          <p:spPr>
            <a:xfrm>
              <a:off x="7214614" y="1848543"/>
              <a:ext cx="816678" cy="280569"/>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bold"/>
                  <a:ea typeface="+mn-ea"/>
                  <a:cs typeface="+mn-cs"/>
                </a:rPr>
                <a:t>Optimize</a:t>
              </a:r>
            </a:p>
          </p:txBody>
        </p:sp>
      </p:grpSp>
      <p:pic>
        <p:nvPicPr>
          <p:cNvPr id="14" name="Graphic 13">
            <a:extLst>
              <a:ext uri="{FF2B5EF4-FFF2-40B4-BE49-F238E27FC236}">
                <a16:creationId xmlns:a16="http://schemas.microsoft.com/office/drawing/2014/main" id="{50E37480-A592-4AC8-AE22-9EC289F49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7109" y="2193460"/>
            <a:ext cx="378955" cy="378955"/>
          </a:xfrm>
          <a:prstGeom prst="rect">
            <a:avLst/>
          </a:prstGeom>
        </p:spPr>
      </p:pic>
      <p:sp>
        <p:nvSpPr>
          <p:cNvPr id="15" name="TextBox 14">
            <a:extLst>
              <a:ext uri="{FF2B5EF4-FFF2-40B4-BE49-F238E27FC236}">
                <a16:creationId xmlns:a16="http://schemas.microsoft.com/office/drawing/2014/main" id="{0DE6E413-FC49-4D3F-B68A-3A1AA9F17B53}"/>
              </a:ext>
            </a:extLst>
          </p:cNvPr>
          <p:cNvSpPr txBox="1"/>
          <p:nvPr/>
        </p:nvSpPr>
        <p:spPr>
          <a:xfrm>
            <a:off x="10703553" y="2582334"/>
            <a:ext cx="986067" cy="343968"/>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pic>
        <p:nvPicPr>
          <p:cNvPr id="16" name="Graphic 15">
            <a:extLst>
              <a:ext uri="{FF2B5EF4-FFF2-40B4-BE49-F238E27FC236}">
                <a16:creationId xmlns:a16="http://schemas.microsoft.com/office/drawing/2014/main" id="{F91A9CC7-89B9-4370-8FCA-4A86AD9E33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61793" y="2187430"/>
            <a:ext cx="461886" cy="461886"/>
          </a:xfrm>
          <a:prstGeom prst="rect">
            <a:avLst/>
          </a:prstGeom>
        </p:spPr>
      </p:pic>
      <p:sp>
        <p:nvSpPr>
          <p:cNvPr id="17" name="TextBox 16">
            <a:extLst>
              <a:ext uri="{FF2B5EF4-FFF2-40B4-BE49-F238E27FC236}">
                <a16:creationId xmlns:a16="http://schemas.microsoft.com/office/drawing/2014/main" id="{02C83818-81BB-49F8-AF32-428F0E3B481F}"/>
              </a:ext>
            </a:extLst>
          </p:cNvPr>
          <p:cNvSpPr txBox="1"/>
          <p:nvPr/>
        </p:nvSpPr>
        <p:spPr>
          <a:xfrm>
            <a:off x="7499703" y="2612284"/>
            <a:ext cx="986067"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Event Hubs</a:t>
            </a:r>
          </a:p>
        </p:txBody>
      </p:sp>
      <p:sp>
        <p:nvSpPr>
          <p:cNvPr id="18" name="TextBox 17">
            <a:extLst>
              <a:ext uri="{FF2B5EF4-FFF2-40B4-BE49-F238E27FC236}">
                <a16:creationId xmlns:a16="http://schemas.microsoft.com/office/drawing/2014/main" id="{07FA6699-B67E-4DB0-8DC0-5D4A86269ECC}"/>
              </a:ext>
            </a:extLst>
          </p:cNvPr>
          <p:cNvSpPr txBox="1"/>
          <p:nvPr/>
        </p:nvSpPr>
        <p:spPr>
          <a:xfrm>
            <a:off x="9756063" y="2612284"/>
            <a:ext cx="986067" cy="34390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3</a:t>
            </a:r>
            <a:r>
              <a:rPr kumimoji="0" lang="en-US" sz="1176" b="0" i="0" u="none" strike="noStrike" kern="0" cap="none" spc="0" normalizeH="0" baseline="30000" noProof="0" dirty="0">
                <a:ln>
                  <a:noFill/>
                </a:ln>
                <a:solidFill>
                  <a:srgbClr val="000000"/>
                </a:solidFill>
                <a:effectLst/>
                <a:uLnTx/>
                <a:uFillTx/>
                <a:latin typeface="Segoe UI Semibold"/>
                <a:ea typeface="+mn-ea"/>
                <a:cs typeface="+mn-cs"/>
              </a:rPr>
              <a:t>rd</a:t>
            </a:r>
            <a:r>
              <a:rPr kumimoji="0" lang="en-US" sz="1176" b="0" i="0" u="none" strike="noStrike" kern="0" cap="none" spc="0" normalizeH="0" baseline="0" noProof="0" dirty="0">
                <a:ln>
                  <a:noFill/>
                </a:ln>
                <a:solidFill>
                  <a:srgbClr val="000000"/>
                </a:solidFill>
                <a:effectLst/>
                <a:uLnTx/>
                <a:uFillTx/>
                <a:latin typeface="Segoe UI Semibold"/>
                <a:ea typeface="+mn-ea"/>
                <a:cs typeface="+mn-cs"/>
              </a:rPr>
              <a:t> Party</a:t>
            </a:r>
          </a:p>
        </p:txBody>
      </p:sp>
      <p:pic>
        <p:nvPicPr>
          <p:cNvPr id="19" name="Graphic 18">
            <a:extLst>
              <a:ext uri="{FF2B5EF4-FFF2-40B4-BE49-F238E27FC236}">
                <a16:creationId xmlns:a16="http://schemas.microsoft.com/office/drawing/2014/main" id="{24D3A499-0114-4CA5-875A-F24C48CEC2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38531" y="2187430"/>
            <a:ext cx="461886" cy="461886"/>
          </a:xfrm>
          <a:prstGeom prst="rect">
            <a:avLst/>
          </a:prstGeom>
        </p:spPr>
      </p:pic>
      <p:sp>
        <p:nvSpPr>
          <p:cNvPr id="20" name="TextBox 19">
            <a:extLst>
              <a:ext uri="{FF2B5EF4-FFF2-40B4-BE49-F238E27FC236}">
                <a16:creationId xmlns:a16="http://schemas.microsoft.com/office/drawing/2014/main" id="{699EC25E-2CDE-436E-8DE2-CF6F0C81C497}"/>
              </a:ext>
            </a:extLst>
          </p:cNvPr>
          <p:cNvSpPr txBox="1"/>
          <p:nvPr/>
        </p:nvSpPr>
        <p:spPr>
          <a:xfrm>
            <a:off x="8681431" y="2612284"/>
            <a:ext cx="976086" cy="343967"/>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pic>
        <p:nvPicPr>
          <p:cNvPr id="21" name="Picture 20" descr="A picture containing wheel, transport&#10;&#10;Description generated with very high confidence">
            <a:extLst>
              <a:ext uri="{FF2B5EF4-FFF2-40B4-BE49-F238E27FC236}">
                <a16:creationId xmlns:a16="http://schemas.microsoft.com/office/drawing/2014/main" id="{F4382F97-891D-468F-BA82-F6E2A767B045}"/>
              </a:ext>
            </a:extLst>
          </p:cNvPr>
          <p:cNvPicPr>
            <a:picLocks noChangeAspect="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11200"/>
                    </a14:imgEffect>
                    <a14:imgEffect>
                      <a14:saturation sat="0"/>
                    </a14:imgEffect>
                    <a14:imgEffect>
                      <a14:brightnessContrast bright="-40000" contrast="40000"/>
                    </a14:imgEffect>
                  </a14:imgLayer>
                </a14:imgProps>
              </a:ext>
            </a:extLst>
          </a:blip>
          <a:stretch>
            <a:fillRect/>
          </a:stretch>
        </p:blipFill>
        <p:spPr>
          <a:xfrm>
            <a:off x="9918166" y="2187431"/>
            <a:ext cx="494458" cy="494458"/>
          </a:xfrm>
          <a:prstGeom prst="rect">
            <a:avLst/>
          </a:prstGeom>
          <a:solidFill>
            <a:schemeClr val="bg2"/>
          </a:solidFill>
        </p:spPr>
      </p:pic>
      <p:grpSp>
        <p:nvGrpSpPr>
          <p:cNvPr id="22" name="Group 21">
            <a:extLst>
              <a:ext uri="{FF2B5EF4-FFF2-40B4-BE49-F238E27FC236}">
                <a16:creationId xmlns:a16="http://schemas.microsoft.com/office/drawing/2014/main" id="{63DE9F16-2B00-4088-BB84-9BCC45E9B6F0}"/>
              </a:ext>
            </a:extLst>
          </p:cNvPr>
          <p:cNvGrpSpPr/>
          <p:nvPr/>
        </p:nvGrpSpPr>
        <p:grpSpPr>
          <a:xfrm>
            <a:off x="2980558" y="4805291"/>
            <a:ext cx="1536819" cy="898204"/>
            <a:chOff x="6224974" y="4821750"/>
            <a:chExt cx="1536819" cy="898204"/>
          </a:xfrm>
        </p:grpSpPr>
        <p:pic>
          <p:nvPicPr>
            <p:cNvPr id="23" name="Picture 22">
              <a:extLst>
                <a:ext uri="{FF2B5EF4-FFF2-40B4-BE49-F238E27FC236}">
                  <a16:creationId xmlns:a16="http://schemas.microsoft.com/office/drawing/2014/main" id="{8FF5AD23-FBF3-4A7C-B675-1A45EB0A83C7}"/>
                </a:ext>
              </a:extLst>
            </p:cNvPr>
            <p:cNvPicPr>
              <a:picLocks noChangeAspect="1"/>
            </p:cNvPicPr>
            <p:nvPr/>
          </p:nvPicPr>
          <p:blipFill>
            <a:blip r:embed="rId13"/>
            <a:stretch>
              <a:fillRect/>
            </a:stretch>
          </p:blipFill>
          <p:spPr>
            <a:xfrm>
              <a:off x="6677339" y="4821750"/>
              <a:ext cx="474868" cy="474868"/>
            </a:xfrm>
            <a:prstGeom prst="rect">
              <a:avLst/>
            </a:prstGeom>
          </p:spPr>
        </p:pic>
        <p:sp>
          <p:nvSpPr>
            <p:cNvPr id="24" name="TextBox 23">
              <a:extLst>
                <a:ext uri="{FF2B5EF4-FFF2-40B4-BE49-F238E27FC236}">
                  <a16:creationId xmlns:a16="http://schemas.microsoft.com/office/drawing/2014/main" id="{0E6B2778-9800-43DB-9428-C5D5ECA1CB02}"/>
                </a:ext>
              </a:extLst>
            </p:cNvPr>
            <p:cNvSpPr txBox="1"/>
            <p:nvPr/>
          </p:nvSpPr>
          <p:spPr>
            <a:xfrm>
              <a:off x="6224974" y="5504510"/>
              <a:ext cx="1536819"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Network Watcher</a:t>
              </a:r>
            </a:p>
          </p:txBody>
        </p:sp>
      </p:grpSp>
      <p:grpSp>
        <p:nvGrpSpPr>
          <p:cNvPr id="25" name="Group 24">
            <a:extLst>
              <a:ext uri="{FF2B5EF4-FFF2-40B4-BE49-F238E27FC236}">
                <a16:creationId xmlns:a16="http://schemas.microsoft.com/office/drawing/2014/main" id="{471D266E-E5DF-4102-875E-214C8C5AEE7E}"/>
              </a:ext>
            </a:extLst>
          </p:cNvPr>
          <p:cNvGrpSpPr/>
          <p:nvPr/>
        </p:nvGrpSpPr>
        <p:grpSpPr>
          <a:xfrm>
            <a:off x="5659871" y="4754313"/>
            <a:ext cx="4752753" cy="1089166"/>
            <a:chOff x="6937937" y="4793765"/>
            <a:chExt cx="4752753" cy="1089166"/>
          </a:xfrm>
        </p:grpSpPr>
        <p:sp>
          <p:nvSpPr>
            <p:cNvPr id="26" name="TextBox 25">
              <a:extLst>
                <a:ext uri="{FF2B5EF4-FFF2-40B4-BE49-F238E27FC236}">
                  <a16:creationId xmlns:a16="http://schemas.microsoft.com/office/drawing/2014/main" id="{FA829F8A-2BB7-43EA-87E8-36A86719D75D}"/>
                </a:ext>
              </a:extLst>
            </p:cNvPr>
            <p:cNvSpPr txBox="1"/>
            <p:nvPr/>
          </p:nvSpPr>
          <p:spPr>
            <a:xfrm>
              <a:off x="6937937" y="5452044"/>
              <a:ext cx="4752753"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Network Performance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Monitor (NPM)</a:t>
              </a:r>
            </a:p>
          </p:txBody>
        </p:sp>
        <p:pic>
          <p:nvPicPr>
            <p:cNvPr id="27" name="Picture 26">
              <a:extLst>
                <a:ext uri="{FF2B5EF4-FFF2-40B4-BE49-F238E27FC236}">
                  <a16:creationId xmlns:a16="http://schemas.microsoft.com/office/drawing/2014/main" id="{30AE5D76-2778-428A-B082-1CC8CEA10405}"/>
                </a:ext>
              </a:extLst>
            </p:cNvPr>
            <p:cNvPicPr>
              <a:picLocks noChangeAspect="1"/>
            </p:cNvPicPr>
            <p:nvPr/>
          </p:nvPicPr>
          <p:blipFill>
            <a:blip r:embed="rId14"/>
            <a:stretch>
              <a:fillRect/>
            </a:stretch>
          </p:blipFill>
          <p:spPr>
            <a:xfrm>
              <a:off x="9155189" y="4793765"/>
              <a:ext cx="492726" cy="500080"/>
            </a:xfrm>
            <a:prstGeom prst="rect">
              <a:avLst/>
            </a:prstGeom>
          </p:spPr>
        </p:pic>
      </p:grpSp>
      <p:grpSp>
        <p:nvGrpSpPr>
          <p:cNvPr id="28" name="Group 27">
            <a:extLst>
              <a:ext uri="{FF2B5EF4-FFF2-40B4-BE49-F238E27FC236}">
                <a16:creationId xmlns:a16="http://schemas.microsoft.com/office/drawing/2014/main" id="{2D5CF1E2-6F11-4442-981F-AD3253847027}"/>
              </a:ext>
            </a:extLst>
          </p:cNvPr>
          <p:cNvGrpSpPr/>
          <p:nvPr/>
        </p:nvGrpSpPr>
        <p:grpSpPr>
          <a:xfrm>
            <a:off x="638352" y="1766258"/>
            <a:ext cx="6251147" cy="1187893"/>
            <a:chOff x="638352" y="1766258"/>
            <a:chExt cx="6251147" cy="1187893"/>
          </a:xfrm>
        </p:grpSpPr>
        <p:grpSp>
          <p:nvGrpSpPr>
            <p:cNvPr id="29" name="Group 28">
              <a:extLst>
                <a:ext uri="{FF2B5EF4-FFF2-40B4-BE49-F238E27FC236}">
                  <a16:creationId xmlns:a16="http://schemas.microsoft.com/office/drawing/2014/main" id="{C1DCA3C3-B1FF-4E7F-BAC7-C73DC1D53679}"/>
                </a:ext>
              </a:extLst>
            </p:cNvPr>
            <p:cNvGrpSpPr/>
            <p:nvPr/>
          </p:nvGrpSpPr>
          <p:grpSpPr>
            <a:xfrm>
              <a:off x="638352" y="2065687"/>
              <a:ext cx="1369854" cy="787768"/>
              <a:chOff x="638352" y="2065687"/>
              <a:chExt cx="1369854" cy="787768"/>
            </a:xfrm>
          </p:grpSpPr>
          <p:pic>
            <p:nvPicPr>
              <p:cNvPr id="45" name="Graphic 44">
                <a:extLst>
                  <a:ext uri="{FF2B5EF4-FFF2-40B4-BE49-F238E27FC236}">
                    <a16:creationId xmlns:a16="http://schemas.microsoft.com/office/drawing/2014/main" id="{0DB08FE3-FDFF-45EF-8306-4CFD16403C9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97336" y="2065687"/>
                <a:ext cx="451870" cy="461883"/>
              </a:xfrm>
              <a:prstGeom prst="rect">
                <a:avLst/>
              </a:prstGeom>
            </p:spPr>
          </p:pic>
          <p:sp>
            <p:nvSpPr>
              <p:cNvPr id="46" name="TextBox 45">
                <a:extLst>
                  <a:ext uri="{FF2B5EF4-FFF2-40B4-BE49-F238E27FC236}">
                    <a16:creationId xmlns:a16="http://schemas.microsoft.com/office/drawing/2014/main" id="{F62C7164-4D9B-4F47-B47A-05265AE556C5}"/>
                  </a:ext>
                </a:extLst>
              </p:cNvPr>
              <p:cNvSpPr txBox="1"/>
              <p:nvPr/>
            </p:nvSpPr>
            <p:spPr>
              <a:xfrm>
                <a:off x="638352" y="2509490"/>
                <a:ext cx="1369854" cy="3439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30" name="Group 29">
              <a:extLst>
                <a:ext uri="{FF2B5EF4-FFF2-40B4-BE49-F238E27FC236}">
                  <a16:creationId xmlns:a16="http://schemas.microsoft.com/office/drawing/2014/main" id="{3C10C427-0D96-4D2B-9850-E4BCE03C31BA}"/>
                </a:ext>
              </a:extLst>
            </p:cNvPr>
            <p:cNvGrpSpPr/>
            <p:nvPr/>
          </p:nvGrpSpPr>
          <p:grpSpPr>
            <a:xfrm>
              <a:off x="690434" y="1766258"/>
              <a:ext cx="6199065" cy="1187893"/>
              <a:chOff x="690434" y="1766258"/>
              <a:chExt cx="6199065" cy="1187893"/>
            </a:xfrm>
          </p:grpSpPr>
          <p:grpSp>
            <p:nvGrpSpPr>
              <p:cNvPr id="31" name="Group 30">
                <a:extLst>
                  <a:ext uri="{FF2B5EF4-FFF2-40B4-BE49-F238E27FC236}">
                    <a16:creationId xmlns:a16="http://schemas.microsoft.com/office/drawing/2014/main" id="{28FD350B-2196-4545-B09F-2169C56B2379}"/>
                  </a:ext>
                </a:extLst>
              </p:cNvPr>
              <p:cNvGrpSpPr/>
              <p:nvPr/>
            </p:nvGrpSpPr>
            <p:grpSpPr>
              <a:xfrm>
                <a:off x="690434" y="1766258"/>
                <a:ext cx="6199065" cy="1162788"/>
                <a:chOff x="6943044" y="2260228"/>
                <a:chExt cx="6199065" cy="1162788"/>
              </a:xfrm>
            </p:grpSpPr>
            <p:sp>
              <p:nvSpPr>
                <p:cNvPr id="37" name="Rectangle: Rounded Corners 36">
                  <a:extLst>
                    <a:ext uri="{FF2B5EF4-FFF2-40B4-BE49-F238E27FC236}">
                      <a16:creationId xmlns:a16="http://schemas.microsoft.com/office/drawing/2014/main" id="{3743D7CA-1676-479F-89A6-238CA9FC5B81}"/>
                    </a:ext>
                  </a:extLst>
                </p:cNvPr>
                <p:cNvSpPr/>
                <p:nvPr/>
              </p:nvSpPr>
              <p:spPr bwMode="auto">
                <a:xfrm>
                  <a:off x="6943044" y="2433663"/>
                  <a:ext cx="6199065"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38" name="Group 37">
                  <a:extLst>
                    <a:ext uri="{FF2B5EF4-FFF2-40B4-BE49-F238E27FC236}">
                      <a16:creationId xmlns:a16="http://schemas.microsoft.com/office/drawing/2014/main" id="{A8D999AE-8FA6-4649-9554-4B5F1CD6A768}"/>
                    </a:ext>
                  </a:extLst>
                </p:cNvPr>
                <p:cNvGrpSpPr/>
                <p:nvPr/>
              </p:nvGrpSpPr>
              <p:grpSpPr>
                <a:xfrm>
                  <a:off x="7118259" y="2260228"/>
                  <a:ext cx="4390016" cy="1122822"/>
                  <a:chOff x="7586508" y="1670641"/>
                  <a:chExt cx="4478045" cy="1145338"/>
                </a:xfrm>
              </p:grpSpPr>
              <p:grpSp>
                <p:nvGrpSpPr>
                  <p:cNvPr id="40" name="Group 39">
                    <a:extLst>
                      <a:ext uri="{FF2B5EF4-FFF2-40B4-BE49-F238E27FC236}">
                        <a16:creationId xmlns:a16="http://schemas.microsoft.com/office/drawing/2014/main" id="{510190B4-19AA-41F1-A8B9-B193AEB66A11}"/>
                      </a:ext>
                    </a:extLst>
                  </p:cNvPr>
                  <p:cNvGrpSpPr/>
                  <p:nvPr/>
                </p:nvGrpSpPr>
                <p:grpSpPr>
                  <a:xfrm>
                    <a:off x="11058713" y="2014832"/>
                    <a:ext cx="1005840" cy="801147"/>
                    <a:chOff x="11033031" y="1807848"/>
                    <a:chExt cx="1005840" cy="801147"/>
                  </a:xfrm>
                </p:grpSpPr>
                <p:pic>
                  <p:nvPicPr>
                    <p:cNvPr id="43" name="Graphic 42">
                      <a:extLst>
                        <a:ext uri="{FF2B5EF4-FFF2-40B4-BE49-F238E27FC236}">
                          <a16:creationId xmlns:a16="http://schemas.microsoft.com/office/drawing/2014/main" id="{400519D1-BAA8-4B27-9710-0828075CCA5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251791" y="1807848"/>
                      <a:ext cx="471148" cy="471148"/>
                    </a:xfrm>
                    <a:prstGeom prst="rect">
                      <a:avLst/>
                    </a:prstGeom>
                  </p:spPr>
                </p:pic>
                <p:sp>
                  <p:nvSpPr>
                    <p:cNvPr id="44" name="TextBox 43">
                      <a:extLst>
                        <a:ext uri="{FF2B5EF4-FFF2-40B4-BE49-F238E27FC236}">
                          <a16:creationId xmlns:a16="http://schemas.microsoft.com/office/drawing/2014/main" id="{054E48E9-859A-4A1E-9F90-D3E64C482D00}"/>
                        </a:ext>
                      </a:extLst>
                    </p:cNvPr>
                    <p:cNvSpPr txBox="1"/>
                    <p:nvPr/>
                  </p:nvSpPr>
                  <p:spPr>
                    <a:xfrm>
                      <a:off x="11033031" y="225813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Dashboards</a:t>
                      </a:r>
                    </a:p>
                  </p:txBody>
                </p:sp>
              </p:grpSp>
              <p:sp>
                <p:nvSpPr>
                  <p:cNvPr id="41" name="TextBox 40">
                    <a:extLst>
                      <a:ext uri="{FF2B5EF4-FFF2-40B4-BE49-F238E27FC236}">
                        <a16:creationId xmlns:a16="http://schemas.microsoft.com/office/drawing/2014/main" id="{F9384BAF-0F7C-4F08-A6F4-9A7817DAFD66}"/>
                      </a:ext>
                    </a:extLst>
                  </p:cNvPr>
                  <p:cNvSpPr txBox="1"/>
                  <p:nvPr/>
                </p:nvSpPr>
                <p:spPr>
                  <a:xfrm>
                    <a:off x="8500502" y="2434636"/>
                    <a:ext cx="1850421" cy="350796"/>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Network Topology </a:t>
                    </a:r>
                  </a:p>
                </p:txBody>
              </p:sp>
              <p:sp>
                <p:nvSpPr>
                  <p:cNvPr id="42" name="TextBox 41">
                    <a:extLst>
                      <a:ext uri="{FF2B5EF4-FFF2-40B4-BE49-F238E27FC236}">
                        <a16:creationId xmlns:a16="http://schemas.microsoft.com/office/drawing/2014/main" id="{EC5F43D8-205E-4287-9F71-190DB2BA3B3F}"/>
                      </a:ext>
                    </a:extLst>
                  </p:cNvPr>
                  <p:cNvSpPr txBox="1"/>
                  <p:nvPr/>
                </p:nvSpPr>
                <p:spPr>
                  <a:xfrm>
                    <a:off x="7586508" y="1670641"/>
                    <a:ext cx="667904" cy="286195"/>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bold"/>
                        <a:ea typeface="+mn-ea"/>
                        <a:cs typeface="+mn-cs"/>
                      </a:rPr>
                      <a:t>Review</a:t>
                    </a:r>
                  </a:p>
                </p:txBody>
              </p:sp>
            </p:grpSp>
            <p:pic>
              <p:nvPicPr>
                <p:cNvPr id="39" name="Picture 38">
                  <a:extLst>
                    <a:ext uri="{FF2B5EF4-FFF2-40B4-BE49-F238E27FC236}">
                      <a16:creationId xmlns:a16="http://schemas.microsoft.com/office/drawing/2014/main" id="{2AC54C0A-6A54-471A-8F2A-695441800AD2}"/>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8562874" y="2540835"/>
                  <a:ext cx="617730" cy="552706"/>
                </a:xfrm>
                <a:prstGeom prst="rect">
                  <a:avLst/>
                </a:prstGeom>
              </p:spPr>
            </p:pic>
          </p:grpSp>
          <p:grpSp>
            <p:nvGrpSpPr>
              <p:cNvPr id="32" name="Group 31">
                <a:extLst>
                  <a:ext uri="{FF2B5EF4-FFF2-40B4-BE49-F238E27FC236}">
                    <a16:creationId xmlns:a16="http://schemas.microsoft.com/office/drawing/2014/main" id="{DF983253-C9F4-4137-808B-E6ABDABEB646}"/>
                  </a:ext>
                </a:extLst>
              </p:cNvPr>
              <p:cNvGrpSpPr/>
              <p:nvPr/>
            </p:nvGrpSpPr>
            <p:grpSpPr>
              <a:xfrm>
                <a:off x="5095646" y="2100659"/>
                <a:ext cx="1589543" cy="767117"/>
                <a:chOff x="5290930" y="2017985"/>
                <a:chExt cx="1589543" cy="767117"/>
              </a:xfrm>
            </p:grpSpPr>
            <p:pic>
              <p:nvPicPr>
                <p:cNvPr id="35" name="Graphic 34">
                  <a:extLst>
                    <a:ext uri="{FF2B5EF4-FFF2-40B4-BE49-F238E27FC236}">
                      <a16:creationId xmlns:a16="http://schemas.microsoft.com/office/drawing/2014/main" id="{82F9172F-E7E1-4467-9BB4-F5FD5584518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92473" y="2017985"/>
                  <a:ext cx="498811" cy="498811"/>
                </a:xfrm>
                <a:prstGeom prst="rect">
                  <a:avLst/>
                </a:prstGeom>
              </p:spPr>
            </p:pic>
            <p:sp>
              <p:nvSpPr>
                <p:cNvPr id="36" name="TextBox 35">
                  <a:extLst>
                    <a:ext uri="{FF2B5EF4-FFF2-40B4-BE49-F238E27FC236}">
                      <a16:creationId xmlns:a16="http://schemas.microsoft.com/office/drawing/2014/main" id="{5C93A5FA-96CF-4DEB-AD2A-F200BECB5494}"/>
                    </a:ext>
                  </a:extLst>
                </p:cNvPr>
                <p:cNvSpPr txBox="1"/>
                <p:nvPr/>
              </p:nvSpPr>
              <p:spPr>
                <a:xfrm>
                  <a:off x="5290930" y="2603514"/>
                  <a:ext cx="1589543" cy="1815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80" b="0" i="0" u="none" strike="noStrike" kern="0" cap="none" spc="0" normalizeH="0" baseline="0" noProof="0" dirty="0">
                      <a:ln>
                        <a:noFill/>
                      </a:ln>
                      <a:solidFill>
                        <a:srgbClr val="000000"/>
                      </a:solidFill>
                      <a:effectLst/>
                      <a:uLnTx/>
                      <a:uFillTx/>
                      <a:latin typeface="Segoe UI Semibold"/>
                      <a:ea typeface="+mn-ea"/>
                      <a:cs typeface="+mn-cs"/>
                    </a:rPr>
                    <a:t>Azure Monitor</a:t>
                  </a:r>
                </a:p>
              </p:txBody>
            </p:sp>
          </p:grpSp>
          <p:pic>
            <p:nvPicPr>
              <p:cNvPr id="33" name="Picture 32">
                <a:extLst>
                  <a:ext uri="{FF2B5EF4-FFF2-40B4-BE49-F238E27FC236}">
                    <a16:creationId xmlns:a16="http://schemas.microsoft.com/office/drawing/2014/main" id="{11090936-961D-480E-AF1F-617638EA201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672761" y="2081566"/>
                <a:ext cx="334701" cy="335889"/>
              </a:xfrm>
              <a:prstGeom prst="rect">
                <a:avLst/>
              </a:prstGeom>
            </p:spPr>
          </p:pic>
          <p:sp>
            <p:nvSpPr>
              <p:cNvPr id="34" name="TextBox 33">
                <a:extLst>
                  <a:ext uri="{FF2B5EF4-FFF2-40B4-BE49-F238E27FC236}">
                    <a16:creationId xmlns:a16="http://schemas.microsoft.com/office/drawing/2014/main" id="{94129E3D-6B26-4E2A-87BA-8C98CB99C7DC}"/>
                  </a:ext>
                </a:extLst>
              </p:cNvPr>
              <p:cNvSpPr txBox="1"/>
              <p:nvPr/>
            </p:nvSpPr>
            <p:spPr>
              <a:xfrm>
                <a:off x="3358790" y="2447386"/>
                <a:ext cx="986067" cy="5067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Diagnostic Logs</a:t>
                </a:r>
              </a:p>
            </p:txBody>
          </p:sp>
        </p:grpSp>
      </p:grpSp>
      <p:grpSp>
        <p:nvGrpSpPr>
          <p:cNvPr id="47" name="Group 46">
            <a:extLst>
              <a:ext uri="{FF2B5EF4-FFF2-40B4-BE49-F238E27FC236}">
                <a16:creationId xmlns:a16="http://schemas.microsoft.com/office/drawing/2014/main" id="{F670E4B7-EBD9-4DE1-8719-D8DC2AB8CDA6}"/>
              </a:ext>
            </a:extLst>
          </p:cNvPr>
          <p:cNvGrpSpPr/>
          <p:nvPr/>
        </p:nvGrpSpPr>
        <p:grpSpPr>
          <a:xfrm>
            <a:off x="10157272" y="3420329"/>
            <a:ext cx="1092560" cy="618358"/>
            <a:chOff x="10138636" y="4465301"/>
            <a:chExt cx="1092560" cy="618358"/>
          </a:xfrm>
        </p:grpSpPr>
        <p:sp>
          <p:nvSpPr>
            <p:cNvPr id="48" name="TextBox 47">
              <a:extLst>
                <a:ext uri="{FF2B5EF4-FFF2-40B4-BE49-F238E27FC236}">
                  <a16:creationId xmlns:a16="http://schemas.microsoft.com/office/drawing/2014/main" id="{8B9B41D0-8A61-4CCC-B4AE-968C678CFFF4}"/>
                </a:ext>
              </a:extLst>
            </p:cNvPr>
            <p:cNvSpPr txBox="1"/>
            <p:nvPr/>
          </p:nvSpPr>
          <p:spPr>
            <a:xfrm>
              <a:off x="10138636" y="4902071"/>
              <a:ext cx="1092560" cy="1815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80" b="0" i="0" u="none" strike="noStrike" kern="0" cap="none" spc="0" normalizeH="0" baseline="0" noProof="0" dirty="0">
                  <a:ln>
                    <a:noFill/>
                  </a:ln>
                  <a:solidFill>
                    <a:srgbClr val="000000"/>
                  </a:solidFill>
                  <a:effectLst/>
                  <a:uLnTx/>
                  <a:uFillTx/>
                  <a:latin typeface="Segoe UI Semibold"/>
                  <a:ea typeface="+mn-ea"/>
                  <a:cs typeface="+mn-cs"/>
                </a:rPr>
                <a:t>NPM</a:t>
              </a:r>
            </a:p>
          </p:txBody>
        </p:sp>
        <p:pic>
          <p:nvPicPr>
            <p:cNvPr id="49" name="Picture 48">
              <a:extLst>
                <a:ext uri="{FF2B5EF4-FFF2-40B4-BE49-F238E27FC236}">
                  <a16:creationId xmlns:a16="http://schemas.microsoft.com/office/drawing/2014/main" id="{9E17F55F-53C8-476C-AE31-48AB42C4BD1F}"/>
                </a:ext>
              </a:extLst>
            </p:cNvPr>
            <p:cNvPicPr>
              <a:picLocks noChangeAspect="1"/>
            </p:cNvPicPr>
            <p:nvPr/>
          </p:nvPicPr>
          <p:blipFill>
            <a:blip r:embed="rId14"/>
            <a:stretch>
              <a:fillRect/>
            </a:stretch>
          </p:blipFill>
          <p:spPr>
            <a:xfrm>
              <a:off x="10507553" y="4465301"/>
              <a:ext cx="354727" cy="360021"/>
            </a:xfrm>
            <a:prstGeom prst="rect">
              <a:avLst/>
            </a:prstGeom>
          </p:spPr>
        </p:pic>
      </p:grpSp>
      <p:grpSp>
        <p:nvGrpSpPr>
          <p:cNvPr id="50" name="Group 49">
            <a:extLst>
              <a:ext uri="{FF2B5EF4-FFF2-40B4-BE49-F238E27FC236}">
                <a16:creationId xmlns:a16="http://schemas.microsoft.com/office/drawing/2014/main" id="{479FEDEA-FD06-41E6-BD4D-F2A8E8A23E29}"/>
              </a:ext>
            </a:extLst>
          </p:cNvPr>
          <p:cNvGrpSpPr/>
          <p:nvPr/>
        </p:nvGrpSpPr>
        <p:grpSpPr>
          <a:xfrm>
            <a:off x="665232" y="3070788"/>
            <a:ext cx="6225271" cy="1220007"/>
            <a:chOff x="665232" y="3070788"/>
            <a:chExt cx="6225271" cy="1220007"/>
          </a:xfrm>
        </p:grpSpPr>
        <p:pic>
          <p:nvPicPr>
            <p:cNvPr id="51" name="Graphic 50">
              <a:extLst>
                <a:ext uri="{FF2B5EF4-FFF2-40B4-BE49-F238E27FC236}">
                  <a16:creationId xmlns:a16="http://schemas.microsoft.com/office/drawing/2014/main" id="{214E9BC3-E31B-400D-BF2D-C4B42880898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10187" y="3354965"/>
              <a:ext cx="457200" cy="478577"/>
            </a:xfrm>
            <a:prstGeom prst="rect">
              <a:avLst/>
            </a:prstGeom>
          </p:spPr>
        </p:pic>
        <p:sp>
          <p:nvSpPr>
            <p:cNvPr id="52" name="TextBox 51">
              <a:extLst>
                <a:ext uri="{FF2B5EF4-FFF2-40B4-BE49-F238E27FC236}">
                  <a16:creationId xmlns:a16="http://schemas.microsoft.com/office/drawing/2014/main" id="{0A1CB55F-3B9D-4E97-B29B-82865843E798}"/>
                </a:ext>
              </a:extLst>
            </p:cNvPr>
            <p:cNvSpPr txBox="1"/>
            <p:nvPr/>
          </p:nvSpPr>
          <p:spPr>
            <a:xfrm>
              <a:off x="665232" y="3760335"/>
              <a:ext cx="1499998" cy="53046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Connection Troubleshoot</a:t>
              </a:r>
            </a:p>
          </p:txBody>
        </p:sp>
        <p:sp>
          <p:nvSpPr>
            <p:cNvPr id="53" name="TextBox 52">
              <a:extLst>
                <a:ext uri="{FF2B5EF4-FFF2-40B4-BE49-F238E27FC236}">
                  <a16:creationId xmlns:a16="http://schemas.microsoft.com/office/drawing/2014/main" id="{E25CB09A-6815-4B96-9E60-DD39A0B8C5E5}"/>
                </a:ext>
              </a:extLst>
            </p:cNvPr>
            <p:cNvSpPr txBox="1"/>
            <p:nvPr/>
          </p:nvSpPr>
          <p:spPr>
            <a:xfrm>
              <a:off x="2148534" y="3734171"/>
              <a:ext cx="1026033" cy="53046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Connection Monitor</a:t>
              </a:r>
            </a:p>
          </p:txBody>
        </p:sp>
        <p:pic>
          <p:nvPicPr>
            <p:cNvPr id="54" name="Picture 53">
              <a:extLst>
                <a:ext uri="{FF2B5EF4-FFF2-40B4-BE49-F238E27FC236}">
                  <a16:creationId xmlns:a16="http://schemas.microsoft.com/office/drawing/2014/main" id="{E3984CC6-EA13-4357-99D9-B6C6524B20AC}"/>
                </a:ext>
              </a:extLst>
            </p:cNvPr>
            <p:cNvPicPr>
              <a:picLocks noChangeAspect="1"/>
            </p:cNvPicPr>
            <p:nvPr/>
          </p:nvPicPr>
          <p:blipFill>
            <a:blip r:embed="rId25">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26">
                      <a14:imgEffect>
                        <a14:brightnessContrast contrast="-40000"/>
                      </a14:imgEffect>
                    </a14:imgLayer>
                  </a14:imgProps>
                </a:ext>
              </a:extLst>
            </a:blip>
            <a:stretch>
              <a:fillRect/>
            </a:stretch>
          </p:blipFill>
          <p:spPr>
            <a:xfrm>
              <a:off x="2397934" y="3329615"/>
              <a:ext cx="457200" cy="478577"/>
            </a:xfrm>
            <a:prstGeom prst="rect">
              <a:avLst/>
            </a:prstGeom>
          </p:spPr>
        </p:pic>
        <p:sp>
          <p:nvSpPr>
            <p:cNvPr id="55" name="TextBox 54">
              <a:extLst>
                <a:ext uri="{FF2B5EF4-FFF2-40B4-BE49-F238E27FC236}">
                  <a16:creationId xmlns:a16="http://schemas.microsoft.com/office/drawing/2014/main" id="{5BC1FA1A-D8F0-4F9F-9D3A-A6BDF6750220}"/>
                </a:ext>
              </a:extLst>
            </p:cNvPr>
            <p:cNvSpPr txBox="1"/>
            <p:nvPr/>
          </p:nvSpPr>
          <p:spPr>
            <a:xfrm>
              <a:off x="3196301" y="3722017"/>
              <a:ext cx="1117531" cy="530460"/>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VPN Troubleshoot</a:t>
              </a:r>
            </a:p>
          </p:txBody>
        </p:sp>
        <p:pic>
          <p:nvPicPr>
            <p:cNvPr id="56" name="Picture 55">
              <a:extLst>
                <a:ext uri="{FF2B5EF4-FFF2-40B4-BE49-F238E27FC236}">
                  <a16:creationId xmlns:a16="http://schemas.microsoft.com/office/drawing/2014/main" id="{E5AB14BF-90B6-4F66-8FC8-5EDE785C3890}"/>
                </a:ext>
              </a:extLst>
            </p:cNvPr>
            <p:cNvPicPr>
              <a:picLocks noChangeAspect="1"/>
            </p:cNvPicPr>
            <p:nvPr/>
          </p:nvPicPr>
          <p:blipFill>
            <a:blip r:embed="rId27">
              <a:duotone>
                <a:prstClr val="black"/>
                <a:schemeClr val="accent1">
                  <a:tint val="45000"/>
                  <a:satMod val="400000"/>
                </a:schemeClr>
              </a:duotone>
            </a:blip>
            <a:stretch>
              <a:fillRect/>
            </a:stretch>
          </p:blipFill>
          <p:spPr>
            <a:xfrm>
              <a:off x="3554886" y="3389322"/>
              <a:ext cx="390178" cy="402039"/>
            </a:xfrm>
            <a:prstGeom prst="rect">
              <a:avLst/>
            </a:prstGeom>
          </p:spPr>
        </p:pic>
        <p:pic>
          <p:nvPicPr>
            <p:cNvPr id="57" name="Picture 56">
              <a:extLst>
                <a:ext uri="{FF2B5EF4-FFF2-40B4-BE49-F238E27FC236}">
                  <a16:creationId xmlns:a16="http://schemas.microsoft.com/office/drawing/2014/main" id="{897FF506-5815-4DDF-9C9D-C932FE4ADDAE}"/>
                </a:ext>
              </a:extLst>
            </p:cNvPr>
            <p:cNvPicPr>
              <a:picLocks noChangeAspect="1"/>
            </p:cNvPicPr>
            <p:nvPr/>
          </p:nvPicPr>
          <p:blipFill>
            <a:blip r:embed="rId25">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26">
                      <a14:imgEffect>
                        <a14:brightnessContrast contrast="-40000"/>
                      </a14:imgEffect>
                    </a14:imgLayer>
                  </a14:imgProps>
                </a:ext>
              </a:extLst>
            </a:blip>
            <a:stretch>
              <a:fillRect/>
            </a:stretch>
          </p:blipFill>
          <p:spPr>
            <a:xfrm>
              <a:off x="1141462" y="3329615"/>
              <a:ext cx="457200" cy="478577"/>
            </a:xfrm>
            <a:prstGeom prst="rect">
              <a:avLst/>
            </a:prstGeom>
          </p:spPr>
        </p:pic>
        <p:sp>
          <p:nvSpPr>
            <p:cNvPr id="58" name="TextBox 57">
              <a:extLst>
                <a:ext uri="{FF2B5EF4-FFF2-40B4-BE49-F238E27FC236}">
                  <a16:creationId xmlns:a16="http://schemas.microsoft.com/office/drawing/2014/main" id="{26646450-63B2-4C08-8A75-3BE838594B00}"/>
                </a:ext>
              </a:extLst>
            </p:cNvPr>
            <p:cNvSpPr txBox="1"/>
            <p:nvPr/>
          </p:nvSpPr>
          <p:spPr>
            <a:xfrm>
              <a:off x="4269598" y="3701049"/>
              <a:ext cx="986067" cy="506764"/>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Packet Capture</a:t>
              </a:r>
            </a:p>
          </p:txBody>
        </p:sp>
        <p:grpSp>
          <p:nvGrpSpPr>
            <p:cNvPr id="59" name="Group 58">
              <a:extLst>
                <a:ext uri="{FF2B5EF4-FFF2-40B4-BE49-F238E27FC236}">
                  <a16:creationId xmlns:a16="http://schemas.microsoft.com/office/drawing/2014/main" id="{C7BD9610-F1B8-44F7-B838-5AF3EFC6000A}"/>
                </a:ext>
              </a:extLst>
            </p:cNvPr>
            <p:cNvGrpSpPr/>
            <p:nvPr/>
          </p:nvGrpSpPr>
          <p:grpSpPr>
            <a:xfrm>
              <a:off x="691438" y="3070788"/>
              <a:ext cx="6199065" cy="1116548"/>
              <a:chOff x="690431" y="3090803"/>
              <a:chExt cx="6199065" cy="1116548"/>
            </a:xfrm>
          </p:grpSpPr>
          <p:grpSp>
            <p:nvGrpSpPr>
              <p:cNvPr id="60" name="Group 59">
                <a:extLst>
                  <a:ext uri="{FF2B5EF4-FFF2-40B4-BE49-F238E27FC236}">
                    <a16:creationId xmlns:a16="http://schemas.microsoft.com/office/drawing/2014/main" id="{985497B2-D419-478B-858F-10D209D1D5E6}"/>
                  </a:ext>
                </a:extLst>
              </p:cNvPr>
              <p:cNvGrpSpPr/>
              <p:nvPr/>
            </p:nvGrpSpPr>
            <p:grpSpPr>
              <a:xfrm>
                <a:off x="690431" y="3217998"/>
                <a:ext cx="6199065" cy="989353"/>
                <a:chOff x="690431" y="3217998"/>
                <a:chExt cx="6199065" cy="989353"/>
              </a:xfrm>
            </p:grpSpPr>
            <p:sp>
              <p:nvSpPr>
                <p:cNvPr id="62" name="Rectangle: Rounded Corners 61">
                  <a:extLst>
                    <a:ext uri="{FF2B5EF4-FFF2-40B4-BE49-F238E27FC236}">
                      <a16:creationId xmlns:a16="http://schemas.microsoft.com/office/drawing/2014/main" id="{9E9B2FA0-7088-4A68-A8FD-909CED6887E7}"/>
                    </a:ext>
                  </a:extLst>
                </p:cNvPr>
                <p:cNvSpPr/>
                <p:nvPr/>
              </p:nvSpPr>
              <p:spPr bwMode="auto">
                <a:xfrm>
                  <a:off x="690431" y="3217998"/>
                  <a:ext cx="6199065"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63" name="Group 62">
                  <a:extLst>
                    <a:ext uri="{FF2B5EF4-FFF2-40B4-BE49-F238E27FC236}">
                      <a16:creationId xmlns:a16="http://schemas.microsoft.com/office/drawing/2014/main" id="{8ABE8F5A-B1B5-478D-8337-5EEA95C69979}"/>
                    </a:ext>
                  </a:extLst>
                </p:cNvPr>
                <p:cNvGrpSpPr/>
                <p:nvPr/>
              </p:nvGrpSpPr>
              <p:grpSpPr>
                <a:xfrm>
                  <a:off x="5011085" y="3368889"/>
                  <a:ext cx="1802777" cy="756353"/>
                  <a:chOff x="-135425" y="3271222"/>
                  <a:chExt cx="1802777" cy="756353"/>
                </a:xfrm>
              </p:grpSpPr>
              <p:pic>
                <p:nvPicPr>
                  <p:cNvPr id="64" name="Picture 63">
                    <a:extLst>
                      <a:ext uri="{FF2B5EF4-FFF2-40B4-BE49-F238E27FC236}">
                        <a16:creationId xmlns:a16="http://schemas.microsoft.com/office/drawing/2014/main" id="{DCCAFB2C-B35D-419F-B656-39F78CACC18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3361" y="3271222"/>
                    <a:ext cx="372419" cy="373740"/>
                  </a:xfrm>
                  <a:prstGeom prst="rect">
                    <a:avLst/>
                  </a:prstGeom>
                </p:spPr>
              </p:pic>
              <p:sp>
                <p:nvSpPr>
                  <p:cNvPr id="65" name="TextBox 64">
                    <a:extLst>
                      <a:ext uri="{FF2B5EF4-FFF2-40B4-BE49-F238E27FC236}">
                        <a16:creationId xmlns:a16="http://schemas.microsoft.com/office/drawing/2014/main" id="{BE3E3558-29A8-4DB4-B83E-FE4CF87E4288}"/>
                      </a:ext>
                    </a:extLst>
                  </p:cNvPr>
                  <p:cNvSpPr txBox="1"/>
                  <p:nvPr/>
                </p:nvSpPr>
                <p:spPr>
                  <a:xfrm>
                    <a:off x="-135425" y="3664399"/>
                    <a:ext cx="1802777" cy="36317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80" b="0" i="0" u="none" strike="noStrike" kern="0" cap="none" spc="0" normalizeH="0" baseline="0" noProof="0" dirty="0">
                        <a:ln>
                          <a:noFill/>
                        </a:ln>
                        <a:solidFill>
                          <a:srgbClr val="000000"/>
                        </a:solidFill>
                        <a:effectLst/>
                        <a:uLnTx/>
                        <a:uFillTx/>
                        <a:latin typeface="Segoe UI Semibold"/>
                        <a:ea typeface="+mn-ea"/>
                        <a:cs typeface="+mn-cs"/>
                      </a:rPr>
                      <a:t>Virtual Network TAP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80" b="0" i="0" u="none" strike="noStrike" kern="0" cap="none" spc="0" normalizeH="0" baseline="0" noProof="0" dirty="0">
                        <a:ln>
                          <a:noFill/>
                        </a:ln>
                        <a:solidFill>
                          <a:srgbClr val="000000"/>
                        </a:solidFill>
                        <a:effectLst/>
                        <a:uLnTx/>
                        <a:uFillTx/>
                        <a:latin typeface="Segoe UI Semibold"/>
                        <a:ea typeface="+mn-ea"/>
                        <a:cs typeface="+mn-cs"/>
                      </a:rPr>
                      <a:t>NSG Flow logs</a:t>
                    </a:r>
                  </a:p>
                </p:txBody>
              </p:sp>
            </p:grpSp>
          </p:grpSp>
          <p:sp>
            <p:nvSpPr>
              <p:cNvPr id="61" name="TextBox 60">
                <a:extLst>
                  <a:ext uri="{FF2B5EF4-FFF2-40B4-BE49-F238E27FC236}">
                    <a16:creationId xmlns:a16="http://schemas.microsoft.com/office/drawing/2014/main" id="{206BDEC6-64D1-441B-9910-26459553F0FA}"/>
                  </a:ext>
                </a:extLst>
              </p:cNvPr>
              <p:cNvSpPr txBox="1"/>
              <p:nvPr/>
            </p:nvSpPr>
            <p:spPr>
              <a:xfrm>
                <a:off x="868594" y="3090803"/>
                <a:ext cx="1145666" cy="280567"/>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0078D7"/>
                    </a:solidFill>
                    <a:effectLst/>
                    <a:uLnTx/>
                    <a:uFillTx/>
                    <a:latin typeface="Segoe UI Semibold"/>
                    <a:ea typeface="+mn-ea"/>
                    <a:cs typeface="+mn-cs"/>
                  </a:rPr>
                  <a:t>Troubleshoot</a:t>
                </a:r>
              </a:p>
            </p:txBody>
          </p:sp>
        </p:grpSp>
      </p:grpSp>
      <p:sp>
        <p:nvSpPr>
          <p:cNvPr id="66" name="Rectangle 65">
            <a:extLst>
              <a:ext uri="{FF2B5EF4-FFF2-40B4-BE49-F238E27FC236}">
                <a16:creationId xmlns:a16="http://schemas.microsoft.com/office/drawing/2014/main" id="{775FB372-960A-492E-834C-3FC4776DC5C7}"/>
              </a:ext>
            </a:extLst>
          </p:cNvPr>
          <p:cNvSpPr/>
          <p:nvPr/>
        </p:nvSpPr>
        <p:spPr>
          <a:xfrm>
            <a:off x="647172" y="6275259"/>
            <a:ext cx="4356642"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Watch </a:t>
            </a: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28"/>
              </a:rPr>
              <a:t>Monitoring your Networks in Azure</a:t>
            </a:r>
            <a:endParaRPr kumimoji="0" lang="en-AU"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09576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fontScale="90000"/>
          </a:bodyPr>
          <a:lstStyle/>
          <a:p>
            <a:r>
              <a:rPr lang="en-US" b="1" dirty="0"/>
              <a:t>Design Monitoring Strategy </a:t>
            </a:r>
            <a:r>
              <a:rPr lang="en-US" sz="5400" dirty="0"/>
              <a:t> </a:t>
            </a:r>
            <a:endParaRPr lang="en-AU" sz="4895" dirty="0"/>
          </a:p>
        </p:txBody>
      </p:sp>
      <p:graphicFrame>
        <p:nvGraphicFramePr>
          <p:cNvPr id="6" name="Diagram 5">
            <a:extLst>
              <a:ext uri="{FF2B5EF4-FFF2-40B4-BE49-F238E27FC236}">
                <a16:creationId xmlns:a16="http://schemas.microsoft.com/office/drawing/2014/main" id="{4EDC579C-D397-4EF6-BA5C-D371FFB9C736}"/>
              </a:ext>
            </a:extLst>
          </p:cNvPr>
          <p:cNvGraphicFramePr/>
          <p:nvPr>
            <p:extLst/>
          </p:nvPr>
        </p:nvGraphicFramePr>
        <p:xfrm>
          <a:off x="51815" y="1411364"/>
          <a:ext cx="3617977" cy="4989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DA752D67-1518-4C2C-8CC1-7BAF98A70403}"/>
              </a:ext>
            </a:extLst>
          </p:cNvPr>
          <p:cNvSpPr/>
          <p:nvPr/>
        </p:nvSpPr>
        <p:spPr>
          <a:xfrm>
            <a:off x="3669792" y="1696435"/>
            <a:ext cx="4996717" cy="4953664"/>
          </a:xfrm>
          <a:prstGeom prst="rect">
            <a:avLst/>
          </a:prstGeom>
        </p:spPr>
        <p:txBody>
          <a:bodyPr wrap="square">
            <a:spAutoFit/>
          </a:bodyPr>
          <a:lstStyle/>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Application Insights</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Web Application Firewalls</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Vulnerability Scanners</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endPar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endParaRP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Microsoft Monitoring Agent</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Service Map and other Log Analytics Solution Packs</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Azure Security Center</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endPar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endParaRP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Azure Monitor</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Secure DevOps kit for Azure (</a:t>
            </a:r>
            <a:r>
              <a:rPr kumimoji="0" lang="en-US" sz="1800" b="0" i="0" u="none" strike="noStrike" kern="1200" cap="none" spc="0" normalizeH="0" baseline="0" noProof="0" dirty="0" err="1">
                <a:ln>
                  <a:noFill/>
                </a:ln>
                <a:solidFill>
                  <a:srgbClr val="1A1A1A"/>
                </a:solidFill>
                <a:effectLst/>
                <a:uLnTx/>
                <a:uFillTx/>
                <a:latin typeface="Segoe UI Semilight"/>
                <a:ea typeface="+mn-ea"/>
                <a:cs typeface="Segoe UI Semilight" panose="020B0402040204020203" pitchFamily="34" charset="0"/>
              </a:rPr>
              <a:t>AzSK</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Network Watcher</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endPar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endParaRPr>
          </a:p>
          <a:p>
            <a:pPr marL="168072" marR="0" lvl="1" indent="-168072" algn="l" defTabSz="784338" rtl="0" eaLnBrk="1" fontAlgn="auto" latinLnBrk="0" hangingPunct="1">
              <a:lnSpc>
                <a:spcPct val="90000"/>
              </a:lnSpc>
              <a:spcBef>
                <a:spcPct val="0"/>
              </a:spcBef>
              <a:spcAft>
                <a:spcPct val="15000"/>
              </a:spcAft>
              <a:buClrTx/>
              <a:buSzTx/>
              <a:buFontTx/>
              <a:buChar char="•"/>
              <a:tabLst/>
              <a:defRPr/>
            </a:pPr>
            <a:endPar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endParaRP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Activity Logs</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Azure Monitor</a:t>
            </a:r>
          </a:p>
          <a:p>
            <a:pPr marL="168072" marR="0" lvl="1" indent="-168072" algn="l" defTabSz="784338"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Azure Health</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22EC8A1B-51D9-4108-BD12-DFC227B03EC5}"/>
              </a:ext>
            </a:extLst>
          </p:cNvPr>
          <p:cNvSpPr/>
          <p:nvPr/>
        </p:nvSpPr>
        <p:spPr>
          <a:xfrm>
            <a:off x="9602613" y="6233566"/>
            <a:ext cx="2406428"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hlinkClick r:id="rId8"/>
              </a:rPr>
              <a:t>aka.ms/Azure/Monitor</a:t>
            </a:r>
            <a:endPar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hlinkClick r:id="rId9"/>
              </a:rPr>
              <a:t>Open your Portal!</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Semilight" panose="020B0402040204020203" pitchFamily="34" charset="0"/>
              </a:rPr>
              <a:t>	 </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100E21AA-B3EB-4953-A99F-F80C6B93D270}"/>
              </a:ext>
            </a:extLst>
          </p:cNvPr>
          <p:cNvPicPr>
            <a:picLocks noChangeAspect="1"/>
          </p:cNvPicPr>
          <p:nvPr/>
        </p:nvPicPr>
        <p:blipFill>
          <a:blip r:embed="rId10"/>
          <a:stretch>
            <a:fillRect/>
          </a:stretch>
        </p:blipFill>
        <p:spPr>
          <a:xfrm>
            <a:off x="9674621" y="107542"/>
            <a:ext cx="2060067" cy="6117393"/>
          </a:xfrm>
          <a:prstGeom prst="rect">
            <a:avLst/>
          </a:prstGeom>
        </p:spPr>
      </p:pic>
    </p:spTree>
    <p:extLst>
      <p:ext uri="{BB962C8B-B14F-4D97-AF65-F5344CB8AC3E}">
        <p14:creationId xmlns:p14="http://schemas.microsoft.com/office/powerpoint/2010/main" val="212322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B02665-9246-4E64-AA1A-E31912C3F948}"/>
              </a:ext>
            </a:extLst>
          </p:cNvPr>
          <p:cNvSpPr txBox="1"/>
          <p:nvPr/>
        </p:nvSpPr>
        <p:spPr>
          <a:xfrm>
            <a:off x="395646" y="1257405"/>
            <a:ext cx="10863534" cy="5122786"/>
          </a:xfrm>
          <a:prstGeom prst="rect">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466302" tIns="373041" rIns="279781" bIns="373041" numCol="1" anchor="t" anchorCtr="0" compatLnSpc="1">
            <a:prstTxWarp prst="textNoShape">
              <a:avLst/>
            </a:prstTxWarp>
          </a:bodyPr>
          <a:lstStyle>
            <a:defPPr>
              <a:defRPr lang="en-US"/>
            </a:defPPr>
            <a:lvl1pPr>
              <a:defRPr sz="900">
                <a:gradFill>
                  <a:gsLst>
                    <a:gs pos="0">
                      <a:srgbClr val="505050"/>
                    </a:gs>
                    <a:gs pos="100000">
                      <a:srgbClr val="505050"/>
                    </a:gs>
                  </a:gsLst>
                </a:gradFill>
              </a:defRPr>
            </a:lvl1pPr>
          </a:lstStyle>
          <a:p>
            <a:pPr defTabSz="932597">
              <a:spcAft>
                <a:spcPts val="1836"/>
              </a:spcAft>
            </a:pPr>
            <a:r>
              <a:rPr lang="en-US" sz="1632" dirty="0">
                <a:latin typeface="Segoe UI Semibold"/>
              </a:rPr>
              <a:t>NEW role-based certification: aka.ma/</a:t>
            </a:r>
            <a:r>
              <a:rPr lang="en-US" sz="1632" dirty="0" err="1">
                <a:latin typeface="Segoe UI Semibold"/>
              </a:rPr>
              <a:t>RoleBasedCert</a:t>
            </a:r>
            <a:endParaRPr lang="en-US" sz="1632" dirty="0">
              <a:latin typeface="Segoe UI Semibold"/>
            </a:endParaRPr>
          </a:p>
          <a:p>
            <a:pPr defTabSz="932597">
              <a:spcAft>
                <a:spcPts val="1836"/>
              </a:spcAft>
            </a:pPr>
            <a:r>
              <a:rPr lang="en-US" sz="1632" dirty="0">
                <a:latin typeface="Segoe UI Semibold"/>
              </a:rPr>
              <a:t>Microsoft Certification &amp; Training overview: Microsoft.com/Learning</a:t>
            </a:r>
          </a:p>
          <a:p>
            <a:pPr defTabSz="932597">
              <a:spcAft>
                <a:spcPts val="1836"/>
              </a:spcAft>
            </a:pPr>
            <a:r>
              <a:rPr lang="en-US" sz="1632" dirty="0">
                <a:latin typeface="Segoe UI Semibold"/>
              </a:rPr>
              <a:t>Microsoft Certification overview: aka.ms/</a:t>
            </a:r>
            <a:r>
              <a:rPr lang="en-US" sz="1632" dirty="0" err="1">
                <a:latin typeface="Segoe UI Semibold"/>
              </a:rPr>
              <a:t>MSCert</a:t>
            </a:r>
            <a:endParaRPr lang="en-US" sz="1632" dirty="0">
              <a:latin typeface="Segoe UI Semibold"/>
            </a:endParaRPr>
          </a:p>
          <a:p>
            <a:pPr defTabSz="932597">
              <a:spcAft>
                <a:spcPts val="1836"/>
              </a:spcAft>
            </a:pPr>
            <a:r>
              <a:rPr lang="en-US" sz="1632" dirty="0">
                <a:latin typeface="Segoe UI Semibold"/>
              </a:rPr>
              <a:t>Learning Partners: aka.ms/</a:t>
            </a:r>
            <a:r>
              <a:rPr lang="en-US" sz="1632" dirty="0" err="1">
                <a:latin typeface="Segoe UI Semibold"/>
              </a:rPr>
              <a:t>LearningPartners</a:t>
            </a:r>
            <a:endParaRPr lang="en-US" sz="1632" dirty="0">
              <a:latin typeface="Segoe UI Semibold"/>
            </a:endParaRPr>
          </a:p>
          <a:p>
            <a:pPr defTabSz="932597">
              <a:spcAft>
                <a:spcPts val="1836"/>
              </a:spcAft>
            </a:pPr>
            <a:r>
              <a:rPr lang="en-US" sz="1632" dirty="0">
                <a:latin typeface="Segoe UI Semibold"/>
              </a:rPr>
              <a:t>Microsoft Learn: Microsoft.com/Learn</a:t>
            </a:r>
          </a:p>
          <a:p>
            <a:pPr defTabSz="932597">
              <a:spcAft>
                <a:spcPts val="1836"/>
              </a:spcAft>
            </a:pPr>
            <a:endParaRPr lang="en-US" sz="1632" dirty="0">
              <a:latin typeface="Segoe UI Semibold"/>
            </a:endParaRPr>
          </a:p>
          <a:p>
            <a:pPr defTabSz="932597">
              <a:spcAft>
                <a:spcPts val="1836"/>
              </a:spcAft>
            </a:pPr>
            <a:r>
              <a:rPr lang="en-US" sz="1632" dirty="0">
                <a:latin typeface="Segoe UI Semibold"/>
              </a:rPr>
              <a:t>Azure certification exams: aka.ms/</a:t>
            </a:r>
            <a:r>
              <a:rPr lang="en-US" sz="1632" dirty="0" err="1">
                <a:latin typeface="Segoe UI Semibold"/>
              </a:rPr>
              <a:t>ExamsAzure</a:t>
            </a:r>
            <a:endParaRPr lang="en-US" sz="1632" dirty="0">
              <a:latin typeface="Segoe UI Semibold"/>
            </a:endParaRPr>
          </a:p>
          <a:p>
            <a:pPr defTabSz="932597">
              <a:spcAft>
                <a:spcPts val="1836"/>
              </a:spcAft>
            </a:pPr>
            <a:r>
              <a:rPr lang="en-US" sz="1632" dirty="0">
                <a:latin typeface="Segoe UI Semibold"/>
              </a:rPr>
              <a:t>Microsoft 365 training: aka.ms/Microsoft365Learn</a:t>
            </a:r>
          </a:p>
        </p:txBody>
      </p:sp>
      <p:sp>
        <p:nvSpPr>
          <p:cNvPr id="2" name="Title 1">
            <a:extLst>
              <a:ext uri="{FF2B5EF4-FFF2-40B4-BE49-F238E27FC236}">
                <a16:creationId xmlns:a16="http://schemas.microsoft.com/office/drawing/2014/main" id="{03D7B6E4-EE1D-429D-A4BA-D25C41A84E24}"/>
              </a:ext>
            </a:extLst>
          </p:cNvPr>
          <p:cNvSpPr>
            <a:spLocks noGrp="1"/>
          </p:cNvSpPr>
          <p:nvPr>
            <p:ph type="title"/>
          </p:nvPr>
        </p:nvSpPr>
        <p:spPr>
          <a:xfrm>
            <a:off x="395646" y="341737"/>
            <a:ext cx="11035178" cy="1165754"/>
          </a:xfrm>
        </p:spPr>
        <p:txBody>
          <a:bodyPr/>
          <a:lstStyle/>
          <a:p>
            <a:r>
              <a:rPr lang="en-US"/>
              <a:t>Resources</a:t>
            </a:r>
          </a:p>
        </p:txBody>
      </p:sp>
    </p:spTree>
    <p:extLst>
      <p:ext uri="{BB962C8B-B14F-4D97-AF65-F5344CB8AC3E}">
        <p14:creationId xmlns:p14="http://schemas.microsoft.com/office/powerpoint/2010/main" val="9459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A701B-94F6-4C0A-89B0-1DAF7CB4EED9}"/>
              </a:ext>
            </a:extLst>
          </p:cNvPr>
          <p:cNvSpPr>
            <a:spLocks noGrp="1"/>
          </p:cNvSpPr>
          <p:nvPr>
            <p:ph type="sldNum" sz="quarter" idx="15"/>
          </p:nvPr>
        </p:nvSpPr>
        <p:spPr/>
        <p:txBody>
          <a:bodyPr/>
          <a:lstStyle/>
          <a:p>
            <a:pPr defTabSz="932597"/>
            <a:fld id="{6917C22C-C5D7-4539-A137-217872CE6377}" type="slidenum">
              <a:rPr lang="en-US">
                <a:solidFill>
                  <a:srgbClr val="505050"/>
                </a:solidFill>
                <a:latin typeface="Segoe UI"/>
              </a:rPr>
              <a:pPr defTabSz="932597"/>
              <a:t>84</a:t>
            </a:fld>
            <a:endParaRPr lang="en-US">
              <a:solidFill>
                <a:srgbClr val="505050"/>
              </a:solidFill>
              <a:latin typeface="Segoe UI"/>
            </a:endParaRPr>
          </a:p>
        </p:txBody>
      </p:sp>
      <p:sp>
        <p:nvSpPr>
          <p:cNvPr id="3" name="Title 2">
            <a:extLst>
              <a:ext uri="{FF2B5EF4-FFF2-40B4-BE49-F238E27FC236}">
                <a16:creationId xmlns:a16="http://schemas.microsoft.com/office/drawing/2014/main" id="{4D78F376-7789-495D-9906-AD922AADC9AB}"/>
              </a:ext>
            </a:extLst>
          </p:cNvPr>
          <p:cNvSpPr>
            <a:spLocks noGrp="1"/>
          </p:cNvSpPr>
          <p:nvPr>
            <p:ph type="title"/>
          </p:nvPr>
        </p:nvSpPr>
        <p:spPr/>
        <p:txBody>
          <a:bodyPr/>
          <a:lstStyle/>
          <a:p>
            <a:r>
              <a:rPr lang="en-CA" dirty="0"/>
              <a:t>Call to action</a:t>
            </a:r>
          </a:p>
        </p:txBody>
      </p:sp>
      <p:sp>
        <p:nvSpPr>
          <p:cNvPr id="4" name="TextBox 3">
            <a:extLst>
              <a:ext uri="{FF2B5EF4-FFF2-40B4-BE49-F238E27FC236}">
                <a16:creationId xmlns:a16="http://schemas.microsoft.com/office/drawing/2014/main" id="{5980CC2A-47CD-48AE-815C-F37DCACAF8A3}"/>
              </a:ext>
            </a:extLst>
          </p:cNvPr>
          <p:cNvSpPr txBox="1"/>
          <p:nvPr/>
        </p:nvSpPr>
        <p:spPr>
          <a:xfrm>
            <a:off x="584985" y="1276193"/>
            <a:ext cx="8295262" cy="3730413"/>
          </a:xfrm>
          <a:prstGeom prst="rect">
            <a:avLst/>
          </a:prstGeom>
        </p:spPr>
        <p:txBody>
          <a:bodyPr vert="horz" wrap="square" lIns="149217" tIns="93260" rIns="0" bIns="0" rtlCol="0">
            <a:noAutofit/>
          </a:bodyPr>
          <a:lstStyle/>
          <a:p>
            <a:pPr defTabSz="932597"/>
            <a:r>
              <a:rPr lang="en-CA" sz="2040" dirty="0">
                <a:solidFill>
                  <a:srgbClr val="505050"/>
                </a:solidFill>
                <a:latin typeface="Segoe UI" panose="020B0502040204020203" pitchFamily="34" charset="0"/>
                <a:cs typeface="Segoe UI" panose="020B0502040204020203" pitchFamily="34" charset="0"/>
              </a:rPr>
              <a:t>Take at the onsite testing center @ the Sheraton hotel</a:t>
            </a:r>
          </a:p>
          <a:p>
            <a:pPr defTabSz="932597"/>
            <a:endParaRPr lang="en-CA" sz="2040" dirty="0">
              <a:solidFill>
                <a:srgbClr val="505050"/>
              </a:solidFill>
              <a:latin typeface="Segoe UI" panose="020B0502040204020203" pitchFamily="34" charset="0"/>
              <a:cs typeface="Segoe UI" panose="020B0502040204020203" pitchFamily="34" charset="0"/>
            </a:endParaRPr>
          </a:p>
          <a:p>
            <a:pPr defTabSz="932597"/>
            <a:r>
              <a:rPr lang="en-CA" sz="2040" dirty="0">
                <a:solidFill>
                  <a:srgbClr val="505050"/>
                </a:solidFill>
                <a:latin typeface="Segoe UI" panose="020B0502040204020203" pitchFamily="34" charset="0"/>
                <a:cs typeface="Segoe UI" panose="020B0502040204020203" pitchFamily="34" charset="0"/>
              </a:rPr>
              <a:t>Preregister for your exams at </a:t>
            </a:r>
            <a:r>
              <a:rPr lang="en-CA" sz="2040" dirty="0">
                <a:solidFill>
                  <a:srgbClr val="505050"/>
                </a:solidFill>
                <a:latin typeface="Segoe UI" panose="020B0502040204020203" pitchFamily="34" charset="0"/>
                <a:cs typeface="Segoe UI" panose="020B0502040204020203" pitchFamily="34" charset="0"/>
                <a:hlinkClick r:id="rId2"/>
              </a:rPr>
              <a:t>www.microsoftready.com/certification</a:t>
            </a:r>
            <a:endParaRPr lang="en-CA" sz="2040" dirty="0">
              <a:solidFill>
                <a:srgbClr val="505050"/>
              </a:solidFill>
              <a:latin typeface="Segoe UI" panose="020B0502040204020203" pitchFamily="34" charset="0"/>
              <a:cs typeface="Segoe UI" panose="020B0502040204020203" pitchFamily="34" charset="0"/>
            </a:endParaRPr>
          </a:p>
          <a:p>
            <a:pPr defTabSz="932597"/>
            <a:endParaRPr lang="en-CA" sz="2040" dirty="0">
              <a:solidFill>
                <a:srgbClr val="505050"/>
              </a:solidFill>
              <a:latin typeface="Segoe UI" panose="020B0502040204020203" pitchFamily="34" charset="0"/>
              <a:cs typeface="Segoe UI" panose="020B0502040204020203" pitchFamily="34" charset="0"/>
            </a:endParaRPr>
          </a:p>
          <a:p>
            <a:pPr defTabSz="932597"/>
            <a:r>
              <a:rPr lang="en-CA" sz="2040" dirty="0">
                <a:solidFill>
                  <a:srgbClr val="505050"/>
                </a:solidFill>
                <a:latin typeface="Segoe UI" panose="020B0502040204020203" pitchFamily="34" charset="0"/>
                <a:cs typeface="Segoe UI" panose="020B0502040204020203" pitchFamily="34" charset="0"/>
              </a:rPr>
              <a:t>Visit the Certification </a:t>
            </a:r>
            <a:r>
              <a:rPr lang="en-CA" sz="2040">
                <a:solidFill>
                  <a:srgbClr val="505050"/>
                </a:solidFill>
                <a:latin typeface="Segoe UI" panose="020B0502040204020203" pitchFamily="34" charset="0"/>
                <a:cs typeface="Segoe UI" panose="020B0502040204020203" pitchFamily="34" charset="0"/>
              </a:rPr>
              <a:t>team in </a:t>
            </a:r>
            <a:r>
              <a:rPr lang="en-CA" sz="2040" dirty="0">
                <a:solidFill>
                  <a:srgbClr val="505050"/>
                </a:solidFill>
                <a:latin typeface="Segoe UI" panose="020B0502040204020203" pitchFamily="34" charset="0"/>
                <a:cs typeface="Segoe UI" panose="020B0502040204020203" pitchFamily="34" charset="0"/>
              </a:rPr>
              <a:t>the Learning Zone </a:t>
            </a:r>
          </a:p>
        </p:txBody>
      </p:sp>
    </p:spTree>
    <p:extLst>
      <p:ext uri="{BB962C8B-B14F-4D97-AF65-F5344CB8AC3E}">
        <p14:creationId xmlns:p14="http://schemas.microsoft.com/office/powerpoint/2010/main" val="7163120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Thank you!</a:t>
            </a:r>
            <a:br>
              <a:rPr lang="en-US" dirty="0"/>
            </a:br>
            <a:r>
              <a:rPr lang="en-US" dirty="0"/>
              <a:t>Questions?</a:t>
            </a:r>
            <a:br>
              <a:rPr lang="en-US" dirty="0"/>
            </a:br>
            <a:br>
              <a:rPr lang="en-US" dirty="0"/>
            </a:br>
            <a:r>
              <a:rPr lang="en-US" dirty="0"/>
              <a:t>Microsoft Certification</a:t>
            </a:r>
            <a:br>
              <a:rPr lang="en-US" dirty="0"/>
            </a:br>
            <a:r>
              <a:rPr lang="en-US" dirty="0"/>
              <a:t>@ Ready</a:t>
            </a:r>
            <a:endParaRPr lang="en-AU"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FC76281-89A7-4FB8-B029-A773DAD64D14}"/>
                  </a:ext>
                </a:extLst>
              </p:cNvPr>
              <p:cNvGraphicFramePr>
                <a:graphicFrameLocks noChangeAspect="1"/>
              </p:cNvGraphicFramePr>
              <p:nvPr>
                <p:extLst>
                  <p:ext uri="{D42A27DB-BD31-4B8C-83A1-F6EECF244321}">
                    <p14:modId xmlns:p14="http://schemas.microsoft.com/office/powerpoint/2010/main" val="2854672975"/>
                  </p:ext>
                </p:extLst>
              </p:nvPr>
            </p:nvGraphicFramePr>
            <p:xfrm>
              <a:off x="8738517" y="3929310"/>
              <a:ext cx="3109119" cy="1748631"/>
            </p:xfrm>
            <a:graphic>
              <a:graphicData uri="http://schemas.microsoft.com/office/powerpoint/2016/slidezoom">
                <pslz:sldZm>
                  <pslz:sldZmObj sldId="4675" cId="1861540599">
                    <pslz:zmPr id="{5A00C92F-BE3F-4132-BF44-44B4BA205BE2}" returnToParent="0" transitionDur="1000">
                      <p166:blipFill xmlns:p166="http://schemas.microsoft.com/office/powerpoint/2016/6/main">
                        <a:blip r:embed="rId2"/>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2FC76281-89A7-4FB8-B029-A773DAD64D14}"/>
                  </a:ext>
                </a:extLst>
              </p:cNvPr>
              <p:cNvPicPr>
                <a:picLocks noGrp="1" noRot="1" noChangeAspect="1" noMove="1" noResize="1" noEditPoints="1" noAdjustHandles="1" noChangeArrowheads="1" noChangeShapeType="1"/>
              </p:cNvPicPr>
              <p:nvPr/>
            </p:nvPicPr>
            <p:blipFill>
              <a:blip r:embed="rId4"/>
              <a:stretch>
                <a:fillRect/>
              </a:stretch>
            </p:blipFill>
            <p:spPr>
              <a:xfrm>
                <a:off x="8738517" y="3929310"/>
                <a:ext cx="3109119" cy="174863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A4B3FF2-6785-4D4E-BFB8-DC4F490093F1}"/>
                  </a:ext>
                </a:extLst>
              </p:cNvPr>
              <p:cNvGraphicFramePr>
                <a:graphicFrameLocks noChangeAspect="1"/>
              </p:cNvGraphicFramePr>
              <p:nvPr>
                <p:extLst>
                  <p:ext uri="{D42A27DB-BD31-4B8C-83A1-F6EECF244321}">
                    <p14:modId xmlns:p14="http://schemas.microsoft.com/office/powerpoint/2010/main" val="3773083631"/>
                  </p:ext>
                </p:extLst>
              </p:nvPr>
            </p:nvGraphicFramePr>
            <p:xfrm>
              <a:off x="8719687" y="1842277"/>
              <a:ext cx="3109119" cy="1748631"/>
            </p:xfrm>
            <a:graphic>
              <a:graphicData uri="http://schemas.microsoft.com/office/powerpoint/2016/slidezoom">
                <pslz:sldZm>
                  <pslz:sldZmObj sldId="1706" cId="2924457683">
                    <pslz:zmPr id="{64366A73-AC4B-46FC-8496-9FD6A613531B}" returnToParent="0" transitionDur="1000">
                      <p166:blipFill xmlns:p166="http://schemas.microsoft.com/office/powerpoint/2016/6/main">
                        <a:blip r:embed="rId5"/>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1A4B3FF2-6785-4D4E-BFB8-DC4F490093F1}"/>
                  </a:ext>
                </a:extLst>
              </p:cNvPr>
              <p:cNvPicPr>
                <a:picLocks noGrp="1" noRot="1" noChangeAspect="1" noMove="1" noResize="1" noEditPoints="1" noAdjustHandles="1" noChangeArrowheads="1" noChangeShapeType="1"/>
              </p:cNvPicPr>
              <p:nvPr/>
            </p:nvPicPr>
            <p:blipFill>
              <a:blip r:embed="rId7"/>
              <a:stretch>
                <a:fillRect/>
              </a:stretch>
            </p:blipFill>
            <p:spPr>
              <a:xfrm>
                <a:off x="8719687" y="1842277"/>
                <a:ext cx="3109119" cy="1748631"/>
              </a:xfrm>
              <a:prstGeom prst="rect">
                <a:avLst/>
              </a:prstGeom>
              <a:ln w="3175">
                <a:solidFill>
                  <a:prstClr val="ltGray"/>
                </a:solidFill>
              </a:ln>
            </p:spPr>
          </p:pic>
        </mc:Fallback>
      </mc:AlternateContent>
    </p:spTree>
    <p:extLst>
      <p:ext uri="{BB962C8B-B14F-4D97-AF65-F5344CB8AC3E}">
        <p14:creationId xmlns:p14="http://schemas.microsoft.com/office/powerpoint/2010/main" val="50419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50010"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Enjoy a session</a:t>
            </a:r>
          </a:p>
        </p:txBody>
      </p:sp>
      <p:sp>
        <p:nvSpPr>
          <p:cNvPr id="22" name="Rectangle 21"/>
          <p:cNvSpPr/>
          <p:nvPr/>
        </p:nvSpPr>
        <p:spPr>
          <a:xfrm>
            <a:off x="3560301" y="1933100"/>
            <a:ext cx="2626318"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Fill out an </a:t>
            </a:r>
            <a:r>
              <a:rPr kumimoji="0" lang="en-US" sz="2000" b="0" i="0" u="none" strike="noStrike" kern="1200" cap="none" spc="0" normalizeH="0" baseline="0" noProof="0" dirty="0" err="1">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eval</a:t>
            </a: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endParaRPr>
          </a:p>
        </p:txBody>
      </p:sp>
      <p:sp>
        <p:nvSpPr>
          <p:cNvPr id="29" name="Rectangle 28"/>
          <p:cNvSpPr/>
          <p:nvPr/>
        </p:nvSpPr>
        <p:spPr>
          <a:xfrm>
            <a:off x="8412773" y="1933100"/>
            <a:ext cx="3713140"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Make MS Ready better</a:t>
            </a:r>
          </a:p>
        </p:txBody>
      </p:sp>
      <p:grpSp>
        <p:nvGrpSpPr>
          <p:cNvPr id="64" name="Group 63"/>
          <p:cNvGrpSpPr/>
          <p:nvPr/>
        </p:nvGrpSpPr>
        <p:grpSpPr>
          <a:xfrm>
            <a:off x="265552" y="2562473"/>
            <a:ext cx="12422739" cy="3771371"/>
            <a:chOff x="276110" y="2709862"/>
            <a:chExt cx="12422739" cy="3771371"/>
          </a:xfrm>
        </p:grpSpPr>
        <p:sp>
          <p:nvSpPr>
            <p:cNvPr id="4" name="Rectangle 3"/>
            <p:cNvSpPr/>
            <p:nvPr/>
          </p:nvSpPr>
          <p:spPr>
            <a:xfrm>
              <a:off x="304508" y="2709862"/>
              <a:ext cx="12394341" cy="846386"/>
            </a:xfrm>
            <a:prstGeom prst="rect">
              <a:avLst/>
            </a:prstGeom>
          </p:spPr>
          <p:txBody>
            <a:bodyPr wrap="square" lIns="146304" tIns="0" rIns="146304"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Evaluations </a:t>
              </a:r>
              <a:r>
                <a:rPr kumimoji="0" lang="en-US" sz="5500"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can be submitted via</a:t>
              </a:r>
            </a:p>
          </p:txBody>
        </p:sp>
        <p:sp>
          <p:nvSpPr>
            <p:cNvPr id="26" name="Rectangle 25"/>
            <p:cNvSpPr/>
            <p:nvPr/>
          </p:nvSpPr>
          <p:spPr>
            <a:xfrm>
              <a:off x="276110" y="3597367"/>
              <a:ext cx="11896286" cy="2883866"/>
            </a:xfrm>
            <a:prstGeom prst="rect">
              <a:avLst/>
            </a:prstGeom>
          </p:spPr>
          <p:txBody>
            <a:bodyPr wrap="square" lIns="182880" rIns="182880">
              <a:spAutoFit/>
            </a:body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Laptop/Mobile</a:t>
              </a: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 connect to Schedule Builder on www.microsoftready.com</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App Install </a:t>
              </a: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(Windows, iOS, Android Platforms supported; search “MS Ready” in App Stores)</a:t>
              </a:r>
            </a:p>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Mobile Device </a:t>
              </a:r>
              <a:r>
                <a:rPr kumimoji="0" lang="en-US" sz="28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scan the QR code to reach your evals</a:t>
              </a:r>
            </a:p>
            <a:p>
              <a:pPr marL="0" marR="0" lvl="0" indent="0" algn="l" defTabSz="932742"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endParaRPr>
            </a:p>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*If you plan to remain in this room for the next session, please be sure to scan </a:t>
              </a:r>
              <a:b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b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Semibold" panose="020B0702040504020203" pitchFamily="34" charset="0"/>
                  <a:ea typeface="+mn-ea"/>
                  <a:cs typeface="Segoe UI" pitchFamily="34" charset="0"/>
                </a:rPr>
                <a:t>your badge again at the door prior to the session starting</a:t>
              </a:r>
            </a:p>
          </p:txBody>
        </p:sp>
      </p:grpSp>
      <p:sp>
        <p:nvSpPr>
          <p:cNvPr id="32" name="Rectangle 31"/>
          <p:cNvSpPr/>
          <p:nvPr/>
        </p:nvSpPr>
        <p:spPr>
          <a:xfrm>
            <a:off x="5959806" y="1933100"/>
            <a:ext cx="3209262" cy="4001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Semilight"/>
                <a:ea typeface="+mn-ea"/>
                <a:cs typeface="Segoe UI Semibold" panose="020B0702040204020203" pitchFamily="34" charset="0"/>
              </a:rPr>
              <a:t>Win a prize</a:t>
            </a:r>
          </a:p>
        </p:txBody>
      </p:sp>
      <p:sp>
        <p:nvSpPr>
          <p:cNvPr id="40" name="Outer"/>
          <p:cNvSpPr/>
          <p:nvPr/>
        </p:nvSpPr>
        <p:spPr bwMode="auto">
          <a:xfrm>
            <a:off x="14571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1" name="Inner"/>
          <p:cNvSpPr/>
          <p:nvPr/>
        </p:nvSpPr>
        <p:spPr bwMode="auto">
          <a:xfrm>
            <a:off x="14801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uter"/>
          <p:cNvSpPr/>
          <p:nvPr/>
        </p:nvSpPr>
        <p:spPr bwMode="auto">
          <a:xfrm>
            <a:off x="41495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48" name="Inner"/>
          <p:cNvSpPr/>
          <p:nvPr/>
        </p:nvSpPr>
        <p:spPr bwMode="auto">
          <a:xfrm>
            <a:off x="4173855" y="476396"/>
            <a:ext cx="1396366" cy="1396364"/>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uter"/>
          <p:cNvSpPr/>
          <p:nvPr/>
        </p:nvSpPr>
        <p:spPr bwMode="auto">
          <a:xfrm>
            <a:off x="95343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0" name="Inner"/>
          <p:cNvSpPr/>
          <p:nvPr/>
        </p:nvSpPr>
        <p:spPr bwMode="auto">
          <a:xfrm>
            <a:off x="95573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uter"/>
          <p:cNvSpPr/>
          <p:nvPr/>
        </p:nvSpPr>
        <p:spPr bwMode="auto">
          <a:xfrm>
            <a:off x="6841953" y="452093"/>
            <a:ext cx="1444969" cy="1444969"/>
          </a:xfrm>
          <a:prstGeom prst="ellipse">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000000"/>
              </a:solidFill>
              <a:effectLst/>
              <a:uLnTx/>
              <a:uFillTx/>
              <a:latin typeface="Segoe UI Semilight"/>
              <a:ea typeface="+mn-ea"/>
              <a:cs typeface="+mn-cs"/>
            </a:endParaRPr>
          </a:p>
        </p:txBody>
      </p:sp>
      <p:sp useBgFill="1">
        <p:nvSpPr>
          <p:cNvPr id="58" name="Inner"/>
          <p:cNvSpPr/>
          <p:nvPr/>
        </p:nvSpPr>
        <p:spPr bwMode="auto">
          <a:xfrm>
            <a:off x="6864921" y="475061"/>
            <a:ext cx="1399032" cy="1399032"/>
          </a:xfrm>
          <a:prstGeom prst="ellipse">
            <a:avLst/>
          </a:prstGeom>
          <a:ln w="1079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8" name="Picture 5"/>
          <p:cNvPicPr>
            <a:picLocks noChangeAspect="1" noChangeArrowheads="1"/>
          </p:cNvPicPr>
          <p:nvPr/>
        </p:nvPicPr>
        <p:blipFill>
          <a:blip r:embed="rId3"/>
          <a:stretch>
            <a:fillRect/>
          </a:stretch>
        </p:blipFill>
        <p:spPr bwMode="auto">
          <a:xfrm>
            <a:off x="10700901" y="5038182"/>
            <a:ext cx="1458784" cy="1458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5"/>
          <p:cNvSpPr>
            <a:spLocks noEditPoints="1"/>
          </p:cNvSpPr>
          <p:nvPr/>
        </p:nvSpPr>
        <p:spPr bwMode="auto">
          <a:xfrm>
            <a:off x="1837418" y="999400"/>
            <a:ext cx="684438" cy="350354"/>
          </a:xfrm>
          <a:custGeom>
            <a:avLst/>
            <a:gdLst>
              <a:gd name="T0" fmla="*/ 41 w 140"/>
              <a:gd name="T1" fmla="*/ 70 h 70"/>
              <a:gd name="T2" fmla="*/ 70 w 140"/>
              <a:gd name="T3" fmla="*/ 41 h 70"/>
              <a:gd name="T4" fmla="*/ 99 w 140"/>
              <a:gd name="T5" fmla="*/ 70 h 70"/>
              <a:gd name="T6" fmla="*/ 92 w 140"/>
              <a:gd name="T7" fmla="*/ 21 h 70"/>
              <a:gd name="T8" fmla="*/ 71 w 140"/>
              <a:gd name="T9" fmla="*/ 0 h 70"/>
              <a:gd name="T10" fmla="*/ 51 w 140"/>
              <a:gd name="T11" fmla="*/ 21 h 70"/>
              <a:gd name="T12" fmla="*/ 71 w 140"/>
              <a:gd name="T13" fmla="*/ 41 h 70"/>
              <a:gd name="T14" fmla="*/ 92 w 140"/>
              <a:gd name="T15" fmla="*/ 21 h 70"/>
              <a:gd name="T16" fmla="*/ 36 w 140"/>
              <a:gd name="T17" fmla="*/ 34 h 70"/>
              <a:gd name="T18" fmla="*/ 20 w 140"/>
              <a:gd name="T19" fmla="*/ 18 h 70"/>
              <a:gd name="T20" fmla="*/ 4 w 140"/>
              <a:gd name="T21" fmla="*/ 34 h 70"/>
              <a:gd name="T22" fmla="*/ 20 w 140"/>
              <a:gd name="T23" fmla="*/ 50 h 70"/>
              <a:gd name="T24" fmla="*/ 36 w 140"/>
              <a:gd name="T25" fmla="*/ 34 h 70"/>
              <a:gd name="T26" fmla="*/ 136 w 140"/>
              <a:gd name="T27" fmla="*/ 34 h 70"/>
              <a:gd name="T28" fmla="*/ 120 w 140"/>
              <a:gd name="T29" fmla="*/ 18 h 70"/>
              <a:gd name="T30" fmla="*/ 104 w 140"/>
              <a:gd name="T31" fmla="*/ 34 h 70"/>
              <a:gd name="T32" fmla="*/ 120 w 140"/>
              <a:gd name="T33" fmla="*/ 50 h 70"/>
              <a:gd name="T34" fmla="*/ 136 w 140"/>
              <a:gd name="T35" fmla="*/ 34 h 70"/>
              <a:gd name="T36" fmla="*/ 41 w 140"/>
              <a:gd name="T37" fmla="*/ 70 h 70"/>
              <a:gd name="T38" fmla="*/ 20 w 140"/>
              <a:gd name="T39" fmla="*/ 50 h 70"/>
              <a:gd name="T40" fmla="*/ 0 w 140"/>
              <a:gd name="T41" fmla="*/ 70 h 70"/>
              <a:gd name="T42" fmla="*/ 140 w 140"/>
              <a:gd name="T43" fmla="*/ 70 h 70"/>
              <a:gd name="T44" fmla="*/ 120 w 140"/>
              <a:gd name="T45" fmla="*/ 50 h 70"/>
              <a:gd name="T46" fmla="*/ 99 w 140"/>
              <a:gd name="T4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70">
                <a:moveTo>
                  <a:pt x="41" y="70"/>
                </a:moveTo>
                <a:cubicBezTo>
                  <a:pt x="41" y="54"/>
                  <a:pt x="54" y="41"/>
                  <a:pt x="70" y="41"/>
                </a:cubicBezTo>
                <a:cubicBezTo>
                  <a:pt x="86" y="41"/>
                  <a:pt x="99" y="54"/>
                  <a:pt x="99" y="70"/>
                </a:cubicBezTo>
                <a:moveTo>
                  <a:pt x="92" y="21"/>
                </a:moveTo>
                <a:cubicBezTo>
                  <a:pt x="92" y="9"/>
                  <a:pt x="83" y="0"/>
                  <a:pt x="71" y="0"/>
                </a:cubicBezTo>
                <a:cubicBezTo>
                  <a:pt x="60" y="0"/>
                  <a:pt x="51" y="9"/>
                  <a:pt x="51" y="21"/>
                </a:cubicBezTo>
                <a:cubicBezTo>
                  <a:pt x="51" y="32"/>
                  <a:pt x="60" y="41"/>
                  <a:pt x="71" y="41"/>
                </a:cubicBezTo>
                <a:cubicBezTo>
                  <a:pt x="83" y="41"/>
                  <a:pt x="92" y="32"/>
                  <a:pt x="92" y="21"/>
                </a:cubicBezTo>
                <a:close/>
                <a:moveTo>
                  <a:pt x="36" y="34"/>
                </a:moveTo>
                <a:cubicBezTo>
                  <a:pt x="36" y="25"/>
                  <a:pt x="29" y="18"/>
                  <a:pt x="20" y="18"/>
                </a:cubicBezTo>
                <a:cubicBezTo>
                  <a:pt x="11" y="18"/>
                  <a:pt x="4" y="25"/>
                  <a:pt x="4" y="34"/>
                </a:cubicBezTo>
                <a:cubicBezTo>
                  <a:pt x="4" y="42"/>
                  <a:pt x="11" y="50"/>
                  <a:pt x="20" y="50"/>
                </a:cubicBezTo>
                <a:cubicBezTo>
                  <a:pt x="29" y="50"/>
                  <a:pt x="36" y="42"/>
                  <a:pt x="36" y="34"/>
                </a:cubicBezTo>
                <a:close/>
                <a:moveTo>
                  <a:pt x="136" y="34"/>
                </a:moveTo>
                <a:cubicBezTo>
                  <a:pt x="136" y="25"/>
                  <a:pt x="129" y="18"/>
                  <a:pt x="120" y="18"/>
                </a:cubicBezTo>
                <a:cubicBezTo>
                  <a:pt x="111" y="18"/>
                  <a:pt x="104" y="25"/>
                  <a:pt x="104" y="34"/>
                </a:cubicBezTo>
                <a:cubicBezTo>
                  <a:pt x="104" y="42"/>
                  <a:pt x="111" y="50"/>
                  <a:pt x="120" y="50"/>
                </a:cubicBezTo>
                <a:cubicBezTo>
                  <a:pt x="129" y="50"/>
                  <a:pt x="136" y="42"/>
                  <a:pt x="136" y="34"/>
                </a:cubicBezTo>
                <a:close/>
                <a:moveTo>
                  <a:pt x="41" y="70"/>
                </a:moveTo>
                <a:cubicBezTo>
                  <a:pt x="41" y="59"/>
                  <a:pt x="32" y="50"/>
                  <a:pt x="20" y="50"/>
                </a:cubicBezTo>
                <a:cubicBezTo>
                  <a:pt x="9" y="50"/>
                  <a:pt x="0" y="59"/>
                  <a:pt x="0" y="70"/>
                </a:cubicBezTo>
                <a:moveTo>
                  <a:pt x="140" y="70"/>
                </a:moveTo>
                <a:cubicBezTo>
                  <a:pt x="140" y="59"/>
                  <a:pt x="131" y="50"/>
                  <a:pt x="120" y="50"/>
                </a:cubicBezTo>
                <a:cubicBezTo>
                  <a:pt x="108" y="50"/>
                  <a:pt x="99" y="59"/>
                  <a:pt x="99" y="70"/>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5"/>
          <p:cNvSpPr>
            <a:spLocks noEditPoints="1"/>
          </p:cNvSpPr>
          <p:nvPr/>
        </p:nvSpPr>
        <p:spPr bwMode="auto">
          <a:xfrm>
            <a:off x="4499199" y="986972"/>
            <a:ext cx="745678" cy="375212"/>
          </a:xfrm>
          <a:custGeom>
            <a:avLst/>
            <a:gdLst>
              <a:gd name="T0" fmla="*/ 279 w 314"/>
              <a:gd name="T1" fmla="*/ 119 h 158"/>
              <a:gd name="T2" fmla="*/ 279 w 314"/>
              <a:gd name="T3" fmla="*/ 103 h 158"/>
              <a:gd name="T4" fmla="*/ 173 w 314"/>
              <a:gd name="T5" fmla="*/ 126 h 158"/>
              <a:gd name="T6" fmla="*/ 110 w 314"/>
              <a:gd name="T7" fmla="*/ 126 h 158"/>
              <a:gd name="T8" fmla="*/ 110 w 314"/>
              <a:gd name="T9" fmla="*/ 158 h 158"/>
              <a:gd name="T10" fmla="*/ 149 w 314"/>
              <a:gd name="T11" fmla="*/ 158 h 158"/>
              <a:gd name="T12" fmla="*/ 219 w 314"/>
              <a:gd name="T13" fmla="*/ 59 h 158"/>
              <a:gd name="T14" fmla="*/ 219 w 314"/>
              <a:gd name="T15" fmla="*/ 0 h 158"/>
              <a:gd name="T16" fmla="*/ 0 w 314"/>
              <a:gd name="T17" fmla="*/ 0 h 158"/>
              <a:gd name="T18" fmla="*/ 0 w 314"/>
              <a:gd name="T19" fmla="*/ 24 h 158"/>
              <a:gd name="T20" fmla="*/ 314 w 314"/>
              <a:gd name="T21" fmla="*/ 59 h 158"/>
              <a:gd name="T22" fmla="*/ 301 w 314"/>
              <a:gd name="T23" fmla="*/ 59 h 158"/>
              <a:gd name="T24" fmla="*/ 173 w 314"/>
              <a:gd name="T25" fmla="*/ 59 h 158"/>
              <a:gd name="T26" fmla="*/ 173 w 314"/>
              <a:gd name="T27" fmla="*/ 158 h 158"/>
              <a:gd name="T28" fmla="*/ 314 w 314"/>
              <a:gd name="T29" fmla="*/ 158 h 158"/>
              <a:gd name="T30" fmla="*/ 314 w 314"/>
              <a:gd name="T31" fmla="*/ 69 h 158"/>
              <a:gd name="T32" fmla="*/ 314 w 314"/>
              <a:gd name="T33" fmla="*/ 59 h 158"/>
              <a:gd name="T34" fmla="*/ 79 w 314"/>
              <a:gd name="T35" fmla="*/ 47 h 158"/>
              <a:gd name="T36" fmla="*/ 70 w 314"/>
              <a:gd name="T37" fmla="*/ 47 h 158"/>
              <a:gd name="T38" fmla="*/ 0 w 314"/>
              <a:gd name="T39" fmla="*/ 47 h 158"/>
              <a:gd name="T40" fmla="*/ 0 w 314"/>
              <a:gd name="T41" fmla="*/ 158 h 158"/>
              <a:gd name="T42" fmla="*/ 79 w 314"/>
              <a:gd name="T43" fmla="*/ 158 h 158"/>
              <a:gd name="T44" fmla="*/ 79 w 314"/>
              <a:gd name="T45" fmla="*/ 55 h 158"/>
              <a:gd name="T46" fmla="*/ 79 w 314"/>
              <a:gd name="T47" fmla="*/ 4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4" h="158">
                <a:moveTo>
                  <a:pt x="279" y="119"/>
                </a:moveTo>
                <a:lnTo>
                  <a:pt x="279" y="103"/>
                </a:lnTo>
                <a:moveTo>
                  <a:pt x="173" y="126"/>
                </a:moveTo>
                <a:lnTo>
                  <a:pt x="110" y="126"/>
                </a:lnTo>
                <a:lnTo>
                  <a:pt x="110" y="158"/>
                </a:lnTo>
                <a:lnTo>
                  <a:pt x="149" y="158"/>
                </a:lnTo>
                <a:moveTo>
                  <a:pt x="219" y="59"/>
                </a:moveTo>
                <a:lnTo>
                  <a:pt x="219" y="0"/>
                </a:lnTo>
                <a:lnTo>
                  <a:pt x="0" y="0"/>
                </a:lnTo>
                <a:lnTo>
                  <a:pt x="0" y="24"/>
                </a:lnTo>
                <a:moveTo>
                  <a:pt x="314" y="59"/>
                </a:moveTo>
                <a:lnTo>
                  <a:pt x="301" y="59"/>
                </a:lnTo>
                <a:lnTo>
                  <a:pt x="173" y="59"/>
                </a:lnTo>
                <a:lnTo>
                  <a:pt x="173" y="158"/>
                </a:lnTo>
                <a:lnTo>
                  <a:pt x="314" y="158"/>
                </a:lnTo>
                <a:lnTo>
                  <a:pt x="314" y="69"/>
                </a:lnTo>
                <a:lnTo>
                  <a:pt x="314" y="59"/>
                </a:lnTo>
                <a:moveTo>
                  <a:pt x="79" y="47"/>
                </a:moveTo>
                <a:lnTo>
                  <a:pt x="70" y="47"/>
                </a:lnTo>
                <a:lnTo>
                  <a:pt x="0" y="47"/>
                </a:lnTo>
                <a:lnTo>
                  <a:pt x="0" y="158"/>
                </a:lnTo>
                <a:lnTo>
                  <a:pt x="79" y="158"/>
                </a:lnTo>
                <a:lnTo>
                  <a:pt x="79" y="55"/>
                </a:lnTo>
                <a:lnTo>
                  <a:pt x="79" y="47"/>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9"/>
          <p:cNvSpPr>
            <a:spLocks noEditPoints="1"/>
          </p:cNvSpPr>
          <p:nvPr/>
        </p:nvSpPr>
        <p:spPr bwMode="auto">
          <a:xfrm>
            <a:off x="7242175" y="873528"/>
            <a:ext cx="644526" cy="602100"/>
          </a:xfrm>
          <a:custGeom>
            <a:avLst/>
            <a:gdLst>
              <a:gd name="T0" fmla="*/ 88 w 104"/>
              <a:gd name="T1" fmla="*/ 97 h 97"/>
              <a:gd name="T2" fmla="*/ 0 w 104"/>
              <a:gd name="T3" fmla="*/ 97 h 97"/>
              <a:gd name="T4" fmla="*/ 0 w 104"/>
              <a:gd name="T5" fmla="*/ 25 h 97"/>
              <a:gd name="T6" fmla="*/ 88 w 104"/>
              <a:gd name="T7" fmla="*/ 25 h 97"/>
              <a:gd name="T8" fmla="*/ 104 w 104"/>
              <a:gd name="T9" fmla="*/ 29 h 97"/>
              <a:gd name="T10" fmla="*/ 104 w 104"/>
              <a:gd name="T11" fmla="*/ 89 h 97"/>
              <a:gd name="T12" fmla="*/ 88 w 104"/>
              <a:gd name="T13" fmla="*/ 97 h 97"/>
              <a:gd name="T14" fmla="*/ 64 w 104"/>
              <a:gd name="T15" fmla="*/ 25 h 97"/>
              <a:gd name="T16" fmla="*/ 64 w 104"/>
              <a:gd name="T17" fmla="*/ 10 h 97"/>
              <a:gd name="T18" fmla="*/ 54 w 104"/>
              <a:gd name="T19" fmla="*/ 0 h 97"/>
              <a:gd name="T20" fmla="*/ 29 w 104"/>
              <a:gd name="T21" fmla="*/ 0 h 97"/>
              <a:gd name="T22" fmla="*/ 20 w 104"/>
              <a:gd name="T23" fmla="*/ 10 h 97"/>
              <a:gd name="T24" fmla="*/ 20 w 104"/>
              <a:gd name="T25" fmla="*/ 25 h 97"/>
              <a:gd name="T26" fmla="*/ 81 w 104"/>
              <a:gd name="T27" fmla="*/ 25 h 97"/>
              <a:gd name="T28" fmla="*/ 81 w 104"/>
              <a:gd name="T29" fmla="*/ 15 h 97"/>
              <a:gd name="T30" fmla="*/ 74 w 104"/>
              <a:gd name="T31" fmla="*/ 9 h 97"/>
              <a:gd name="T32" fmla="*/ 47 w 104"/>
              <a:gd name="T33" fmla="*/ 9 h 97"/>
              <a:gd name="T34" fmla="*/ 40 w 104"/>
              <a:gd name="T35" fmla="*/ 15 h 97"/>
              <a:gd name="T36" fmla="*/ 40 w 104"/>
              <a:gd name="T37" fmla="*/ 25 h 97"/>
              <a:gd name="T38" fmla="*/ 88 w 104"/>
              <a:gd name="T39" fmla="*/ 25 h 97"/>
              <a:gd name="T40" fmla="*/ 88 w 104"/>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7">
                <a:moveTo>
                  <a:pt x="88" y="97"/>
                </a:moveTo>
                <a:cubicBezTo>
                  <a:pt x="0" y="97"/>
                  <a:pt x="0" y="97"/>
                  <a:pt x="0" y="97"/>
                </a:cubicBezTo>
                <a:cubicBezTo>
                  <a:pt x="0" y="25"/>
                  <a:pt x="0" y="25"/>
                  <a:pt x="0" y="25"/>
                </a:cubicBezTo>
                <a:cubicBezTo>
                  <a:pt x="88" y="25"/>
                  <a:pt x="88" y="25"/>
                  <a:pt x="88" y="25"/>
                </a:cubicBezTo>
                <a:cubicBezTo>
                  <a:pt x="104" y="29"/>
                  <a:pt x="104" y="29"/>
                  <a:pt x="104" y="29"/>
                </a:cubicBezTo>
                <a:cubicBezTo>
                  <a:pt x="104" y="89"/>
                  <a:pt x="104" y="89"/>
                  <a:pt x="104" y="89"/>
                </a:cubicBezTo>
                <a:lnTo>
                  <a:pt x="88" y="97"/>
                </a:lnTo>
                <a:close/>
                <a:moveTo>
                  <a:pt x="64" y="25"/>
                </a:moveTo>
                <a:cubicBezTo>
                  <a:pt x="64" y="10"/>
                  <a:pt x="64" y="10"/>
                  <a:pt x="64" y="10"/>
                </a:cubicBezTo>
                <a:cubicBezTo>
                  <a:pt x="64" y="5"/>
                  <a:pt x="60" y="0"/>
                  <a:pt x="54" y="0"/>
                </a:cubicBezTo>
                <a:cubicBezTo>
                  <a:pt x="29" y="0"/>
                  <a:pt x="29" y="0"/>
                  <a:pt x="29" y="0"/>
                </a:cubicBezTo>
                <a:cubicBezTo>
                  <a:pt x="24" y="0"/>
                  <a:pt x="20" y="5"/>
                  <a:pt x="20" y="10"/>
                </a:cubicBezTo>
                <a:cubicBezTo>
                  <a:pt x="20" y="25"/>
                  <a:pt x="20" y="25"/>
                  <a:pt x="20" y="25"/>
                </a:cubicBezTo>
                <a:moveTo>
                  <a:pt x="81" y="25"/>
                </a:moveTo>
                <a:cubicBezTo>
                  <a:pt x="81" y="15"/>
                  <a:pt x="81" y="15"/>
                  <a:pt x="81" y="15"/>
                </a:cubicBezTo>
                <a:cubicBezTo>
                  <a:pt x="81" y="11"/>
                  <a:pt x="77" y="9"/>
                  <a:pt x="74" y="9"/>
                </a:cubicBezTo>
                <a:cubicBezTo>
                  <a:pt x="47" y="9"/>
                  <a:pt x="47" y="9"/>
                  <a:pt x="47" y="9"/>
                </a:cubicBezTo>
                <a:cubicBezTo>
                  <a:pt x="43" y="9"/>
                  <a:pt x="40" y="11"/>
                  <a:pt x="40" y="15"/>
                </a:cubicBezTo>
                <a:cubicBezTo>
                  <a:pt x="40" y="25"/>
                  <a:pt x="40" y="25"/>
                  <a:pt x="40" y="25"/>
                </a:cubicBezTo>
                <a:moveTo>
                  <a:pt x="88" y="25"/>
                </a:moveTo>
                <a:cubicBezTo>
                  <a:pt x="88" y="97"/>
                  <a:pt x="88" y="97"/>
                  <a:pt x="88" y="97"/>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Star: 5 Points 4">
            <a:extLst>
              <a:ext uri="{FF2B5EF4-FFF2-40B4-BE49-F238E27FC236}">
                <a16:creationId xmlns:a16="http://schemas.microsoft.com/office/drawing/2014/main" id="{9EB6CE4E-7CA1-4A63-8F52-FEBF2839C456}"/>
              </a:ext>
            </a:extLst>
          </p:cNvPr>
          <p:cNvSpPr/>
          <p:nvPr/>
        </p:nvSpPr>
        <p:spPr bwMode="auto">
          <a:xfrm>
            <a:off x="9951966" y="833125"/>
            <a:ext cx="634754" cy="613702"/>
          </a:xfrm>
          <a:prstGeom prst="star5">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86803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100000" autoRev="1" fill="hold" grpId="0" nodeType="withEffect">
                                  <p:stCondLst>
                                    <p:cond delay="200"/>
                                  </p:stCondLst>
                                  <p:childTnLst>
                                    <p:animScale>
                                      <p:cBhvr>
                                        <p:cTn id="6" dur="200" fill="hold"/>
                                        <p:tgtEl>
                                          <p:spTgt spid="40"/>
                                        </p:tgtEl>
                                      </p:cBhvr>
                                      <p:by x="0" y="0"/>
                                    </p:animScale>
                                  </p:childTnLst>
                                </p:cTn>
                              </p:par>
                              <p:par>
                                <p:cTn id="7" presetID="6" presetClass="emph" presetSubtype="0" accel="100000" autoRev="1" fill="hold" grpId="0" nodeType="withEffect">
                                  <p:stCondLst>
                                    <p:cond delay="0"/>
                                  </p:stCondLst>
                                  <p:childTnLst>
                                    <p:animScale>
                                      <p:cBhvr>
                                        <p:cTn id="8" dur="400" fill="hold"/>
                                        <p:tgtEl>
                                          <p:spTgt spid="41"/>
                                        </p:tgtEl>
                                      </p:cBhvr>
                                      <p:by x="0" y="0"/>
                                    </p:animScale>
                                  </p:childTnLst>
                                </p:cTn>
                              </p:par>
                              <p:par>
                                <p:cTn id="9" presetID="1" presetClass="entr" presetSubtype="0" fill="hold" grpId="0" nodeType="withEffect">
                                  <p:stCondLst>
                                    <p:cond delay="0"/>
                                  </p:stCondLst>
                                  <p:childTnLst>
                                    <p:set>
                                      <p:cBhvr>
                                        <p:cTn id="10" dur="1" fill="hold">
                                          <p:stCondLst>
                                            <p:cond delay="399"/>
                                          </p:stCondLst>
                                        </p:cTn>
                                        <p:tgtEl>
                                          <p:spTgt spid="33"/>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400" fill="hold"/>
                                        <p:tgtEl>
                                          <p:spTgt spid="33"/>
                                        </p:tgtEl>
                                      </p:cBhvr>
                                      <p:by x="0" y="0"/>
                                    </p:animScale>
                                  </p:childTnLst>
                                </p:cTn>
                              </p:par>
                              <p:par>
                                <p:cTn id="13" presetID="10" presetClass="entr" presetSubtype="0" fill="hold" grpId="0" nodeType="withEffect">
                                  <p:stCondLst>
                                    <p:cond delay="5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6" presetClass="emph" presetSubtype="0" accel="62000" decel="38000" autoRev="1" fill="hold" grpId="1" nodeType="withEffect">
                                  <p:stCondLst>
                                    <p:cond delay="0"/>
                                  </p:stCondLst>
                                  <p:childTnLst>
                                    <p:animScale>
                                      <p:cBhvr>
                                        <p:cTn id="17" dur="500" fill="hold"/>
                                        <p:tgtEl>
                                          <p:spTgt spid="16"/>
                                        </p:tgtEl>
                                      </p:cBhvr>
                                      <p:by x="200000" y="200000"/>
                                    </p:animScale>
                                  </p:childTnLst>
                                </p:cTn>
                              </p:par>
                              <p:par>
                                <p:cTn id="18" presetID="6" presetClass="emph" presetSubtype="0" accel="100000" autoRev="1" fill="hold" grpId="0" nodeType="withEffect">
                                  <p:stCondLst>
                                    <p:cond delay="500"/>
                                  </p:stCondLst>
                                  <p:childTnLst>
                                    <p:animScale>
                                      <p:cBhvr>
                                        <p:cTn id="19" dur="200" fill="hold"/>
                                        <p:tgtEl>
                                          <p:spTgt spid="47"/>
                                        </p:tgtEl>
                                      </p:cBhvr>
                                      <p:by x="0" y="0"/>
                                    </p:animScale>
                                  </p:childTnLst>
                                </p:cTn>
                              </p:par>
                              <p:par>
                                <p:cTn id="20" presetID="6" presetClass="emph" presetSubtype="0" accel="100000" autoRev="1" fill="hold" grpId="0" nodeType="withEffect">
                                  <p:stCondLst>
                                    <p:cond delay="500"/>
                                  </p:stCondLst>
                                  <p:childTnLst>
                                    <p:animScale>
                                      <p:cBhvr>
                                        <p:cTn id="21" dur="400" fill="hold"/>
                                        <p:tgtEl>
                                          <p:spTgt spid="48"/>
                                        </p:tgtEl>
                                      </p:cBhvr>
                                      <p:by x="0" y="0"/>
                                    </p:animScale>
                                  </p:childTnLst>
                                </p:cTn>
                              </p:par>
                              <p:par>
                                <p:cTn id="22" presetID="1" presetClass="entr" presetSubtype="0" fill="hold" grpId="0" nodeType="withEffect">
                                  <p:stCondLst>
                                    <p:cond delay="500"/>
                                  </p:stCondLst>
                                  <p:childTnLst>
                                    <p:set>
                                      <p:cBhvr>
                                        <p:cTn id="23" dur="1" fill="hold">
                                          <p:stCondLst>
                                            <p:cond delay="399"/>
                                          </p:stCondLst>
                                        </p:cTn>
                                        <p:tgtEl>
                                          <p:spTgt spid="60"/>
                                        </p:tgtEl>
                                        <p:attrNameLst>
                                          <p:attrName>style.visibility</p:attrName>
                                        </p:attrNameLst>
                                      </p:cBhvr>
                                      <p:to>
                                        <p:strVal val="visible"/>
                                      </p:to>
                                    </p:set>
                                  </p:childTnLst>
                                </p:cTn>
                              </p:par>
                              <p:par>
                                <p:cTn id="24" presetID="6" presetClass="emph" presetSubtype="0" accel="100000" autoRev="1" fill="hold" grpId="1" nodeType="withEffect">
                                  <p:stCondLst>
                                    <p:cond delay="500"/>
                                  </p:stCondLst>
                                  <p:childTnLst>
                                    <p:animScale>
                                      <p:cBhvr>
                                        <p:cTn id="25" dur="400" fill="hold"/>
                                        <p:tgtEl>
                                          <p:spTgt spid="60"/>
                                        </p:tgtEl>
                                      </p:cBhvr>
                                      <p:by x="0" y="0"/>
                                    </p:animScale>
                                  </p:childTnLst>
                                </p:cTn>
                              </p:par>
                              <p:par>
                                <p:cTn id="26" presetID="10" presetClass="entr" presetSubtype="0" fill="hold" grpId="0" nodeType="withEffect">
                                  <p:stCondLst>
                                    <p:cond delay="105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par>
                                <p:cTn id="29" presetID="6" presetClass="emph" presetSubtype="0" accel="62000" decel="38000" autoRev="1" fill="hold" grpId="1" nodeType="withEffect">
                                  <p:stCondLst>
                                    <p:cond delay="500"/>
                                  </p:stCondLst>
                                  <p:childTnLst>
                                    <p:animScale>
                                      <p:cBhvr>
                                        <p:cTn id="30" dur="500" fill="hold"/>
                                        <p:tgtEl>
                                          <p:spTgt spid="22"/>
                                        </p:tgtEl>
                                      </p:cBhvr>
                                      <p:by x="200000" y="200000"/>
                                    </p:animScale>
                                  </p:childTnLst>
                                </p:cTn>
                              </p:par>
                              <p:par>
                                <p:cTn id="31" presetID="6" presetClass="emph" presetSubtype="0" accel="100000" autoRev="1" fill="hold" grpId="0" nodeType="withEffect">
                                  <p:stCondLst>
                                    <p:cond delay="1000"/>
                                  </p:stCondLst>
                                  <p:childTnLst>
                                    <p:animScale>
                                      <p:cBhvr>
                                        <p:cTn id="32" dur="200" fill="hold"/>
                                        <p:tgtEl>
                                          <p:spTgt spid="57"/>
                                        </p:tgtEl>
                                      </p:cBhvr>
                                      <p:by x="0" y="0"/>
                                    </p:animScale>
                                  </p:childTnLst>
                                </p:cTn>
                              </p:par>
                              <p:par>
                                <p:cTn id="33" presetID="6" presetClass="emph" presetSubtype="0" accel="100000" autoRev="1" fill="hold" grpId="0" nodeType="withEffect">
                                  <p:stCondLst>
                                    <p:cond delay="1000"/>
                                  </p:stCondLst>
                                  <p:childTnLst>
                                    <p:animScale>
                                      <p:cBhvr>
                                        <p:cTn id="34" dur="400" fill="hold"/>
                                        <p:tgtEl>
                                          <p:spTgt spid="58"/>
                                        </p:tgtEl>
                                      </p:cBhvr>
                                      <p:by x="0" y="0"/>
                                    </p:animScale>
                                  </p:childTnLst>
                                </p:cTn>
                              </p:par>
                              <p:par>
                                <p:cTn id="35" presetID="1" presetClass="entr" presetSubtype="0" fill="hold" grpId="0" nodeType="withEffect">
                                  <p:stCondLst>
                                    <p:cond delay="1000"/>
                                  </p:stCondLst>
                                  <p:childTnLst>
                                    <p:set>
                                      <p:cBhvr>
                                        <p:cTn id="36" dur="1" fill="hold">
                                          <p:stCondLst>
                                            <p:cond delay="399"/>
                                          </p:stCondLst>
                                        </p:cTn>
                                        <p:tgtEl>
                                          <p:spTgt spid="61"/>
                                        </p:tgtEl>
                                        <p:attrNameLst>
                                          <p:attrName>style.visibility</p:attrName>
                                        </p:attrNameLst>
                                      </p:cBhvr>
                                      <p:to>
                                        <p:strVal val="visible"/>
                                      </p:to>
                                    </p:set>
                                  </p:childTnLst>
                                </p:cTn>
                              </p:par>
                              <p:par>
                                <p:cTn id="37" presetID="6" presetClass="emph" presetSubtype="0" accel="100000" autoRev="1" fill="hold" grpId="1" nodeType="withEffect">
                                  <p:stCondLst>
                                    <p:cond delay="1000"/>
                                  </p:stCondLst>
                                  <p:childTnLst>
                                    <p:animScale>
                                      <p:cBhvr>
                                        <p:cTn id="38" dur="400" fill="hold"/>
                                        <p:tgtEl>
                                          <p:spTgt spid="61"/>
                                        </p:tgtEl>
                                      </p:cBhvr>
                                      <p:by x="0" y="0"/>
                                    </p:animScale>
                                  </p:childTnLst>
                                </p:cTn>
                              </p:par>
                              <p:par>
                                <p:cTn id="39" presetID="10" presetClass="entr" presetSubtype="0" fill="hold" grpId="0" nodeType="withEffect">
                                  <p:stCondLst>
                                    <p:cond delay="15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6" presetClass="emph" presetSubtype="0" accel="62000" decel="38000" autoRev="1" fill="hold" grpId="1" nodeType="withEffect">
                                  <p:stCondLst>
                                    <p:cond delay="1000"/>
                                  </p:stCondLst>
                                  <p:childTnLst>
                                    <p:animScale>
                                      <p:cBhvr>
                                        <p:cTn id="43" dur="500" fill="hold"/>
                                        <p:tgtEl>
                                          <p:spTgt spid="32"/>
                                        </p:tgtEl>
                                      </p:cBhvr>
                                      <p:by x="200000" y="200000"/>
                                    </p:animScale>
                                  </p:childTnLst>
                                </p:cTn>
                              </p:par>
                              <p:par>
                                <p:cTn id="44" presetID="6" presetClass="emph" presetSubtype="0" accel="100000" autoRev="1" fill="hold" grpId="0" nodeType="withEffect">
                                  <p:stCondLst>
                                    <p:cond delay="1500"/>
                                  </p:stCondLst>
                                  <p:childTnLst>
                                    <p:animScale>
                                      <p:cBhvr>
                                        <p:cTn id="45" dur="200" fill="hold"/>
                                        <p:tgtEl>
                                          <p:spTgt spid="49"/>
                                        </p:tgtEl>
                                      </p:cBhvr>
                                      <p:by x="0" y="0"/>
                                    </p:animScale>
                                  </p:childTnLst>
                                </p:cTn>
                              </p:par>
                              <p:par>
                                <p:cTn id="46" presetID="6" presetClass="emph" presetSubtype="0" accel="100000" autoRev="1" fill="hold" grpId="0" nodeType="withEffect">
                                  <p:stCondLst>
                                    <p:cond delay="1500"/>
                                  </p:stCondLst>
                                  <p:childTnLst>
                                    <p:animScale>
                                      <p:cBhvr>
                                        <p:cTn id="47" dur="400" fill="hold"/>
                                        <p:tgtEl>
                                          <p:spTgt spid="50"/>
                                        </p:tgtEl>
                                      </p:cBhvr>
                                      <p:by x="0" y="0"/>
                                    </p:animScale>
                                  </p:childTnLst>
                                </p:cTn>
                              </p:par>
                              <p:par>
                                <p:cTn id="48" presetID="1" presetClass="entr" presetSubtype="0" fill="hold" grpId="0" nodeType="withEffect">
                                  <p:stCondLst>
                                    <p:cond delay="1500"/>
                                  </p:stCondLst>
                                  <p:childTnLst>
                                    <p:set>
                                      <p:cBhvr>
                                        <p:cTn id="49" dur="1" fill="hold">
                                          <p:stCondLst>
                                            <p:cond delay="399"/>
                                          </p:stCondLst>
                                        </p:cTn>
                                        <p:tgtEl>
                                          <p:spTgt spid="5"/>
                                        </p:tgtEl>
                                        <p:attrNameLst>
                                          <p:attrName>style.visibility</p:attrName>
                                        </p:attrNameLst>
                                      </p:cBhvr>
                                      <p:to>
                                        <p:strVal val="visible"/>
                                      </p:to>
                                    </p:set>
                                  </p:childTnLst>
                                </p:cTn>
                              </p:par>
                              <p:par>
                                <p:cTn id="50" presetID="6" presetClass="emph" presetSubtype="0" accel="100000" autoRev="1" fill="hold" grpId="1" nodeType="withEffect">
                                  <p:stCondLst>
                                    <p:cond delay="1500"/>
                                  </p:stCondLst>
                                  <p:childTnLst>
                                    <p:animScale>
                                      <p:cBhvr>
                                        <p:cTn id="51" dur="400" fill="hold"/>
                                        <p:tgtEl>
                                          <p:spTgt spid="5"/>
                                        </p:tgtEl>
                                      </p:cBhvr>
                                      <p:by x="0" y="0"/>
                                    </p:animScale>
                                  </p:childTnLst>
                                </p:cTn>
                              </p:par>
                              <p:par>
                                <p:cTn id="52" presetID="10" presetClass="entr" presetSubtype="0" fill="hold" grpId="0" nodeType="withEffect">
                                  <p:stCondLst>
                                    <p:cond delay="20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250"/>
                                        <p:tgtEl>
                                          <p:spTgt spid="29"/>
                                        </p:tgtEl>
                                      </p:cBhvr>
                                    </p:animEffect>
                                  </p:childTnLst>
                                </p:cTn>
                              </p:par>
                              <p:par>
                                <p:cTn id="55" presetID="6" presetClass="emph" presetSubtype="0" accel="62000" decel="38000" autoRev="1" fill="hold" grpId="1" nodeType="withEffect">
                                  <p:stCondLst>
                                    <p:cond delay="1500"/>
                                  </p:stCondLst>
                                  <p:childTnLst>
                                    <p:animScale>
                                      <p:cBhvr>
                                        <p:cTn id="56" dur="500" fill="hold"/>
                                        <p:tgtEl>
                                          <p:spTgt spid="2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P spid="22" grpId="1"/>
      <p:bldP spid="29" grpId="0"/>
      <p:bldP spid="29" grpId="1"/>
      <p:bldP spid="32" grpId="0"/>
      <p:bldP spid="32" grpId="1"/>
      <p:bldP spid="40" grpId="0" animBg="1"/>
      <p:bldP spid="41" grpId="0" animBg="1"/>
      <p:bldP spid="47" grpId="0" animBg="1"/>
      <p:bldP spid="48" grpId="0" animBg="1"/>
      <p:bldP spid="49" grpId="0" animBg="1"/>
      <p:bldP spid="50" grpId="0" animBg="1"/>
      <p:bldP spid="57" grpId="0" animBg="1"/>
      <p:bldP spid="58" grpId="0" animBg="1"/>
      <p:bldP spid="33" grpId="0" animBg="1"/>
      <p:bldP spid="33" grpId="1" animBg="1"/>
      <p:bldP spid="60" grpId="0" animBg="1"/>
      <p:bldP spid="60" grpId="1" animBg="1"/>
      <p:bldP spid="61" grpId="0" animBg="1"/>
      <p:bldP spid="61" grpId="1" animBg="1"/>
      <p:bldP spid="5" grpId="0" animBg="1"/>
      <p:bldP spid="5"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Microsoft Certification</a:t>
            </a:r>
            <a:br>
              <a:rPr lang="en-US" dirty="0"/>
            </a:br>
            <a:r>
              <a:rPr lang="en-US" dirty="0"/>
              <a:t>- Addendum</a:t>
            </a:r>
            <a:endParaRPr lang="en-AU" dirty="0"/>
          </a:p>
        </p:txBody>
      </p:sp>
    </p:spTree>
    <p:extLst>
      <p:ext uri="{BB962C8B-B14F-4D97-AF65-F5344CB8AC3E}">
        <p14:creationId xmlns:p14="http://schemas.microsoft.com/office/powerpoint/2010/main" val="28059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normAutofit/>
          </a:bodyPr>
          <a:lstStyle/>
          <a:p>
            <a:r>
              <a:rPr lang="en-US" sz="4895" dirty="0"/>
              <a:t>Exam Question Types</a:t>
            </a:r>
            <a:endParaRPr lang="en-AU" sz="4895" dirty="0"/>
          </a:p>
        </p:txBody>
      </p:sp>
      <p:sp>
        <p:nvSpPr>
          <p:cNvPr id="3" name="Content Placeholder 2"/>
          <p:cNvSpPr>
            <a:spLocks noGrp="1"/>
          </p:cNvSpPr>
          <p:nvPr>
            <p:ph type="body" sz="quarter" idx="4294967295"/>
          </p:nvPr>
        </p:nvSpPr>
        <p:spPr>
          <a:xfrm>
            <a:off x="547688" y="1211263"/>
            <a:ext cx="11888787" cy="5484812"/>
          </a:xfrm>
        </p:spPr>
        <p:txBody>
          <a:bodyPr>
            <a:normAutofit/>
          </a:bodyPr>
          <a:lstStyle/>
          <a:p>
            <a:pPr marL="0" indent="0">
              <a:buNone/>
            </a:pPr>
            <a:endParaRPr lang="en-US" sz="2855" dirty="0"/>
          </a:p>
          <a:p>
            <a:pPr marL="0" indent="0">
              <a:buNone/>
            </a:pPr>
            <a:r>
              <a:rPr lang="en-US" sz="2855" dirty="0"/>
              <a:t>Microsoft Office Specialist</a:t>
            </a:r>
          </a:p>
          <a:p>
            <a:pPr marL="621533" lvl="1" indent="0">
              <a:buNone/>
            </a:pPr>
            <a:r>
              <a:rPr lang="en-US" sz="2447" dirty="0"/>
              <a:t>	Performance-based test (runs in Office directly)</a:t>
            </a:r>
          </a:p>
          <a:p>
            <a:pPr marL="0" indent="0">
              <a:buNone/>
            </a:pPr>
            <a:r>
              <a:rPr lang="en-US" sz="2855" dirty="0"/>
              <a:t>Microsoft Technology Associate</a:t>
            </a:r>
          </a:p>
          <a:p>
            <a:pPr marL="621533" lvl="1" indent="0">
              <a:buNone/>
            </a:pPr>
            <a:r>
              <a:rPr lang="en-US" sz="2447" dirty="0"/>
              <a:t>	Multiple Choice questions</a:t>
            </a:r>
          </a:p>
          <a:p>
            <a:pPr marL="0" indent="0">
              <a:buNone/>
            </a:pPr>
            <a:r>
              <a:rPr lang="en-US" sz="2855" dirty="0"/>
              <a:t>MCSA and MCSE</a:t>
            </a:r>
          </a:p>
          <a:p>
            <a:pPr marL="0" indent="0">
              <a:buNone/>
            </a:pPr>
            <a:r>
              <a:rPr lang="en-US" sz="2855" dirty="0"/>
              <a:t>	</a:t>
            </a:r>
            <a:r>
              <a:rPr lang="en-US" sz="2400" dirty="0"/>
              <a:t>Multiple Choice, Build List, Active Screen, Graphic Interpretation, Hot Area, </a:t>
            </a:r>
            <a:r>
              <a:rPr lang="en-US" sz="2400" dirty="0" err="1"/>
              <a:t>etc</a:t>
            </a:r>
            <a:r>
              <a:rPr lang="en-US" sz="2400" dirty="0"/>
              <a:t>…</a:t>
            </a:r>
          </a:p>
          <a:p>
            <a:pPr marL="0" indent="0">
              <a:buNone/>
            </a:pPr>
            <a:endParaRPr lang="en-AU" sz="2855" dirty="0"/>
          </a:p>
        </p:txBody>
      </p:sp>
    </p:spTree>
    <p:extLst>
      <p:ext uri="{BB962C8B-B14F-4D97-AF65-F5344CB8AC3E}">
        <p14:creationId xmlns:p14="http://schemas.microsoft.com/office/powerpoint/2010/main" val="29012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normAutofit/>
          </a:bodyPr>
          <a:lstStyle/>
          <a:p>
            <a:r>
              <a:rPr lang="en-US" sz="4895" dirty="0"/>
              <a:t>MCP Exam Basics</a:t>
            </a:r>
          </a:p>
        </p:txBody>
      </p:sp>
      <p:sp>
        <p:nvSpPr>
          <p:cNvPr id="4" name="Text Placeholder 3"/>
          <p:cNvSpPr>
            <a:spLocks noGrp="1"/>
          </p:cNvSpPr>
          <p:nvPr>
            <p:ph type="body" sz="quarter" idx="4294967295"/>
          </p:nvPr>
        </p:nvSpPr>
        <p:spPr>
          <a:xfrm>
            <a:off x="547688" y="1211263"/>
            <a:ext cx="11888787" cy="5484812"/>
          </a:xfrm>
        </p:spPr>
        <p:txBody>
          <a:bodyPr>
            <a:normAutofit/>
          </a:bodyPr>
          <a:lstStyle/>
          <a:p>
            <a:pPr marL="0" indent="0">
              <a:buNone/>
            </a:pPr>
            <a:r>
              <a:rPr lang="en-US" sz="3263" dirty="0"/>
              <a:t>40-60 questions </a:t>
            </a:r>
          </a:p>
          <a:p>
            <a:pPr marL="0" indent="0">
              <a:buNone/>
            </a:pPr>
            <a:endParaRPr lang="en-US" sz="3263" dirty="0"/>
          </a:p>
          <a:p>
            <a:pPr marL="0" indent="0">
              <a:buNone/>
            </a:pPr>
            <a:r>
              <a:rPr lang="en-US" sz="3263" dirty="0"/>
              <a:t>1-4 hours to complete the exam</a:t>
            </a:r>
          </a:p>
          <a:p>
            <a:pPr marL="0" indent="0">
              <a:buNone/>
            </a:pPr>
            <a:endParaRPr lang="en-US" sz="3263" dirty="0"/>
          </a:p>
          <a:p>
            <a:pPr marL="0" indent="0">
              <a:buNone/>
            </a:pPr>
            <a:r>
              <a:rPr lang="en-US" sz="3263" dirty="0"/>
              <a:t>All questions are worth “one point” unless told otherwise.</a:t>
            </a:r>
          </a:p>
          <a:p>
            <a:pPr marL="0" indent="0">
              <a:buNone/>
            </a:pPr>
            <a:endParaRPr lang="en-US" sz="3263" dirty="0"/>
          </a:p>
          <a:p>
            <a:pPr marL="0" indent="0">
              <a:buNone/>
            </a:pPr>
            <a:r>
              <a:rPr lang="en-US" sz="3263" dirty="0">
                <a:gradFill>
                  <a:gsLst>
                    <a:gs pos="1250">
                      <a:schemeClr val="tx1"/>
                    </a:gs>
                    <a:gs pos="99000">
                      <a:schemeClr val="tx1"/>
                    </a:gs>
                  </a:gsLst>
                  <a:lin ang="5400000" scaled="0"/>
                </a:gradFill>
              </a:rPr>
              <a:t>Cannot move between case studies</a:t>
            </a:r>
          </a:p>
          <a:p>
            <a:pPr marL="0" indent="0">
              <a:buNone/>
            </a:pPr>
            <a:endParaRPr lang="en-US" sz="3263" dirty="0">
              <a:gradFill>
                <a:gsLst>
                  <a:gs pos="1250">
                    <a:schemeClr val="tx1"/>
                  </a:gs>
                  <a:gs pos="99000">
                    <a:schemeClr val="tx1"/>
                  </a:gs>
                </a:gsLst>
                <a:lin ang="5400000" scaled="0"/>
              </a:gradFill>
            </a:endParaRPr>
          </a:p>
          <a:p>
            <a:pPr marL="0" indent="0">
              <a:buNone/>
            </a:pPr>
            <a:r>
              <a:rPr lang="en-US" sz="3263" dirty="0"/>
              <a:t>700 is passing </a:t>
            </a:r>
            <a:r>
              <a:rPr lang="en-US" sz="3263" b="1" dirty="0"/>
              <a:t>but </a:t>
            </a:r>
            <a:r>
              <a:rPr lang="en-US" sz="3263" dirty="0">
                <a:gradFill>
                  <a:gsLst>
                    <a:gs pos="1250">
                      <a:schemeClr val="tx1"/>
                    </a:gs>
                    <a:gs pos="99000">
                      <a:schemeClr val="tx1"/>
                    </a:gs>
                  </a:gsLst>
                  <a:lin ang="5400000" scaled="0"/>
                </a:gradFill>
              </a:rPr>
              <a:t>700    70%</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0045" y="5585494"/>
            <a:ext cx="543822" cy="544019"/>
          </a:xfrm>
          <a:prstGeom prst="rect">
            <a:avLst/>
          </a:prstGeom>
        </p:spPr>
      </p:pic>
    </p:spTree>
    <p:extLst>
      <p:ext uri="{BB962C8B-B14F-4D97-AF65-F5344CB8AC3E}">
        <p14:creationId xmlns:p14="http://schemas.microsoft.com/office/powerpoint/2010/main" val="290995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E896B1C8-03C1-47CE-8444-5D00D75C6FD7}"/>
              </a:ext>
            </a:extLst>
          </p:cNvPr>
          <p:cNvSpPr>
            <a:spLocks noGrp="1"/>
          </p:cNvSpPr>
          <p:nvPr>
            <p:ph type="title"/>
          </p:nvPr>
        </p:nvSpPr>
        <p:spPr>
          <a:xfrm>
            <a:off x="395646" y="341737"/>
            <a:ext cx="11035178" cy="613715"/>
          </a:xfrm>
        </p:spPr>
        <p:txBody>
          <a:bodyPr/>
          <a:lstStyle/>
          <a:p>
            <a:r>
              <a:rPr lang="en-IN" dirty="0"/>
              <a:t>Microsoft certifications</a:t>
            </a:r>
          </a:p>
        </p:txBody>
      </p:sp>
      <p:grpSp>
        <p:nvGrpSpPr>
          <p:cNvPr id="97" name="Group 96">
            <a:extLst>
              <a:ext uri="{FF2B5EF4-FFF2-40B4-BE49-F238E27FC236}">
                <a16:creationId xmlns:a16="http://schemas.microsoft.com/office/drawing/2014/main" id="{3F23B9D4-9D4C-4A30-BDCA-DAE283647143}"/>
              </a:ext>
            </a:extLst>
          </p:cNvPr>
          <p:cNvGrpSpPr/>
          <p:nvPr/>
        </p:nvGrpSpPr>
        <p:grpSpPr>
          <a:xfrm>
            <a:off x="1673440" y="1878578"/>
            <a:ext cx="2318991" cy="416242"/>
            <a:chOff x="1700072" y="2231090"/>
            <a:chExt cx="2273727" cy="408117"/>
          </a:xfrm>
          <a:effectLst/>
        </p:grpSpPr>
        <p:sp>
          <p:nvSpPr>
            <p:cNvPr id="60" name="Rectangle 59">
              <a:extLst>
                <a:ext uri="{FF2B5EF4-FFF2-40B4-BE49-F238E27FC236}">
                  <a16:creationId xmlns:a16="http://schemas.microsoft.com/office/drawing/2014/main" id="{7D0578A8-6E5E-4CB5-B9ED-991ECDE39D46}"/>
                </a:ext>
              </a:extLst>
            </p:cNvPr>
            <p:cNvSpPr/>
            <p:nvPr/>
          </p:nvSpPr>
          <p:spPr bwMode="auto">
            <a:xfrm>
              <a:off x="1700072" y="2231090"/>
              <a:ext cx="1069243" cy="408117"/>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Solution Architect</a:t>
              </a:r>
            </a:p>
          </p:txBody>
        </p:sp>
        <p:sp>
          <p:nvSpPr>
            <p:cNvPr id="61" name="Rectangle 60">
              <a:extLst>
                <a:ext uri="{FF2B5EF4-FFF2-40B4-BE49-F238E27FC236}">
                  <a16:creationId xmlns:a16="http://schemas.microsoft.com/office/drawing/2014/main" id="{D3E26533-4872-48C8-BB7F-34D9FBFFD54F}"/>
                </a:ext>
              </a:extLst>
            </p:cNvPr>
            <p:cNvSpPr/>
            <p:nvPr/>
          </p:nvSpPr>
          <p:spPr bwMode="auto">
            <a:xfrm>
              <a:off x="2904556" y="2231090"/>
              <a:ext cx="1069243" cy="408117"/>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DevOps Engineer</a:t>
              </a:r>
            </a:p>
          </p:txBody>
        </p:sp>
      </p:grpSp>
      <p:sp>
        <p:nvSpPr>
          <p:cNvPr id="62" name="Rectangle 61">
            <a:extLst>
              <a:ext uri="{FF2B5EF4-FFF2-40B4-BE49-F238E27FC236}">
                <a16:creationId xmlns:a16="http://schemas.microsoft.com/office/drawing/2014/main" id="{090746F5-9235-4CD5-BFDE-FB98BF94D146}"/>
              </a:ext>
            </a:extLst>
          </p:cNvPr>
          <p:cNvSpPr/>
          <p:nvPr/>
        </p:nvSpPr>
        <p:spPr bwMode="auto">
          <a:xfrm>
            <a:off x="7252051" y="1878578"/>
            <a:ext cx="1670815" cy="41624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M365</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Enterprise Administrator</a:t>
            </a:r>
          </a:p>
        </p:txBody>
      </p:sp>
      <p:sp>
        <p:nvSpPr>
          <p:cNvPr id="63" name="Rectangle 62">
            <a:extLst>
              <a:ext uri="{FF2B5EF4-FFF2-40B4-BE49-F238E27FC236}">
                <a16:creationId xmlns:a16="http://schemas.microsoft.com/office/drawing/2014/main" id="{701F3009-E03E-41CC-AACE-CE00B192151D}"/>
              </a:ext>
            </a:extLst>
          </p:cNvPr>
          <p:cNvSpPr/>
          <p:nvPr/>
        </p:nvSpPr>
        <p:spPr bwMode="auto">
          <a:xfrm>
            <a:off x="7008115" y="3527682"/>
            <a:ext cx="1090529" cy="57633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M365 Modern Desktop Administrator</a:t>
            </a:r>
          </a:p>
        </p:txBody>
      </p:sp>
      <p:sp>
        <p:nvSpPr>
          <p:cNvPr id="64" name="Rectangle 63">
            <a:extLst>
              <a:ext uri="{FF2B5EF4-FFF2-40B4-BE49-F238E27FC236}">
                <a16:creationId xmlns:a16="http://schemas.microsoft.com/office/drawing/2014/main" id="{B61D34F5-DA41-4715-8ACC-ECFB658F6DC0}"/>
              </a:ext>
            </a:extLst>
          </p:cNvPr>
          <p:cNvSpPr/>
          <p:nvPr/>
        </p:nvSpPr>
        <p:spPr bwMode="auto">
          <a:xfrm>
            <a:off x="8168688" y="3529251"/>
            <a:ext cx="1090529" cy="41624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M365 Teamwork Administrator</a:t>
            </a:r>
          </a:p>
        </p:txBody>
      </p:sp>
      <p:sp>
        <p:nvSpPr>
          <p:cNvPr id="65" name="Rectangle 64">
            <a:extLst>
              <a:ext uri="{FF2B5EF4-FFF2-40B4-BE49-F238E27FC236}">
                <a16:creationId xmlns:a16="http://schemas.microsoft.com/office/drawing/2014/main" id="{E0E3033F-01F2-4B56-8B65-B73F3CA14213}"/>
              </a:ext>
            </a:extLst>
          </p:cNvPr>
          <p:cNvSpPr/>
          <p:nvPr/>
        </p:nvSpPr>
        <p:spPr bwMode="auto">
          <a:xfrm>
            <a:off x="7008115" y="4499300"/>
            <a:ext cx="1090529" cy="41624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M365 Messaging Administrator</a:t>
            </a:r>
          </a:p>
        </p:txBody>
      </p:sp>
      <p:sp>
        <p:nvSpPr>
          <p:cNvPr id="66" name="Rectangle 65">
            <a:extLst>
              <a:ext uri="{FF2B5EF4-FFF2-40B4-BE49-F238E27FC236}">
                <a16:creationId xmlns:a16="http://schemas.microsoft.com/office/drawing/2014/main" id="{A7BB7E12-148F-4921-AE07-A1256B84BC09}"/>
              </a:ext>
            </a:extLst>
          </p:cNvPr>
          <p:cNvSpPr/>
          <p:nvPr/>
        </p:nvSpPr>
        <p:spPr bwMode="auto">
          <a:xfrm>
            <a:off x="8168688" y="4498540"/>
            <a:ext cx="1090529" cy="41624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M365 Security Administrator</a:t>
            </a:r>
          </a:p>
        </p:txBody>
      </p:sp>
      <p:sp>
        <p:nvSpPr>
          <p:cNvPr id="67" name="Rectangle 66">
            <a:extLst>
              <a:ext uri="{FF2B5EF4-FFF2-40B4-BE49-F238E27FC236}">
                <a16:creationId xmlns:a16="http://schemas.microsoft.com/office/drawing/2014/main" id="{DE4DAE22-1BE4-4D69-BA1C-2312D3A37965}"/>
              </a:ext>
            </a:extLst>
          </p:cNvPr>
          <p:cNvSpPr/>
          <p:nvPr/>
        </p:nvSpPr>
        <p:spPr bwMode="auto">
          <a:xfrm>
            <a:off x="4368715" y="3686203"/>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Scientist</a:t>
            </a:r>
          </a:p>
        </p:txBody>
      </p:sp>
      <p:sp>
        <p:nvSpPr>
          <p:cNvPr id="68" name="Rectangle 67">
            <a:extLst>
              <a:ext uri="{FF2B5EF4-FFF2-40B4-BE49-F238E27FC236}">
                <a16:creationId xmlns:a16="http://schemas.microsoft.com/office/drawing/2014/main" id="{531C42EF-3F8B-4946-B64A-536EF082850B}"/>
              </a:ext>
            </a:extLst>
          </p:cNvPr>
          <p:cNvSpPr/>
          <p:nvPr/>
        </p:nvSpPr>
        <p:spPr bwMode="auto">
          <a:xfrm>
            <a:off x="5529288" y="3686203"/>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Engineer</a:t>
            </a:r>
          </a:p>
        </p:txBody>
      </p:sp>
      <p:sp>
        <p:nvSpPr>
          <p:cNvPr id="72" name="Rectangle 71">
            <a:extLst>
              <a:ext uri="{FF2B5EF4-FFF2-40B4-BE49-F238E27FC236}">
                <a16:creationId xmlns:a16="http://schemas.microsoft.com/office/drawing/2014/main" id="{5607D68D-8050-446E-A843-8CB3675A0C5A}"/>
              </a:ext>
            </a:extLst>
          </p:cNvPr>
          <p:cNvSpPr/>
          <p:nvPr/>
        </p:nvSpPr>
        <p:spPr bwMode="auto">
          <a:xfrm>
            <a:off x="4949001" y="4499300"/>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Engineer</a:t>
            </a:r>
          </a:p>
        </p:txBody>
      </p:sp>
      <p:sp>
        <p:nvSpPr>
          <p:cNvPr id="76" name="Rectangle 75">
            <a:extLst>
              <a:ext uri="{FF2B5EF4-FFF2-40B4-BE49-F238E27FC236}">
                <a16:creationId xmlns:a16="http://schemas.microsoft.com/office/drawing/2014/main" id="{BC79F020-C168-4B41-A686-F053246AF577}"/>
              </a:ext>
            </a:extLst>
          </p:cNvPr>
          <p:cNvSpPr/>
          <p:nvPr/>
        </p:nvSpPr>
        <p:spPr bwMode="auto">
          <a:xfrm>
            <a:off x="4949001" y="6026750"/>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Fundamentals</a:t>
            </a:r>
          </a:p>
        </p:txBody>
      </p:sp>
      <p:sp>
        <p:nvSpPr>
          <p:cNvPr id="77" name="Rectangle 76">
            <a:extLst>
              <a:ext uri="{FF2B5EF4-FFF2-40B4-BE49-F238E27FC236}">
                <a16:creationId xmlns:a16="http://schemas.microsoft.com/office/drawing/2014/main" id="{67228498-F44A-4391-A762-8546FAF690CE}"/>
              </a:ext>
            </a:extLst>
          </p:cNvPr>
          <p:cNvSpPr/>
          <p:nvPr/>
        </p:nvSpPr>
        <p:spPr bwMode="auto">
          <a:xfrm>
            <a:off x="7563308" y="6026750"/>
            <a:ext cx="1090529" cy="416242"/>
          </a:xfrm>
          <a:prstGeom prst="rect">
            <a:avLst/>
          </a:prstGeom>
          <a:solidFill>
            <a:schemeClr val="accent4"/>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Microsoft 365</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Fundamentals</a:t>
            </a:r>
          </a:p>
        </p:txBody>
      </p:sp>
      <p:sp>
        <p:nvSpPr>
          <p:cNvPr id="78" name="Rectangle 77">
            <a:extLst>
              <a:ext uri="{FF2B5EF4-FFF2-40B4-BE49-F238E27FC236}">
                <a16:creationId xmlns:a16="http://schemas.microsoft.com/office/drawing/2014/main" id="{3F932180-8451-4285-B8DD-1518B840707F}"/>
              </a:ext>
            </a:extLst>
          </p:cNvPr>
          <p:cNvSpPr/>
          <p:nvPr/>
        </p:nvSpPr>
        <p:spPr bwMode="auto">
          <a:xfrm>
            <a:off x="10241257" y="6026750"/>
            <a:ext cx="1090529" cy="41624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Dynamics 365</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Fundamentals</a:t>
            </a:r>
          </a:p>
        </p:txBody>
      </p:sp>
      <p:sp>
        <p:nvSpPr>
          <p:cNvPr id="28" name="Rectangle 27">
            <a:extLst>
              <a:ext uri="{FF2B5EF4-FFF2-40B4-BE49-F238E27FC236}">
                <a16:creationId xmlns:a16="http://schemas.microsoft.com/office/drawing/2014/main" id="{F6D89E5B-F64E-467D-86F4-30593EEB8068}"/>
              </a:ext>
            </a:extLst>
          </p:cNvPr>
          <p:cNvSpPr/>
          <p:nvPr/>
        </p:nvSpPr>
        <p:spPr bwMode="auto">
          <a:xfrm>
            <a:off x="1673440" y="3686203"/>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Administrator</a:t>
            </a:r>
          </a:p>
        </p:txBody>
      </p:sp>
      <p:sp>
        <p:nvSpPr>
          <p:cNvPr id="29" name="Rectangle 28">
            <a:extLst>
              <a:ext uri="{FF2B5EF4-FFF2-40B4-BE49-F238E27FC236}">
                <a16:creationId xmlns:a16="http://schemas.microsoft.com/office/drawing/2014/main" id="{D803AD9B-F6D5-4E14-A064-782CA3BC4153}"/>
              </a:ext>
            </a:extLst>
          </p:cNvPr>
          <p:cNvSpPr/>
          <p:nvPr/>
        </p:nvSpPr>
        <p:spPr bwMode="auto">
          <a:xfrm>
            <a:off x="2901902" y="3686203"/>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Developer</a:t>
            </a:r>
          </a:p>
        </p:txBody>
      </p:sp>
      <p:sp>
        <p:nvSpPr>
          <p:cNvPr id="30" name="Rectangle 29">
            <a:extLst>
              <a:ext uri="{FF2B5EF4-FFF2-40B4-BE49-F238E27FC236}">
                <a16:creationId xmlns:a16="http://schemas.microsoft.com/office/drawing/2014/main" id="{E67A57AB-1F71-4799-84B0-1137DC7088E0}"/>
              </a:ext>
            </a:extLst>
          </p:cNvPr>
          <p:cNvSpPr/>
          <p:nvPr/>
        </p:nvSpPr>
        <p:spPr bwMode="auto">
          <a:xfrm>
            <a:off x="2218704" y="4499300"/>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Engineer</a:t>
            </a:r>
          </a:p>
        </p:txBody>
      </p:sp>
      <p:sp>
        <p:nvSpPr>
          <p:cNvPr id="31" name="Rectangle 30">
            <a:extLst>
              <a:ext uri="{FF2B5EF4-FFF2-40B4-BE49-F238E27FC236}">
                <a16:creationId xmlns:a16="http://schemas.microsoft.com/office/drawing/2014/main" id="{5487E150-28B3-4A9B-842F-3F5EF9A60D63}"/>
              </a:ext>
            </a:extLst>
          </p:cNvPr>
          <p:cNvSpPr/>
          <p:nvPr/>
        </p:nvSpPr>
        <p:spPr bwMode="auto">
          <a:xfrm>
            <a:off x="2287671" y="6026750"/>
            <a:ext cx="1090529" cy="416242"/>
          </a:xfrm>
          <a:prstGeom prst="rect">
            <a:avLst/>
          </a:prstGeom>
          <a:solidFill>
            <a:schemeClr val="accent1"/>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Fundamentals</a:t>
            </a:r>
          </a:p>
        </p:txBody>
      </p:sp>
      <p:sp>
        <p:nvSpPr>
          <p:cNvPr id="46" name="Rectangle 45">
            <a:extLst>
              <a:ext uri="{FF2B5EF4-FFF2-40B4-BE49-F238E27FC236}">
                <a16:creationId xmlns:a16="http://schemas.microsoft.com/office/drawing/2014/main" id="{D628919E-F451-4F3D-960B-C9ACAD836B47}"/>
              </a:ext>
            </a:extLst>
          </p:cNvPr>
          <p:cNvSpPr/>
          <p:nvPr/>
        </p:nvSpPr>
        <p:spPr bwMode="auto">
          <a:xfrm>
            <a:off x="9686064" y="2623562"/>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a:t>
            </a:r>
            <a:b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Sales</a:t>
            </a:r>
          </a:p>
        </p:txBody>
      </p:sp>
      <p:sp>
        <p:nvSpPr>
          <p:cNvPr id="47" name="Rectangle 46">
            <a:extLst>
              <a:ext uri="{FF2B5EF4-FFF2-40B4-BE49-F238E27FC236}">
                <a16:creationId xmlns:a16="http://schemas.microsoft.com/office/drawing/2014/main" id="{839E112F-C869-49C6-964F-9D99922E7BC5}"/>
              </a:ext>
            </a:extLst>
          </p:cNvPr>
          <p:cNvSpPr/>
          <p:nvPr/>
        </p:nvSpPr>
        <p:spPr bwMode="auto">
          <a:xfrm>
            <a:off x="10864399" y="2623562"/>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Customer Service</a:t>
            </a:r>
          </a:p>
        </p:txBody>
      </p:sp>
      <p:sp>
        <p:nvSpPr>
          <p:cNvPr id="48" name="Rectangle 47">
            <a:extLst>
              <a:ext uri="{FF2B5EF4-FFF2-40B4-BE49-F238E27FC236}">
                <a16:creationId xmlns:a16="http://schemas.microsoft.com/office/drawing/2014/main" id="{DB50D0D1-011E-4C86-A5FF-C716F90E2DD9}"/>
              </a:ext>
            </a:extLst>
          </p:cNvPr>
          <p:cNvSpPr/>
          <p:nvPr/>
        </p:nvSpPr>
        <p:spPr bwMode="auto">
          <a:xfrm>
            <a:off x="9686064" y="3476405"/>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Field Service</a:t>
            </a:r>
          </a:p>
        </p:txBody>
      </p:sp>
      <p:sp>
        <p:nvSpPr>
          <p:cNvPr id="49" name="Rectangle 48">
            <a:extLst>
              <a:ext uri="{FF2B5EF4-FFF2-40B4-BE49-F238E27FC236}">
                <a16:creationId xmlns:a16="http://schemas.microsoft.com/office/drawing/2014/main" id="{56073724-1678-4B91-AE70-7A63A496359B}"/>
              </a:ext>
            </a:extLst>
          </p:cNvPr>
          <p:cNvSpPr/>
          <p:nvPr/>
        </p:nvSpPr>
        <p:spPr bwMode="auto">
          <a:xfrm>
            <a:off x="10864399" y="3476405"/>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Marketing</a:t>
            </a:r>
          </a:p>
        </p:txBody>
      </p:sp>
      <p:sp>
        <p:nvSpPr>
          <p:cNvPr id="50" name="Rectangle 49">
            <a:extLst>
              <a:ext uri="{FF2B5EF4-FFF2-40B4-BE49-F238E27FC236}">
                <a16:creationId xmlns:a16="http://schemas.microsoft.com/office/drawing/2014/main" id="{7B9A6C89-DB57-4576-86DB-4F34721E922B}"/>
              </a:ext>
            </a:extLst>
          </p:cNvPr>
          <p:cNvSpPr/>
          <p:nvPr/>
        </p:nvSpPr>
        <p:spPr bwMode="auto">
          <a:xfrm>
            <a:off x="9686064" y="4340779"/>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Financials</a:t>
            </a:r>
          </a:p>
        </p:txBody>
      </p:sp>
      <p:sp>
        <p:nvSpPr>
          <p:cNvPr id="51" name="Rectangle 50">
            <a:extLst>
              <a:ext uri="{FF2B5EF4-FFF2-40B4-BE49-F238E27FC236}">
                <a16:creationId xmlns:a16="http://schemas.microsoft.com/office/drawing/2014/main" id="{9F087733-A2E0-446D-B395-6993D0E9BB52}"/>
              </a:ext>
            </a:extLst>
          </p:cNvPr>
          <p:cNvSpPr/>
          <p:nvPr/>
        </p:nvSpPr>
        <p:spPr bwMode="auto">
          <a:xfrm>
            <a:off x="10864399" y="4340779"/>
            <a:ext cx="1090529" cy="57633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Manufacturing</a:t>
            </a:r>
          </a:p>
        </p:txBody>
      </p:sp>
      <p:sp>
        <p:nvSpPr>
          <p:cNvPr id="52" name="Rectangle 51">
            <a:extLst>
              <a:ext uri="{FF2B5EF4-FFF2-40B4-BE49-F238E27FC236}">
                <a16:creationId xmlns:a16="http://schemas.microsoft.com/office/drawing/2014/main" id="{5F0E7621-7A00-4966-912B-8798F088BB76}"/>
              </a:ext>
            </a:extLst>
          </p:cNvPr>
          <p:cNvSpPr/>
          <p:nvPr/>
        </p:nvSpPr>
        <p:spPr bwMode="auto">
          <a:xfrm>
            <a:off x="9972740" y="5198499"/>
            <a:ext cx="1685145" cy="416242"/>
          </a:xfrm>
          <a:prstGeom prst="rect">
            <a:avLst/>
          </a:prstGeom>
          <a:solidFill>
            <a:srgbClr val="008272"/>
          </a:solidFill>
          <a:ln>
            <a:noFill/>
            <a:headEnd type="none" w="med" len="med"/>
            <a:tailEnd type="none" w="med" len="med"/>
          </a:ln>
          <a:effectLst>
            <a:outerShdw blurRad="88900" dist="381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02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Functional Consultant      Supply Chain Mgt.</a:t>
            </a:r>
          </a:p>
        </p:txBody>
      </p:sp>
      <p:sp>
        <p:nvSpPr>
          <p:cNvPr id="55" name="Rectangle 54">
            <a:extLst>
              <a:ext uri="{FF2B5EF4-FFF2-40B4-BE49-F238E27FC236}">
                <a16:creationId xmlns:a16="http://schemas.microsoft.com/office/drawing/2014/main" id="{B0BA5CC2-36A1-44A9-B1BD-F3593BA3F7DA}"/>
              </a:ext>
            </a:extLst>
          </p:cNvPr>
          <p:cNvSpPr/>
          <p:nvPr/>
        </p:nvSpPr>
        <p:spPr>
          <a:xfrm>
            <a:off x="9884681" y="4051378"/>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sp>
        <p:nvSpPr>
          <p:cNvPr id="56" name="Rectangle 55">
            <a:extLst>
              <a:ext uri="{FF2B5EF4-FFF2-40B4-BE49-F238E27FC236}">
                <a16:creationId xmlns:a16="http://schemas.microsoft.com/office/drawing/2014/main" id="{1348EAE9-E270-4558-A7D9-FB2334C97908}"/>
              </a:ext>
            </a:extLst>
          </p:cNvPr>
          <p:cNvSpPr/>
          <p:nvPr/>
        </p:nvSpPr>
        <p:spPr>
          <a:xfrm>
            <a:off x="11014462" y="4051378"/>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sp>
        <p:nvSpPr>
          <p:cNvPr id="57" name="Rectangle 56">
            <a:extLst>
              <a:ext uri="{FF2B5EF4-FFF2-40B4-BE49-F238E27FC236}">
                <a16:creationId xmlns:a16="http://schemas.microsoft.com/office/drawing/2014/main" id="{754B88AA-AB6C-4C93-81A0-94AE8EEEB388}"/>
              </a:ext>
            </a:extLst>
          </p:cNvPr>
          <p:cNvSpPr/>
          <p:nvPr/>
        </p:nvSpPr>
        <p:spPr>
          <a:xfrm>
            <a:off x="9910984" y="4912300"/>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sp>
        <p:nvSpPr>
          <p:cNvPr id="69" name="Rectangle 68">
            <a:extLst>
              <a:ext uri="{FF2B5EF4-FFF2-40B4-BE49-F238E27FC236}">
                <a16:creationId xmlns:a16="http://schemas.microsoft.com/office/drawing/2014/main" id="{D70FB94F-D595-4000-BED1-D58A1D478B78}"/>
              </a:ext>
            </a:extLst>
          </p:cNvPr>
          <p:cNvSpPr/>
          <p:nvPr/>
        </p:nvSpPr>
        <p:spPr>
          <a:xfrm>
            <a:off x="11040765" y="4912300"/>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sp>
        <p:nvSpPr>
          <p:cNvPr id="70" name="Rectangle 69">
            <a:extLst>
              <a:ext uri="{FF2B5EF4-FFF2-40B4-BE49-F238E27FC236}">
                <a16:creationId xmlns:a16="http://schemas.microsoft.com/office/drawing/2014/main" id="{9CD581F2-E27E-4DD6-8ADC-066AEBD9E16D}"/>
              </a:ext>
            </a:extLst>
          </p:cNvPr>
          <p:cNvSpPr/>
          <p:nvPr/>
        </p:nvSpPr>
        <p:spPr>
          <a:xfrm>
            <a:off x="10458736" y="5603669"/>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grpSp>
        <p:nvGrpSpPr>
          <p:cNvPr id="93" name="Group 92">
            <a:extLst>
              <a:ext uri="{FF2B5EF4-FFF2-40B4-BE49-F238E27FC236}">
                <a16:creationId xmlns:a16="http://schemas.microsoft.com/office/drawing/2014/main" id="{3B842ED1-81BD-4C2F-BC0A-A8EE3513DA93}"/>
              </a:ext>
            </a:extLst>
          </p:cNvPr>
          <p:cNvGrpSpPr/>
          <p:nvPr/>
        </p:nvGrpSpPr>
        <p:grpSpPr>
          <a:xfrm>
            <a:off x="1830856" y="1029975"/>
            <a:ext cx="2004157" cy="625035"/>
            <a:chOff x="2005162" y="1226447"/>
            <a:chExt cx="1965038" cy="612835"/>
          </a:xfrm>
        </p:grpSpPr>
        <p:pic>
          <p:nvPicPr>
            <p:cNvPr id="2" name="Graphic 1">
              <a:extLst>
                <a:ext uri="{FF2B5EF4-FFF2-40B4-BE49-F238E27FC236}">
                  <a16:creationId xmlns:a16="http://schemas.microsoft.com/office/drawing/2014/main" id="{CF1364B2-2A2B-4EE9-B5AC-9F56890598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4623" y="1226447"/>
              <a:ext cx="406117" cy="246571"/>
            </a:xfrm>
            <a:prstGeom prst="rect">
              <a:avLst/>
            </a:prstGeom>
          </p:spPr>
        </p:pic>
        <p:sp>
          <p:nvSpPr>
            <p:cNvPr id="39" name="Title 1">
              <a:extLst>
                <a:ext uri="{FF2B5EF4-FFF2-40B4-BE49-F238E27FC236}">
                  <a16:creationId xmlns:a16="http://schemas.microsoft.com/office/drawing/2014/main" id="{D22C5458-D9F6-4964-9EA8-9468728DE63E}"/>
                </a:ext>
              </a:extLst>
            </p:cNvPr>
            <p:cNvSpPr txBox="1">
              <a:spLocks/>
            </p:cNvSpPr>
            <p:nvPr/>
          </p:nvSpPr>
          <p:spPr>
            <a:xfrm>
              <a:off x="2005162" y="1492136"/>
              <a:ext cx="1965038" cy="347146"/>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Apps &amp; Infra</a:t>
              </a:r>
            </a:p>
          </p:txBody>
        </p:sp>
      </p:grpSp>
      <p:sp>
        <p:nvSpPr>
          <p:cNvPr id="43" name="Title 1">
            <a:extLst>
              <a:ext uri="{FF2B5EF4-FFF2-40B4-BE49-F238E27FC236}">
                <a16:creationId xmlns:a16="http://schemas.microsoft.com/office/drawing/2014/main" id="{EB9823A8-7D06-45B7-9C2B-F2D991C6227B}"/>
              </a:ext>
            </a:extLst>
          </p:cNvPr>
          <p:cNvSpPr txBox="1">
            <a:spLocks/>
          </p:cNvSpPr>
          <p:nvPr/>
        </p:nvSpPr>
        <p:spPr>
          <a:xfrm>
            <a:off x="395646" y="1912482"/>
            <a:ext cx="1696082"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Expert</a:t>
            </a:r>
          </a:p>
        </p:txBody>
      </p:sp>
      <p:sp>
        <p:nvSpPr>
          <p:cNvPr id="44" name="Title 1">
            <a:extLst>
              <a:ext uri="{FF2B5EF4-FFF2-40B4-BE49-F238E27FC236}">
                <a16:creationId xmlns:a16="http://schemas.microsoft.com/office/drawing/2014/main" id="{5EC2C2B4-0B74-4BC8-8C8F-8AA16236C746}"/>
              </a:ext>
            </a:extLst>
          </p:cNvPr>
          <p:cNvSpPr txBox="1">
            <a:spLocks/>
          </p:cNvSpPr>
          <p:nvPr/>
        </p:nvSpPr>
        <p:spPr>
          <a:xfrm>
            <a:off x="395646" y="4089465"/>
            <a:ext cx="1696082"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Associate</a:t>
            </a:r>
          </a:p>
        </p:txBody>
      </p:sp>
      <p:sp>
        <p:nvSpPr>
          <p:cNvPr id="45" name="Title 1">
            <a:extLst>
              <a:ext uri="{FF2B5EF4-FFF2-40B4-BE49-F238E27FC236}">
                <a16:creationId xmlns:a16="http://schemas.microsoft.com/office/drawing/2014/main" id="{EBD370BC-E3E4-4414-A153-B65148039224}"/>
              </a:ext>
            </a:extLst>
          </p:cNvPr>
          <p:cNvSpPr txBox="1">
            <a:spLocks/>
          </p:cNvSpPr>
          <p:nvPr/>
        </p:nvSpPr>
        <p:spPr>
          <a:xfrm>
            <a:off x="395646" y="6060653"/>
            <a:ext cx="1696082"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Fundamentals</a:t>
            </a:r>
          </a:p>
        </p:txBody>
      </p:sp>
      <p:grpSp>
        <p:nvGrpSpPr>
          <p:cNvPr id="94" name="Group 93">
            <a:extLst>
              <a:ext uri="{FF2B5EF4-FFF2-40B4-BE49-F238E27FC236}">
                <a16:creationId xmlns:a16="http://schemas.microsoft.com/office/drawing/2014/main" id="{189F2FA0-2CDE-421A-9A80-AA5D1E34A02A}"/>
              </a:ext>
            </a:extLst>
          </p:cNvPr>
          <p:cNvGrpSpPr/>
          <p:nvPr/>
        </p:nvGrpSpPr>
        <p:grpSpPr>
          <a:xfrm>
            <a:off x="4553836" y="939089"/>
            <a:ext cx="1880858" cy="715920"/>
            <a:chOff x="4889396" y="1137336"/>
            <a:chExt cx="1844146" cy="701946"/>
          </a:xfrm>
        </p:grpSpPr>
        <p:sp>
          <p:nvSpPr>
            <p:cNvPr id="40" name="Title 1">
              <a:extLst>
                <a:ext uri="{FF2B5EF4-FFF2-40B4-BE49-F238E27FC236}">
                  <a16:creationId xmlns:a16="http://schemas.microsoft.com/office/drawing/2014/main" id="{914A2DFE-943F-4722-BCD2-D40B1E44BFA8}"/>
                </a:ext>
              </a:extLst>
            </p:cNvPr>
            <p:cNvSpPr txBox="1">
              <a:spLocks/>
            </p:cNvSpPr>
            <p:nvPr/>
          </p:nvSpPr>
          <p:spPr>
            <a:xfrm>
              <a:off x="4889396" y="1492136"/>
              <a:ext cx="1844146" cy="347146"/>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Data &amp; AI</a:t>
              </a:r>
            </a:p>
          </p:txBody>
        </p:sp>
        <p:grpSp>
          <p:nvGrpSpPr>
            <p:cNvPr id="3" name="Group 4">
              <a:extLst>
                <a:ext uri="{FF2B5EF4-FFF2-40B4-BE49-F238E27FC236}">
                  <a16:creationId xmlns:a16="http://schemas.microsoft.com/office/drawing/2014/main" id="{8627EFCB-9A08-4A81-9C78-3ED7D9CEF0CF}"/>
                </a:ext>
              </a:extLst>
            </p:cNvPr>
            <p:cNvGrpSpPr>
              <a:grpSpLocks noChangeAspect="1"/>
            </p:cNvGrpSpPr>
            <p:nvPr/>
          </p:nvGrpSpPr>
          <p:grpSpPr bwMode="auto">
            <a:xfrm>
              <a:off x="5635169" y="1137336"/>
              <a:ext cx="352601" cy="352601"/>
              <a:chOff x="3037" y="631"/>
              <a:chExt cx="350" cy="350"/>
            </a:xfrm>
          </p:grpSpPr>
          <p:sp>
            <p:nvSpPr>
              <p:cNvPr id="4" name="AutoShape 3">
                <a:extLst>
                  <a:ext uri="{FF2B5EF4-FFF2-40B4-BE49-F238E27FC236}">
                    <a16:creationId xmlns:a16="http://schemas.microsoft.com/office/drawing/2014/main" id="{59956902-1FCE-4FF6-AE60-ABCA424EBFCF}"/>
                  </a:ext>
                </a:extLst>
              </p:cNvPr>
              <p:cNvSpPr>
                <a:spLocks noChangeAspect="1" noChangeArrowheads="1" noTextEdit="1"/>
              </p:cNvSpPr>
              <p:nvPr/>
            </p:nvSpPr>
            <p:spPr bwMode="auto">
              <a:xfrm>
                <a:off x="3037" y="631"/>
                <a:ext cx="35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 name="Freeform 5">
                <a:extLst>
                  <a:ext uri="{FF2B5EF4-FFF2-40B4-BE49-F238E27FC236}">
                    <a16:creationId xmlns:a16="http://schemas.microsoft.com/office/drawing/2014/main" id="{DD41B1BF-FDBC-4B05-A4A9-C29F63A4A36E}"/>
                  </a:ext>
                </a:extLst>
              </p:cNvPr>
              <p:cNvSpPr>
                <a:spLocks noEditPoints="1"/>
              </p:cNvSpPr>
              <p:nvPr/>
            </p:nvSpPr>
            <p:spPr bwMode="auto">
              <a:xfrm>
                <a:off x="3063" y="654"/>
                <a:ext cx="302" cy="302"/>
              </a:xfrm>
              <a:custGeom>
                <a:avLst/>
                <a:gdLst>
                  <a:gd name="T0" fmla="*/ 302 w 302"/>
                  <a:gd name="T1" fmla="*/ 193 h 302"/>
                  <a:gd name="T2" fmla="*/ 249 w 302"/>
                  <a:gd name="T3" fmla="*/ 7 h 302"/>
                  <a:gd name="T4" fmla="*/ 235 w 302"/>
                  <a:gd name="T5" fmla="*/ 0 h 302"/>
                  <a:gd name="T6" fmla="*/ 38 w 302"/>
                  <a:gd name="T7" fmla="*/ 32 h 302"/>
                  <a:gd name="T8" fmla="*/ 29 w 302"/>
                  <a:gd name="T9" fmla="*/ 47 h 302"/>
                  <a:gd name="T10" fmla="*/ 72 w 302"/>
                  <a:gd name="T11" fmla="*/ 159 h 302"/>
                  <a:gd name="T12" fmla="*/ 3 w 302"/>
                  <a:gd name="T13" fmla="*/ 186 h 302"/>
                  <a:gd name="T14" fmla="*/ 0 w 302"/>
                  <a:gd name="T15" fmla="*/ 204 h 302"/>
                  <a:gd name="T16" fmla="*/ 121 w 302"/>
                  <a:gd name="T17" fmla="*/ 302 h 302"/>
                  <a:gd name="T18" fmla="*/ 147 w 302"/>
                  <a:gd name="T19" fmla="*/ 295 h 302"/>
                  <a:gd name="T20" fmla="*/ 297 w 302"/>
                  <a:gd name="T21" fmla="*/ 205 h 302"/>
                  <a:gd name="T22" fmla="*/ 302 w 302"/>
                  <a:gd name="T23" fmla="*/ 193 h 302"/>
                  <a:gd name="T24" fmla="*/ 275 w 302"/>
                  <a:gd name="T25" fmla="*/ 178 h 302"/>
                  <a:gd name="T26" fmla="*/ 166 w 302"/>
                  <a:gd name="T27" fmla="*/ 136 h 302"/>
                  <a:gd name="T28" fmla="*/ 234 w 302"/>
                  <a:gd name="T29" fmla="*/ 35 h 302"/>
                  <a:gd name="T30" fmla="*/ 275 w 302"/>
                  <a:gd name="T31" fmla="*/ 178 h 302"/>
                  <a:gd name="T32" fmla="*/ 215 w 302"/>
                  <a:gd name="T33" fmla="*/ 25 h 302"/>
                  <a:gd name="T34" fmla="*/ 148 w 302"/>
                  <a:gd name="T35" fmla="*/ 124 h 302"/>
                  <a:gd name="T36" fmla="*/ 64 w 302"/>
                  <a:gd name="T37" fmla="*/ 50 h 302"/>
                  <a:gd name="T38" fmla="*/ 215 w 302"/>
                  <a:gd name="T39" fmla="*/ 25 h 302"/>
                  <a:gd name="T40" fmla="*/ 65 w 302"/>
                  <a:gd name="T41" fmla="*/ 80 h 302"/>
                  <a:gd name="T42" fmla="*/ 129 w 302"/>
                  <a:gd name="T43" fmla="*/ 138 h 302"/>
                  <a:gd name="T44" fmla="*/ 92 w 302"/>
                  <a:gd name="T45" fmla="*/ 151 h 302"/>
                  <a:gd name="T46" fmla="*/ 65 w 302"/>
                  <a:gd name="T47" fmla="*/ 80 h 302"/>
                  <a:gd name="T48" fmla="*/ 28 w 302"/>
                  <a:gd name="T49" fmla="*/ 199 h 302"/>
                  <a:gd name="T50" fmla="*/ 80 w 302"/>
                  <a:gd name="T51" fmla="*/ 180 h 302"/>
                  <a:gd name="T52" fmla="*/ 113 w 302"/>
                  <a:gd name="T53" fmla="*/ 268 h 302"/>
                  <a:gd name="T54" fmla="*/ 28 w 302"/>
                  <a:gd name="T55" fmla="*/ 199 h 302"/>
                  <a:gd name="T56" fmla="*/ 125 w 302"/>
                  <a:gd name="T57" fmla="*/ 237 h 302"/>
                  <a:gd name="T58" fmla="*/ 100 w 302"/>
                  <a:gd name="T59" fmla="*/ 171 h 302"/>
                  <a:gd name="T60" fmla="*/ 136 w 302"/>
                  <a:gd name="T61" fmla="*/ 158 h 302"/>
                  <a:gd name="T62" fmla="*/ 125 w 302"/>
                  <a:gd name="T63" fmla="*/ 237 h 302"/>
                  <a:gd name="T64" fmla="*/ 141 w 302"/>
                  <a:gd name="T65" fmla="*/ 273 h 302"/>
                  <a:gd name="T66" fmla="*/ 158 w 302"/>
                  <a:gd name="T67" fmla="*/ 156 h 302"/>
                  <a:gd name="T68" fmla="*/ 267 w 302"/>
                  <a:gd name="T69" fmla="*/ 198 h 302"/>
                  <a:gd name="T70" fmla="*/ 141 w 302"/>
                  <a:gd name="T71" fmla="*/ 27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2" h="302">
                    <a:moveTo>
                      <a:pt x="302" y="193"/>
                    </a:moveTo>
                    <a:lnTo>
                      <a:pt x="249" y="7"/>
                    </a:lnTo>
                    <a:lnTo>
                      <a:pt x="235" y="0"/>
                    </a:lnTo>
                    <a:lnTo>
                      <a:pt x="38" y="32"/>
                    </a:lnTo>
                    <a:lnTo>
                      <a:pt x="29" y="47"/>
                    </a:lnTo>
                    <a:lnTo>
                      <a:pt x="72" y="159"/>
                    </a:lnTo>
                    <a:lnTo>
                      <a:pt x="3" y="186"/>
                    </a:lnTo>
                    <a:lnTo>
                      <a:pt x="0" y="204"/>
                    </a:lnTo>
                    <a:lnTo>
                      <a:pt x="121" y="302"/>
                    </a:lnTo>
                    <a:lnTo>
                      <a:pt x="147" y="295"/>
                    </a:lnTo>
                    <a:lnTo>
                      <a:pt x="297" y="205"/>
                    </a:lnTo>
                    <a:lnTo>
                      <a:pt x="302" y="193"/>
                    </a:lnTo>
                    <a:close/>
                    <a:moveTo>
                      <a:pt x="275" y="178"/>
                    </a:moveTo>
                    <a:lnTo>
                      <a:pt x="166" y="136"/>
                    </a:lnTo>
                    <a:lnTo>
                      <a:pt x="234" y="35"/>
                    </a:lnTo>
                    <a:lnTo>
                      <a:pt x="275" y="178"/>
                    </a:lnTo>
                    <a:close/>
                    <a:moveTo>
                      <a:pt x="215" y="25"/>
                    </a:moveTo>
                    <a:lnTo>
                      <a:pt x="148" y="124"/>
                    </a:lnTo>
                    <a:lnTo>
                      <a:pt x="64" y="50"/>
                    </a:lnTo>
                    <a:lnTo>
                      <a:pt x="215" y="25"/>
                    </a:lnTo>
                    <a:close/>
                    <a:moveTo>
                      <a:pt x="65" y="80"/>
                    </a:moveTo>
                    <a:lnTo>
                      <a:pt x="129" y="138"/>
                    </a:lnTo>
                    <a:lnTo>
                      <a:pt x="92" y="151"/>
                    </a:lnTo>
                    <a:lnTo>
                      <a:pt x="65" y="80"/>
                    </a:lnTo>
                    <a:close/>
                    <a:moveTo>
                      <a:pt x="28" y="199"/>
                    </a:moveTo>
                    <a:lnTo>
                      <a:pt x="80" y="180"/>
                    </a:lnTo>
                    <a:lnTo>
                      <a:pt x="113" y="268"/>
                    </a:lnTo>
                    <a:lnTo>
                      <a:pt x="28" y="199"/>
                    </a:lnTo>
                    <a:close/>
                    <a:moveTo>
                      <a:pt x="125" y="237"/>
                    </a:moveTo>
                    <a:lnTo>
                      <a:pt x="100" y="171"/>
                    </a:lnTo>
                    <a:lnTo>
                      <a:pt x="136" y="158"/>
                    </a:lnTo>
                    <a:lnTo>
                      <a:pt x="125" y="237"/>
                    </a:lnTo>
                    <a:close/>
                    <a:moveTo>
                      <a:pt x="141" y="273"/>
                    </a:moveTo>
                    <a:lnTo>
                      <a:pt x="158" y="156"/>
                    </a:lnTo>
                    <a:lnTo>
                      <a:pt x="267" y="198"/>
                    </a:lnTo>
                    <a:lnTo>
                      <a:pt x="141" y="273"/>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 name="Oval 6">
                <a:extLst>
                  <a:ext uri="{FF2B5EF4-FFF2-40B4-BE49-F238E27FC236}">
                    <a16:creationId xmlns:a16="http://schemas.microsoft.com/office/drawing/2014/main" id="{FEF1A53A-4E48-4705-BADB-91ECFA9BE2C2}"/>
                  </a:ext>
                </a:extLst>
              </p:cNvPr>
              <p:cNvSpPr>
                <a:spLocks noChangeArrowheads="1"/>
              </p:cNvSpPr>
              <p:nvPr/>
            </p:nvSpPr>
            <p:spPr bwMode="auto">
              <a:xfrm>
                <a:off x="3157" y="916"/>
                <a:ext cx="66" cy="65"/>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7">
                <a:extLst>
                  <a:ext uri="{FF2B5EF4-FFF2-40B4-BE49-F238E27FC236}">
                    <a16:creationId xmlns:a16="http://schemas.microsoft.com/office/drawing/2014/main" id="{FDC2CE4B-5222-4984-8447-B6E85E6C38F2}"/>
                  </a:ext>
                </a:extLst>
              </p:cNvPr>
              <p:cNvSpPr>
                <a:spLocks noChangeArrowheads="1"/>
              </p:cNvSpPr>
              <p:nvPr/>
            </p:nvSpPr>
            <p:spPr bwMode="auto">
              <a:xfrm>
                <a:off x="3321" y="817"/>
                <a:ext cx="66" cy="66"/>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8">
                <a:extLst>
                  <a:ext uri="{FF2B5EF4-FFF2-40B4-BE49-F238E27FC236}">
                    <a16:creationId xmlns:a16="http://schemas.microsoft.com/office/drawing/2014/main" id="{74DB5266-AC9C-442C-978E-5E47291EE1C7}"/>
                  </a:ext>
                </a:extLst>
              </p:cNvPr>
              <p:cNvSpPr>
                <a:spLocks noChangeArrowheads="1"/>
              </p:cNvSpPr>
              <p:nvPr/>
            </p:nvSpPr>
            <p:spPr bwMode="auto">
              <a:xfrm>
                <a:off x="3070" y="664"/>
                <a:ext cx="66" cy="65"/>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9" name="Oval 9">
                <a:extLst>
                  <a:ext uri="{FF2B5EF4-FFF2-40B4-BE49-F238E27FC236}">
                    <a16:creationId xmlns:a16="http://schemas.microsoft.com/office/drawing/2014/main" id="{9FEF01D6-8DED-44BB-A924-180DD220572C}"/>
                  </a:ext>
                </a:extLst>
              </p:cNvPr>
              <p:cNvSpPr>
                <a:spLocks noChangeArrowheads="1"/>
              </p:cNvSpPr>
              <p:nvPr/>
            </p:nvSpPr>
            <p:spPr bwMode="auto">
              <a:xfrm>
                <a:off x="3180" y="762"/>
                <a:ext cx="65" cy="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0" name="Oval 10">
                <a:extLst>
                  <a:ext uri="{FF2B5EF4-FFF2-40B4-BE49-F238E27FC236}">
                    <a16:creationId xmlns:a16="http://schemas.microsoft.com/office/drawing/2014/main" id="{4DD94E9D-AC38-467A-8D0E-79072E588CBC}"/>
                  </a:ext>
                </a:extLst>
              </p:cNvPr>
              <p:cNvSpPr>
                <a:spLocks noChangeArrowheads="1"/>
              </p:cNvSpPr>
              <p:nvPr/>
            </p:nvSpPr>
            <p:spPr bwMode="auto">
              <a:xfrm>
                <a:off x="3268" y="631"/>
                <a:ext cx="66" cy="66"/>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11">
                <a:extLst>
                  <a:ext uri="{FF2B5EF4-FFF2-40B4-BE49-F238E27FC236}">
                    <a16:creationId xmlns:a16="http://schemas.microsoft.com/office/drawing/2014/main" id="{FE7269D8-D4E9-4385-B8E9-020CD88DF530}"/>
                  </a:ext>
                </a:extLst>
              </p:cNvPr>
              <p:cNvSpPr>
                <a:spLocks noChangeArrowheads="1"/>
              </p:cNvSpPr>
              <p:nvPr/>
            </p:nvSpPr>
            <p:spPr bwMode="auto">
              <a:xfrm>
                <a:off x="3037" y="817"/>
                <a:ext cx="66" cy="66"/>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22F4B672-2D8C-44F4-AD45-07016F2A7BC4}"/>
              </a:ext>
            </a:extLst>
          </p:cNvPr>
          <p:cNvGrpSpPr/>
          <p:nvPr/>
        </p:nvGrpSpPr>
        <p:grpSpPr>
          <a:xfrm>
            <a:off x="9559906" y="931383"/>
            <a:ext cx="2455237" cy="723626"/>
            <a:chOff x="9447355" y="1129780"/>
            <a:chExt cx="2407314" cy="709502"/>
          </a:xfrm>
        </p:grpSpPr>
        <p:sp>
          <p:nvSpPr>
            <p:cNvPr id="42" name="Title 1">
              <a:extLst>
                <a:ext uri="{FF2B5EF4-FFF2-40B4-BE49-F238E27FC236}">
                  <a16:creationId xmlns:a16="http://schemas.microsoft.com/office/drawing/2014/main" id="{946666FB-BE40-4E1F-A416-A17EFC493247}"/>
                </a:ext>
              </a:extLst>
            </p:cNvPr>
            <p:cNvSpPr txBox="1">
              <a:spLocks/>
            </p:cNvSpPr>
            <p:nvPr/>
          </p:nvSpPr>
          <p:spPr>
            <a:xfrm>
              <a:off x="9447355" y="1492136"/>
              <a:ext cx="2407314" cy="347146"/>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Business Apps</a:t>
              </a:r>
            </a:p>
          </p:txBody>
        </p:sp>
        <p:grpSp>
          <p:nvGrpSpPr>
            <p:cNvPr id="12" name="Group 14">
              <a:extLst>
                <a:ext uri="{FF2B5EF4-FFF2-40B4-BE49-F238E27FC236}">
                  <a16:creationId xmlns:a16="http://schemas.microsoft.com/office/drawing/2014/main" id="{32A6F50B-F923-4256-A1B3-AD8E623D8095}"/>
                </a:ext>
              </a:extLst>
            </p:cNvPr>
            <p:cNvGrpSpPr>
              <a:grpSpLocks noChangeAspect="1"/>
            </p:cNvGrpSpPr>
            <p:nvPr/>
          </p:nvGrpSpPr>
          <p:grpSpPr bwMode="auto">
            <a:xfrm>
              <a:off x="10285315" y="1129780"/>
              <a:ext cx="365697" cy="367712"/>
              <a:chOff x="5999" y="581"/>
              <a:chExt cx="363" cy="365"/>
            </a:xfrm>
          </p:grpSpPr>
          <p:sp>
            <p:nvSpPr>
              <p:cNvPr id="13" name="AutoShape 13">
                <a:extLst>
                  <a:ext uri="{FF2B5EF4-FFF2-40B4-BE49-F238E27FC236}">
                    <a16:creationId xmlns:a16="http://schemas.microsoft.com/office/drawing/2014/main" id="{4C244738-C8FB-4E6F-A087-31A2CA933534}"/>
                  </a:ext>
                </a:extLst>
              </p:cNvPr>
              <p:cNvSpPr>
                <a:spLocks noChangeAspect="1" noChangeArrowheads="1" noTextEdit="1"/>
              </p:cNvSpPr>
              <p:nvPr/>
            </p:nvSpPr>
            <p:spPr bwMode="auto">
              <a:xfrm>
                <a:off x="5999" y="581"/>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Freeform 15">
                <a:extLst>
                  <a:ext uri="{FF2B5EF4-FFF2-40B4-BE49-F238E27FC236}">
                    <a16:creationId xmlns:a16="http://schemas.microsoft.com/office/drawing/2014/main" id="{B4BE21B6-18BC-4B8D-9071-13A3EFBB4FDF}"/>
                  </a:ext>
                </a:extLst>
              </p:cNvPr>
              <p:cNvSpPr>
                <a:spLocks/>
              </p:cNvSpPr>
              <p:nvPr/>
            </p:nvSpPr>
            <p:spPr bwMode="auto">
              <a:xfrm>
                <a:off x="6086" y="695"/>
                <a:ext cx="205" cy="229"/>
              </a:xfrm>
              <a:custGeom>
                <a:avLst/>
                <a:gdLst>
                  <a:gd name="T0" fmla="*/ 23 w 205"/>
                  <a:gd name="T1" fmla="*/ 229 h 229"/>
                  <a:gd name="T2" fmla="*/ 0 w 205"/>
                  <a:gd name="T3" fmla="*/ 229 h 229"/>
                  <a:gd name="T4" fmla="*/ 100 w 205"/>
                  <a:gd name="T5" fmla="*/ 0 h 229"/>
                  <a:gd name="T6" fmla="*/ 205 w 205"/>
                  <a:gd name="T7" fmla="*/ 229 h 229"/>
                  <a:gd name="T8" fmla="*/ 181 w 205"/>
                  <a:gd name="T9" fmla="*/ 229 h 229"/>
                  <a:gd name="T10" fmla="*/ 100 w 205"/>
                  <a:gd name="T11" fmla="*/ 57 h 229"/>
                  <a:gd name="T12" fmla="*/ 23 w 205"/>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205" h="229">
                    <a:moveTo>
                      <a:pt x="23" y="229"/>
                    </a:moveTo>
                    <a:lnTo>
                      <a:pt x="0" y="229"/>
                    </a:lnTo>
                    <a:lnTo>
                      <a:pt x="100" y="0"/>
                    </a:lnTo>
                    <a:lnTo>
                      <a:pt x="205" y="229"/>
                    </a:lnTo>
                    <a:lnTo>
                      <a:pt x="181" y="229"/>
                    </a:lnTo>
                    <a:lnTo>
                      <a:pt x="100" y="57"/>
                    </a:lnTo>
                    <a:lnTo>
                      <a:pt x="23" y="229"/>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Freeform 16">
                <a:extLst>
                  <a:ext uri="{FF2B5EF4-FFF2-40B4-BE49-F238E27FC236}">
                    <a16:creationId xmlns:a16="http://schemas.microsoft.com/office/drawing/2014/main" id="{09CA2250-8A77-4581-8728-069CC81EEF4C}"/>
                  </a:ext>
                </a:extLst>
              </p:cNvPr>
              <p:cNvSpPr>
                <a:spLocks noEditPoints="1"/>
              </p:cNvSpPr>
              <p:nvPr/>
            </p:nvSpPr>
            <p:spPr bwMode="auto">
              <a:xfrm>
                <a:off x="5999" y="670"/>
                <a:ext cx="363" cy="276"/>
              </a:xfrm>
              <a:custGeom>
                <a:avLst/>
                <a:gdLst>
                  <a:gd name="T0" fmla="*/ 363 w 363"/>
                  <a:gd name="T1" fmla="*/ 276 h 276"/>
                  <a:gd name="T2" fmla="*/ 0 w 363"/>
                  <a:gd name="T3" fmla="*/ 276 h 276"/>
                  <a:gd name="T4" fmla="*/ 96 w 363"/>
                  <a:gd name="T5" fmla="*/ 136 h 276"/>
                  <a:gd name="T6" fmla="*/ 171 w 363"/>
                  <a:gd name="T7" fmla="*/ 254 h 276"/>
                  <a:gd name="T8" fmla="*/ 195 w 363"/>
                  <a:gd name="T9" fmla="*/ 254 h 276"/>
                  <a:gd name="T10" fmla="*/ 363 w 363"/>
                  <a:gd name="T11" fmla="*/ 0 h 276"/>
                  <a:gd name="T12" fmla="*/ 363 w 363"/>
                  <a:gd name="T13" fmla="*/ 276 h 276"/>
                  <a:gd name="T14" fmla="*/ 221 w 363"/>
                  <a:gd name="T15" fmla="*/ 254 h 276"/>
                  <a:gd name="T16" fmla="*/ 341 w 363"/>
                  <a:gd name="T17" fmla="*/ 254 h 276"/>
                  <a:gd name="T18" fmla="*/ 341 w 363"/>
                  <a:gd name="T19" fmla="*/ 75 h 276"/>
                  <a:gd name="T20" fmla="*/ 221 w 363"/>
                  <a:gd name="T21" fmla="*/ 254 h 276"/>
                  <a:gd name="T22" fmla="*/ 42 w 363"/>
                  <a:gd name="T23" fmla="*/ 254 h 276"/>
                  <a:gd name="T24" fmla="*/ 145 w 363"/>
                  <a:gd name="T25" fmla="*/ 254 h 276"/>
                  <a:gd name="T26" fmla="*/ 96 w 363"/>
                  <a:gd name="T27" fmla="*/ 178 h 276"/>
                  <a:gd name="T28" fmla="*/ 42 w 363"/>
                  <a:gd name="T29" fmla="*/ 25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3" h="276">
                    <a:moveTo>
                      <a:pt x="363" y="276"/>
                    </a:moveTo>
                    <a:lnTo>
                      <a:pt x="0" y="276"/>
                    </a:lnTo>
                    <a:lnTo>
                      <a:pt x="96" y="136"/>
                    </a:lnTo>
                    <a:lnTo>
                      <a:pt x="171" y="254"/>
                    </a:lnTo>
                    <a:lnTo>
                      <a:pt x="195" y="254"/>
                    </a:lnTo>
                    <a:lnTo>
                      <a:pt x="363" y="0"/>
                    </a:lnTo>
                    <a:lnTo>
                      <a:pt x="363" y="276"/>
                    </a:lnTo>
                    <a:close/>
                    <a:moveTo>
                      <a:pt x="221" y="254"/>
                    </a:moveTo>
                    <a:lnTo>
                      <a:pt x="341" y="254"/>
                    </a:lnTo>
                    <a:lnTo>
                      <a:pt x="341" y="75"/>
                    </a:lnTo>
                    <a:lnTo>
                      <a:pt x="221" y="254"/>
                    </a:lnTo>
                    <a:close/>
                    <a:moveTo>
                      <a:pt x="42" y="254"/>
                    </a:moveTo>
                    <a:lnTo>
                      <a:pt x="145" y="254"/>
                    </a:lnTo>
                    <a:lnTo>
                      <a:pt x="96" y="178"/>
                    </a:lnTo>
                    <a:lnTo>
                      <a:pt x="42" y="25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7">
                <a:extLst>
                  <a:ext uri="{FF2B5EF4-FFF2-40B4-BE49-F238E27FC236}">
                    <a16:creationId xmlns:a16="http://schemas.microsoft.com/office/drawing/2014/main" id="{96695164-96CC-4711-B054-66DDF7E121CE}"/>
                  </a:ext>
                </a:extLst>
              </p:cNvPr>
              <p:cNvSpPr>
                <a:spLocks/>
              </p:cNvSpPr>
              <p:nvPr/>
            </p:nvSpPr>
            <p:spPr bwMode="auto">
              <a:xfrm>
                <a:off x="6085" y="581"/>
                <a:ext cx="277" cy="343"/>
              </a:xfrm>
              <a:custGeom>
                <a:avLst/>
                <a:gdLst>
                  <a:gd name="T0" fmla="*/ 209 w 277"/>
                  <a:gd name="T1" fmla="*/ 0 h 343"/>
                  <a:gd name="T2" fmla="*/ 209 w 277"/>
                  <a:gd name="T3" fmla="*/ 23 h 343"/>
                  <a:gd name="T4" fmla="*/ 237 w 277"/>
                  <a:gd name="T5" fmla="*/ 23 h 343"/>
                  <a:gd name="T6" fmla="*/ 0 w 277"/>
                  <a:gd name="T7" fmla="*/ 343 h 343"/>
                  <a:gd name="T8" fmla="*/ 28 w 277"/>
                  <a:gd name="T9" fmla="*/ 343 h 343"/>
                  <a:gd name="T10" fmla="*/ 255 w 277"/>
                  <a:gd name="T11" fmla="*/ 42 h 343"/>
                  <a:gd name="T12" fmla="*/ 255 w 277"/>
                  <a:gd name="T13" fmla="*/ 69 h 343"/>
                  <a:gd name="T14" fmla="*/ 277 w 277"/>
                  <a:gd name="T15" fmla="*/ 69 h 343"/>
                  <a:gd name="T16" fmla="*/ 277 w 277"/>
                  <a:gd name="T17" fmla="*/ 0 h 343"/>
                  <a:gd name="T18" fmla="*/ 209 w 277"/>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343">
                    <a:moveTo>
                      <a:pt x="209" y="0"/>
                    </a:moveTo>
                    <a:lnTo>
                      <a:pt x="209" y="23"/>
                    </a:lnTo>
                    <a:lnTo>
                      <a:pt x="237" y="23"/>
                    </a:lnTo>
                    <a:lnTo>
                      <a:pt x="0" y="343"/>
                    </a:lnTo>
                    <a:lnTo>
                      <a:pt x="28" y="343"/>
                    </a:lnTo>
                    <a:lnTo>
                      <a:pt x="255" y="42"/>
                    </a:lnTo>
                    <a:lnTo>
                      <a:pt x="255" y="69"/>
                    </a:lnTo>
                    <a:lnTo>
                      <a:pt x="277" y="69"/>
                    </a:lnTo>
                    <a:lnTo>
                      <a:pt x="277" y="0"/>
                    </a:lnTo>
                    <a:lnTo>
                      <a:pt x="20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5" name="Group 94">
            <a:extLst>
              <a:ext uri="{FF2B5EF4-FFF2-40B4-BE49-F238E27FC236}">
                <a16:creationId xmlns:a16="http://schemas.microsoft.com/office/drawing/2014/main" id="{EC6EA616-9027-4492-8D5D-D92DA4FCDE3A}"/>
              </a:ext>
            </a:extLst>
          </p:cNvPr>
          <p:cNvGrpSpPr/>
          <p:nvPr/>
        </p:nvGrpSpPr>
        <p:grpSpPr>
          <a:xfrm>
            <a:off x="6899155" y="948085"/>
            <a:ext cx="2455237" cy="706925"/>
            <a:chOff x="7170742" y="1146155"/>
            <a:chExt cx="2407314" cy="693127"/>
          </a:xfrm>
        </p:grpSpPr>
        <p:sp>
          <p:nvSpPr>
            <p:cNvPr id="41" name="Title 1">
              <a:extLst>
                <a:ext uri="{FF2B5EF4-FFF2-40B4-BE49-F238E27FC236}">
                  <a16:creationId xmlns:a16="http://schemas.microsoft.com/office/drawing/2014/main" id="{CFCA2049-5143-4925-9BC8-938D33CBF795}"/>
                </a:ext>
              </a:extLst>
            </p:cNvPr>
            <p:cNvSpPr txBox="1">
              <a:spLocks/>
            </p:cNvSpPr>
            <p:nvPr/>
          </p:nvSpPr>
          <p:spPr>
            <a:xfrm>
              <a:off x="7170742" y="1492136"/>
              <a:ext cx="2407314" cy="347146"/>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204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Modern Workplace</a:t>
              </a:r>
            </a:p>
          </p:txBody>
        </p:sp>
        <p:grpSp>
          <p:nvGrpSpPr>
            <p:cNvPr id="18" name="Group 20">
              <a:extLst>
                <a:ext uri="{FF2B5EF4-FFF2-40B4-BE49-F238E27FC236}">
                  <a16:creationId xmlns:a16="http://schemas.microsoft.com/office/drawing/2014/main" id="{1AF8A064-3696-4DDE-A5D2-8830E95650A6}"/>
                </a:ext>
              </a:extLst>
            </p:cNvPr>
            <p:cNvGrpSpPr>
              <a:grpSpLocks noChangeAspect="1"/>
            </p:cNvGrpSpPr>
            <p:nvPr/>
          </p:nvGrpSpPr>
          <p:grpSpPr bwMode="auto">
            <a:xfrm>
              <a:off x="8092773" y="1146155"/>
              <a:ext cx="336550" cy="334963"/>
              <a:chOff x="4807" y="704"/>
              <a:chExt cx="212" cy="211"/>
            </a:xfrm>
          </p:grpSpPr>
          <p:sp>
            <p:nvSpPr>
              <p:cNvPr id="19" name="AutoShape 19">
                <a:extLst>
                  <a:ext uri="{FF2B5EF4-FFF2-40B4-BE49-F238E27FC236}">
                    <a16:creationId xmlns:a16="http://schemas.microsoft.com/office/drawing/2014/main" id="{34D6C8AD-4FE4-4765-8BFF-BE4986A109E2}"/>
                  </a:ext>
                </a:extLst>
              </p:cNvPr>
              <p:cNvSpPr>
                <a:spLocks noChangeAspect="1" noChangeArrowheads="1" noTextEdit="1"/>
              </p:cNvSpPr>
              <p:nvPr/>
            </p:nvSpPr>
            <p:spPr bwMode="auto">
              <a:xfrm>
                <a:off x="4807" y="704"/>
                <a:ext cx="21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21">
                <a:extLst>
                  <a:ext uri="{FF2B5EF4-FFF2-40B4-BE49-F238E27FC236}">
                    <a16:creationId xmlns:a16="http://schemas.microsoft.com/office/drawing/2014/main" id="{FCA546E9-A626-4062-A48A-21DA4A000E74}"/>
                  </a:ext>
                </a:extLst>
              </p:cNvPr>
              <p:cNvSpPr>
                <a:spLocks/>
              </p:cNvSpPr>
              <p:nvPr/>
            </p:nvSpPr>
            <p:spPr bwMode="auto">
              <a:xfrm>
                <a:off x="4856" y="783"/>
                <a:ext cx="50" cy="75"/>
              </a:xfrm>
              <a:custGeom>
                <a:avLst/>
                <a:gdLst>
                  <a:gd name="T0" fmla="*/ 12 w 81"/>
                  <a:gd name="T1" fmla="*/ 120 h 120"/>
                  <a:gd name="T2" fmla="*/ 81 w 81"/>
                  <a:gd name="T3" fmla="*/ 0 h 120"/>
                  <a:gd name="T4" fmla="*/ 56 w 81"/>
                  <a:gd name="T5" fmla="*/ 0 h 120"/>
                  <a:gd name="T6" fmla="*/ 0 w 81"/>
                  <a:gd name="T7" fmla="*/ 98 h 120"/>
                  <a:gd name="T8" fmla="*/ 12 w 81"/>
                  <a:gd name="T9" fmla="*/ 120 h 120"/>
                </a:gdLst>
                <a:ahLst/>
                <a:cxnLst>
                  <a:cxn ang="0">
                    <a:pos x="T0" y="T1"/>
                  </a:cxn>
                  <a:cxn ang="0">
                    <a:pos x="T2" y="T3"/>
                  </a:cxn>
                  <a:cxn ang="0">
                    <a:pos x="T4" y="T5"/>
                  </a:cxn>
                  <a:cxn ang="0">
                    <a:pos x="T6" y="T7"/>
                  </a:cxn>
                  <a:cxn ang="0">
                    <a:pos x="T8" y="T9"/>
                  </a:cxn>
                </a:cxnLst>
                <a:rect l="0" t="0" r="r" b="b"/>
                <a:pathLst>
                  <a:path w="81" h="120">
                    <a:moveTo>
                      <a:pt x="12" y="120"/>
                    </a:moveTo>
                    <a:cubicBezTo>
                      <a:pt x="81" y="0"/>
                      <a:pt x="81" y="0"/>
                      <a:pt x="81" y="0"/>
                    </a:cubicBezTo>
                    <a:cubicBezTo>
                      <a:pt x="56" y="0"/>
                      <a:pt x="56" y="0"/>
                      <a:pt x="56" y="0"/>
                    </a:cubicBezTo>
                    <a:cubicBezTo>
                      <a:pt x="0" y="98"/>
                      <a:pt x="0" y="98"/>
                      <a:pt x="0" y="98"/>
                    </a:cubicBezTo>
                    <a:cubicBezTo>
                      <a:pt x="6" y="104"/>
                      <a:pt x="10" y="112"/>
                      <a:pt x="12" y="120"/>
                    </a:cubicBez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2">
                <a:extLst>
                  <a:ext uri="{FF2B5EF4-FFF2-40B4-BE49-F238E27FC236}">
                    <a16:creationId xmlns:a16="http://schemas.microsoft.com/office/drawing/2014/main" id="{AF00E254-36BE-450D-A036-970F247F19F3}"/>
                  </a:ext>
                </a:extLst>
              </p:cNvPr>
              <p:cNvSpPr>
                <a:spLocks/>
              </p:cNvSpPr>
              <p:nvPr/>
            </p:nvSpPr>
            <p:spPr bwMode="auto">
              <a:xfrm>
                <a:off x="4871" y="889"/>
                <a:ext cx="85" cy="13"/>
              </a:xfrm>
              <a:custGeom>
                <a:avLst/>
                <a:gdLst>
                  <a:gd name="T0" fmla="*/ 11 w 136"/>
                  <a:gd name="T1" fmla="*/ 21 h 21"/>
                  <a:gd name="T2" fmla="*/ 124 w 136"/>
                  <a:gd name="T3" fmla="*/ 21 h 21"/>
                  <a:gd name="T4" fmla="*/ 136 w 136"/>
                  <a:gd name="T5" fmla="*/ 0 h 21"/>
                  <a:gd name="T6" fmla="*/ 0 w 136"/>
                  <a:gd name="T7" fmla="*/ 0 h 21"/>
                  <a:gd name="T8" fmla="*/ 11 w 136"/>
                  <a:gd name="T9" fmla="*/ 21 h 21"/>
                </a:gdLst>
                <a:ahLst/>
                <a:cxnLst>
                  <a:cxn ang="0">
                    <a:pos x="T0" y="T1"/>
                  </a:cxn>
                  <a:cxn ang="0">
                    <a:pos x="T2" y="T3"/>
                  </a:cxn>
                  <a:cxn ang="0">
                    <a:pos x="T4" y="T5"/>
                  </a:cxn>
                  <a:cxn ang="0">
                    <a:pos x="T6" y="T7"/>
                  </a:cxn>
                  <a:cxn ang="0">
                    <a:pos x="T8" y="T9"/>
                  </a:cxn>
                </a:cxnLst>
                <a:rect l="0" t="0" r="r" b="b"/>
                <a:pathLst>
                  <a:path w="136" h="21">
                    <a:moveTo>
                      <a:pt x="11" y="21"/>
                    </a:moveTo>
                    <a:cubicBezTo>
                      <a:pt x="124" y="21"/>
                      <a:pt x="124" y="21"/>
                      <a:pt x="124" y="21"/>
                    </a:cubicBezTo>
                    <a:cubicBezTo>
                      <a:pt x="127" y="13"/>
                      <a:pt x="131" y="6"/>
                      <a:pt x="136" y="0"/>
                    </a:cubicBezTo>
                    <a:cubicBezTo>
                      <a:pt x="0" y="0"/>
                      <a:pt x="0" y="0"/>
                      <a:pt x="0" y="0"/>
                    </a:cubicBezTo>
                    <a:cubicBezTo>
                      <a:pt x="4" y="6"/>
                      <a:pt x="8" y="13"/>
                      <a:pt x="11" y="21"/>
                    </a:cubicBez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3">
                <a:extLst>
                  <a:ext uri="{FF2B5EF4-FFF2-40B4-BE49-F238E27FC236}">
                    <a16:creationId xmlns:a16="http://schemas.microsoft.com/office/drawing/2014/main" id="{8363A7AA-6D14-4331-8F4A-ECD21EA0CEB7}"/>
                  </a:ext>
                </a:extLst>
              </p:cNvPr>
              <p:cNvSpPr>
                <a:spLocks/>
              </p:cNvSpPr>
              <p:nvPr/>
            </p:nvSpPr>
            <p:spPr bwMode="auto">
              <a:xfrm>
                <a:off x="4807" y="885"/>
                <a:ext cx="60" cy="30"/>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2"/>
                      <a:pt x="75" y="0"/>
                      <a:pt x="48" y="0"/>
                    </a:cubicBezTo>
                    <a:cubicBezTo>
                      <a:pt x="21" y="0"/>
                      <a:pt x="0" y="22"/>
                      <a:pt x="0" y="48"/>
                    </a:cubicBezTo>
                    <a:lnTo>
                      <a:pt x="96" y="4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3" name="Oval 24">
                <a:extLst>
                  <a:ext uri="{FF2B5EF4-FFF2-40B4-BE49-F238E27FC236}">
                    <a16:creationId xmlns:a16="http://schemas.microsoft.com/office/drawing/2014/main" id="{5652ECEF-FFA0-4B01-B294-2902EC9F3839}"/>
                  </a:ext>
                </a:extLst>
              </p:cNvPr>
              <p:cNvSpPr>
                <a:spLocks noChangeArrowheads="1"/>
              </p:cNvSpPr>
              <p:nvPr/>
            </p:nvSpPr>
            <p:spPr bwMode="auto">
              <a:xfrm>
                <a:off x="4824" y="849"/>
                <a:ext cx="26" cy="26"/>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AAB3B9E9-13B0-41CE-9F94-34F23D38C120}"/>
                  </a:ext>
                </a:extLst>
              </p:cNvPr>
              <p:cNvSpPr>
                <a:spLocks/>
              </p:cNvSpPr>
              <p:nvPr/>
            </p:nvSpPr>
            <p:spPr bwMode="auto">
              <a:xfrm>
                <a:off x="4959" y="885"/>
                <a:ext cx="60" cy="30"/>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2"/>
                      <a:pt x="75" y="0"/>
                      <a:pt x="48" y="0"/>
                    </a:cubicBezTo>
                    <a:cubicBezTo>
                      <a:pt x="22" y="0"/>
                      <a:pt x="0" y="22"/>
                      <a:pt x="0" y="48"/>
                    </a:cubicBezTo>
                    <a:lnTo>
                      <a:pt x="96" y="4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 name="Oval 26">
                <a:extLst>
                  <a:ext uri="{FF2B5EF4-FFF2-40B4-BE49-F238E27FC236}">
                    <a16:creationId xmlns:a16="http://schemas.microsoft.com/office/drawing/2014/main" id="{407D5126-169F-4218-89ED-9FE52F852165}"/>
                  </a:ext>
                </a:extLst>
              </p:cNvPr>
              <p:cNvSpPr>
                <a:spLocks noChangeArrowheads="1"/>
              </p:cNvSpPr>
              <p:nvPr/>
            </p:nvSpPr>
            <p:spPr bwMode="auto">
              <a:xfrm>
                <a:off x="4976" y="849"/>
                <a:ext cx="27" cy="26"/>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E3DCAA3A-8CDB-4693-9893-D333458DE124}"/>
                  </a:ext>
                </a:extLst>
              </p:cNvPr>
              <p:cNvSpPr>
                <a:spLocks/>
              </p:cNvSpPr>
              <p:nvPr/>
            </p:nvSpPr>
            <p:spPr bwMode="auto">
              <a:xfrm>
                <a:off x="4884" y="741"/>
                <a:ext cx="59" cy="29"/>
              </a:xfrm>
              <a:custGeom>
                <a:avLst/>
                <a:gdLst>
                  <a:gd name="T0" fmla="*/ 96 w 96"/>
                  <a:gd name="T1" fmla="*/ 48 h 48"/>
                  <a:gd name="T2" fmla="*/ 48 w 96"/>
                  <a:gd name="T3" fmla="*/ 0 h 48"/>
                  <a:gd name="T4" fmla="*/ 0 w 96"/>
                  <a:gd name="T5" fmla="*/ 48 h 48"/>
                  <a:gd name="T6" fmla="*/ 96 w 96"/>
                  <a:gd name="T7" fmla="*/ 48 h 48"/>
                </a:gdLst>
                <a:ahLst/>
                <a:cxnLst>
                  <a:cxn ang="0">
                    <a:pos x="T0" y="T1"/>
                  </a:cxn>
                  <a:cxn ang="0">
                    <a:pos x="T2" y="T3"/>
                  </a:cxn>
                  <a:cxn ang="0">
                    <a:pos x="T4" y="T5"/>
                  </a:cxn>
                  <a:cxn ang="0">
                    <a:pos x="T6" y="T7"/>
                  </a:cxn>
                </a:cxnLst>
                <a:rect l="0" t="0" r="r" b="b"/>
                <a:pathLst>
                  <a:path w="96" h="48">
                    <a:moveTo>
                      <a:pt x="96" y="48"/>
                    </a:moveTo>
                    <a:cubicBezTo>
                      <a:pt x="96" y="21"/>
                      <a:pt x="74" y="0"/>
                      <a:pt x="48" y="0"/>
                    </a:cubicBezTo>
                    <a:cubicBezTo>
                      <a:pt x="21" y="0"/>
                      <a:pt x="0" y="21"/>
                      <a:pt x="0" y="48"/>
                    </a:cubicBezTo>
                    <a:lnTo>
                      <a:pt x="96" y="4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7" name="Oval 28">
                <a:extLst>
                  <a:ext uri="{FF2B5EF4-FFF2-40B4-BE49-F238E27FC236}">
                    <a16:creationId xmlns:a16="http://schemas.microsoft.com/office/drawing/2014/main" id="{52DEDCB8-72E5-4537-BF90-C42B0F2AA80D}"/>
                  </a:ext>
                </a:extLst>
              </p:cNvPr>
              <p:cNvSpPr>
                <a:spLocks noChangeArrowheads="1"/>
              </p:cNvSpPr>
              <p:nvPr/>
            </p:nvSpPr>
            <p:spPr bwMode="auto">
              <a:xfrm>
                <a:off x="4900" y="704"/>
                <a:ext cx="26" cy="2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29">
                <a:extLst>
                  <a:ext uri="{FF2B5EF4-FFF2-40B4-BE49-F238E27FC236}">
                    <a16:creationId xmlns:a16="http://schemas.microsoft.com/office/drawing/2014/main" id="{82973928-05FC-488B-B981-050F06CF05DD}"/>
                  </a:ext>
                </a:extLst>
              </p:cNvPr>
              <p:cNvSpPr>
                <a:spLocks/>
              </p:cNvSpPr>
              <p:nvPr/>
            </p:nvSpPr>
            <p:spPr bwMode="auto">
              <a:xfrm>
                <a:off x="4921" y="783"/>
                <a:ext cx="50" cy="75"/>
              </a:xfrm>
              <a:custGeom>
                <a:avLst/>
                <a:gdLst>
                  <a:gd name="T0" fmla="*/ 80 w 80"/>
                  <a:gd name="T1" fmla="*/ 98 h 120"/>
                  <a:gd name="T2" fmla="*/ 24 w 80"/>
                  <a:gd name="T3" fmla="*/ 0 h 120"/>
                  <a:gd name="T4" fmla="*/ 0 w 80"/>
                  <a:gd name="T5" fmla="*/ 0 h 120"/>
                  <a:gd name="T6" fmla="*/ 68 w 80"/>
                  <a:gd name="T7" fmla="*/ 120 h 120"/>
                  <a:gd name="T8" fmla="*/ 80 w 80"/>
                  <a:gd name="T9" fmla="*/ 98 h 120"/>
                </a:gdLst>
                <a:ahLst/>
                <a:cxnLst>
                  <a:cxn ang="0">
                    <a:pos x="T0" y="T1"/>
                  </a:cxn>
                  <a:cxn ang="0">
                    <a:pos x="T2" y="T3"/>
                  </a:cxn>
                  <a:cxn ang="0">
                    <a:pos x="T4" y="T5"/>
                  </a:cxn>
                  <a:cxn ang="0">
                    <a:pos x="T6" y="T7"/>
                  </a:cxn>
                  <a:cxn ang="0">
                    <a:pos x="T8" y="T9"/>
                  </a:cxn>
                </a:cxnLst>
                <a:rect l="0" t="0" r="r" b="b"/>
                <a:pathLst>
                  <a:path w="80" h="120">
                    <a:moveTo>
                      <a:pt x="80" y="98"/>
                    </a:moveTo>
                    <a:cubicBezTo>
                      <a:pt x="24" y="0"/>
                      <a:pt x="24" y="0"/>
                      <a:pt x="24" y="0"/>
                    </a:cubicBezTo>
                    <a:cubicBezTo>
                      <a:pt x="0" y="0"/>
                      <a:pt x="0" y="0"/>
                      <a:pt x="0" y="0"/>
                    </a:cubicBezTo>
                    <a:cubicBezTo>
                      <a:pt x="68" y="120"/>
                      <a:pt x="68" y="120"/>
                      <a:pt x="68" y="120"/>
                    </a:cubicBezTo>
                    <a:cubicBezTo>
                      <a:pt x="70" y="112"/>
                      <a:pt x="74" y="104"/>
                      <a:pt x="80" y="98"/>
                    </a:cubicBez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34" name="Straight Connector 33">
            <a:extLst>
              <a:ext uri="{FF2B5EF4-FFF2-40B4-BE49-F238E27FC236}">
                <a16:creationId xmlns:a16="http://schemas.microsoft.com/office/drawing/2014/main" id="{1276DEF0-5D1A-4968-AAA5-6600B053CF78}"/>
              </a:ext>
            </a:extLst>
          </p:cNvPr>
          <p:cNvCxnSpPr>
            <a:cxnSpLocks/>
          </p:cNvCxnSpPr>
          <p:nvPr/>
        </p:nvCxnSpPr>
        <p:spPr>
          <a:xfrm>
            <a:off x="4180321" y="1265316"/>
            <a:ext cx="0" cy="5222579"/>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13CE9BB-09DA-40C9-8688-6011DAEC42DF}"/>
              </a:ext>
            </a:extLst>
          </p:cNvPr>
          <p:cNvCxnSpPr>
            <a:cxnSpLocks/>
          </p:cNvCxnSpPr>
          <p:nvPr/>
        </p:nvCxnSpPr>
        <p:spPr>
          <a:xfrm flipH="1">
            <a:off x="395646" y="5886150"/>
            <a:ext cx="114838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CD93B2-1900-48E1-8050-8C16F1C8D8F4}"/>
              </a:ext>
            </a:extLst>
          </p:cNvPr>
          <p:cNvCxnSpPr>
            <a:cxnSpLocks/>
          </p:cNvCxnSpPr>
          <p:nvPr/>
        </p:nvCxnSpPr>
        <p:spPr>
          <a:xfrm flipH="1">
            <a:off x="444894" y="2462578"/>
            <a:ext cx="11483816"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03A9CD8-9950-4F66-9B40-DCA85052EF57}"/>
              </a:ext>
            </a:extLst>
          </p:cNvPr>
          <p:cNvCxnSpPr>
            <a:cxnSpLocks/>
          </p:cNvCxnSpPr>
          <p:nvPr/>
        </p:nvCxnSpPr>
        <p:spPr>
          <a:xfrm>
            <a:off x="6802245" y="1265316"/>
            <a:ext cx="0" cy="5222579"/>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D3A677D-A4EA-406E-BF60-69C8D9B8FC73}"/>
              </a:ext>
            </a:extLst>
          </p:cNvPr>
          <p:cNvSpPr/>
          <p:nvPr/>
        </p:nvSpPr>
        <p:spPr>
          <a:xfrm>
            <a:off x="2398743" y="4912300"/>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sp>
        <p:nvSpPr>
          <p:cNvPr id="104" name="Rectangle 103">
            <a:extLst>
              <a:ext uri="{FF2B5EF4-FFF2-40B4-BE49-F238E27FC236}">
                <a16:creationId xmlns:a16="http://schemas.microsoft.com/office/drawing/2014/main" id="{E38D7628-07FA-472A-A22B-371F25C9DCB6}"/>
              </a:ext>
            </a:extLst>
          </p:cNvPr>
          <p:cNvSpPr/>
          <p:nvPr/>
        </p:nvSpPr>
        <p:spPr>
          <a:xfrm>
            <a:off x="10458736" y="6439852"/>
            <a:ext cx="713150" cy="28630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IN" sz="1224"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3/31/19</a:t>
            </a:r>
          </a:p>
        </p:txBody>
      </p:sp>
      <p:cxnSp>
        <p:nvCxnSpPr>
          <p:cNvPr id="112" name="Straight Connector 111">
            <a:extLst>
              <a:ext uri="{FF2B5EF4-FFF2-40B4-BE49-F238E27FC236}">
                <a16:creationId xmlns:a16="http://schemas.microsoft.com/office/drawing/2014/main" id="{83DEF2FF-D7FF-4AC5-838B-B4E480EF5F4E}"/>
              </a:ext>
            </a:extLst>
          </p:cNvPr>
          <p:cNvCxnSpPr>
            <a:cxnSpLocks/>
          </p:cNvCxnSpPr>
          <p:nvPr/>
        </p:nvCxnSpPr>
        <p:spPr>
          <a:xfrm>
            <a:off x="9457700" y="1265316"/>
            <a:ext cx="0" cy="5222579"/>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9AD12AA-9C3C-4A47-86B1-51EC525F49C0}"/>
              </a:ext>
            </a:extLst>
          </p:cNvPr>
          <p:cNvSpPr/>
          <p:nvPr/>
        </p:nvSpPr>
        <p:spPr>
          <a:xfrm>
            <a:off x="4078239" y="6612392"/>
            <a:ext cx="3745262"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hlinkClick r:id="rId5"/>
              </a:rPr>
              <a:t>aka.ms/</a:t>
            </a:r>
            <a:r>
              <a:rPr kumimoji="0" lang="en-US" sz="1836" b="1" i="0" u="none" strike="noStrike" kern="1200" cap="none" spc="0" normalizeH="0" baseline="0" noProof="0" dirty="0">
                <a:ln>
                  <a:noFill/>
                </a:ln>
                <a:solidFill>
                  <a:srgbClr val="505050"/>
                </a:solidFill>
                <a:effectLst/>
                <a:uLnTx/>
                <a:uFillTx/>
                <a:latin typeface="Segoe UI"/>
                <a:ea typeface="+mn-ea"/>
                <a:cs typeface="+mn-cs"/>
                <a:hlinkClick r:id="rId5"/>
              </a:rPr>
              <a:t>RoleBasedCertifications</a:t>
            </a:r>
            <a:r>
              <a:rPr kumimoji="0" lang="en-US" sz="1836" b="1"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232639832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idx="4294967295"/>
          </p:nvPr>
        </p:nvSpPr>
        <p:spPr>
          <a:xfrm>
            <a:off x="546100" y="96838"/>
            <a:ext cx="11890375" cy="917575"/>
          </a:xfrm>
        </p:spPr>
        <p:txBody>
          <a:bodyPr>
            <a:normAutofit/>
          </a:bodyPr>
          <a:lstStyle/>
          <a:p>
            <a:r>
              <a:rPr lang="en-US" sz="4895" dirty="0">
                <a:ea typeface="Segoe UI" pitchFamily="34" charset="0"/>
              </a:rPr>
              <a:t>How to interpret the questions</a:t>
            </a:r>
            <a:endParaRPr lang="en-US" sz="4895" dirty="0">
              <a:solidFill>
                <a:srgbClr val="FF8C00"/>
              </a:solidFill>
              <a:ea typeface="Segoe UI" pitchFamily="34" charset="0"/>
            </a:endParaRPr>
          </a:p>
        </p:txBody>
      </p:sp>
      <p:sp>
        <p:nvSpPr>
          <p:cNvPr id="16" name="Rectangle 15"/>
          <p:cNvSpPr/>
          <p:nvPr/>
        </p:nvSpPr>
        <p:spPr bwMode="auto">
          <a:xfrm>
            <a:off x="6241916" y="3865879"/>
            <a:ext cx="5205958" cy="1243294"/>
          </a:xfrm>
          <a:prstGeom prst="rect">
            <a:avLst/>
          </a:prstGeom>
          <a:solidFill>
            <a:srgbClr val="52505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296" tIns="62148" rIns="124296" bIns="62148" numCol="1" rtlCol="0" anchor="b" anchorCtr="0" compatLnSpc="1">
            <a:prstTxWarp prst="textNoShape">
              <a:avLst/>
            </a:prstTxWarp>
          </a:bodyPr>
          <a:lstStyle/>
          <a:p>
            <a:pPr defTabSz="1242600" fontAlgn="base">
              <a:spcBef>
                <a:spcPct val="0"/>
              </a:spcBef>
              <a:spcAft>
                <a:spcPct val="0"/>
              </a:spcAft>
            </a:pPr>
            <a:r>
              <a:rPr lang="pt-BR" sz="2719" dirty="0">
                <a:solidFill>
                  <a:schemeClr val="bg1"/>
                </a:solidFill>
                <a:latin typeface="Segoe" pitchFamily="34" charset="0"/>
              </a:rPr>
              <a:t>One or Multiple Correct Answers</a:t>
            </a:r>
          </a:p>
        </p:txBody>
      </p:sp>
      <p:sp>
        <p:nvSpPr>
          <p:cNvPr id="17" name="Rectangle 16"/>
          <p:cNvSpPr/>
          <p:nvPr/>
        </p:nvSpPr>
        <p:spPr bwMode="auto">
          <a:xfrm>
            <a:off x="6241916" y="2460687"/>
            <a:ext cx="5205958" cy="1243294"/>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24296" tIns="62148" rIns="124296" bIns="62148" numCol="1" rtlCol="0" anchor="b" anchorCtr="0" compatLnSpc="1">
            <a:prstTxWarp prst="textNoShape">
              <a:avLst/>
            </a:prstTxWarp>
          </a:bodyPr>
          <a:lstStyle/>
          <a:p>
            <a:pPr defTabSz="1242600" fontAlgn="base">
              <a:spcBef>
                <a:spcPct val="0"/>
              </a:spcBef>
              <a:spcAft>
                <a:spcPct val="0"/>
              </a:spcAft>
            </a:pPr>
            <a:r>
              <a:rPr lang="en-US" sz="2719" dirty="0">
                <a:solidFill>
                  <a:schemeClr val="bg1"/>
                </a:solidFill>
                <a:latin typeface="Segoe" pitchFamily="34" charset="0"/>
              </a:rPr>
              <a:t>Goal Statement</a:t>
            </a:r>
          </a:p>
        </p:txBody>
      </p:sp>
      <p:sp>
        <p:nvSpPr>
          <p:cNvPr id="18" name="Rectangle 17"/>
          <p:cNvSpPr/>
          <p:nvPr/>
        </p:nvSpPr>
        <p:spPr bwMode="auto">
          <a:xfrm>
            <a:off x="6241913" y="1053727"/>
            <a:ext cx="5205961" cy="1243294"/>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296" tIns="62148" rIns="124296" bIns="62148" numCol="1" rtlCol="0" anchor="b" anchorCtr="0" compatLnSpc="1">
            <a:prstTxWarp prst="textNoShape">
              <a:avLst/>
            </a:prstTxWarp>
          </a:bodyPr>
          <a:lstStyle/>
          <a:p>
            <a:pPr defTabSz="1242600" fontAlgn="base">
              <a:spcBef>
                <a:spcPct val="0"/>
              </a:spcBef>
              <a:spcAft>
                <a:spcPct val="0"/>
              </a:spcAft>
            </a:pPr>
            <a:r>
              <a:rPr lang="en-US" sz="2719" dirty="0">
                <a:solidFill>
                  <a:schemeClr val="bg1"/>
                </a:solidFill>
                <a:latin typeface="Segoe" pitchFamily="34" charset="0"/>
              </a:rPr>
              <a:t>Business Problem</a:t>
            </a:r>
          </a:p>
        </p:txBody>
      </p:sp>
      <p:sp>
        <p:nvSpPr>
          <p:cNvPr id="5" name="TextBox 4"/>
          <p:cNvSpPr txBox="1"/>
          <p:nvPr/>
        </p:nvSpPr>
        <p:spPr>
          <a:xfrm>
            <a:off x="734604" y="2320181"/>
            <a:ext cx="4526971" cy="1024004"/>
          </a:xfrm>
          <a:prstGeom prst="rect">
            <a:avLst/>
          </a:prstGeom>
          <a:noFill/>
        </p:spPr>
        <p:txBody>
          <a:bodyPr wrap="square" lIns="0" tIns="0" rIns="0" bIns="0" rtlCol="0">
            <a:spAutoFit/>
          </a:bodyPr>
          <a:lstStyle/>
          <a:p>
            <a:r>
              <a:rPr lang="en-US" sz="3263" dirty="0">
                <a:latin typeface="+mj-lt"/>
              </a:rPr>
              <a:t>All questions have a consistent anatomy</a:t>
            </a:r>
          </a:p>
        </p:txBody>
      </p:sp>
      <p:sp>
        <p:nvSpPr>
          <p:cNvPr id="20" name="Rectangle 19"/>
          <p:cNvSpPr/>
          <p:nvPr/>
        </p:nvSpPr>
        <p:spPr bwMode="auto">
          <a:xfrm>
            <a:off x="6241916" y="5268625"/>
            <a:ext cx="5225510" cy="124329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296" tIns="62148" rIns="124296" bIns="62148" numCol="1" rtlCol="0" anchor="b" anchorCtr="0" compatLnSpc="1">
            <a:prstTxWarp prst="textNoShape">
              <a:avLst/>
            </a:prstTxWarp>
          </a:bodyPr>
          <a:lstStyle/>
          <a:p>
            <a:pPr defTabSz="1242600" fontAlgn="base">
              <a:spcBef>
                <a:spcPct val="0"/>
              </a:spcBef>
              <a:spcAft>
                <a:spcPct val="0"/>
              </a:spcAft>
            </a:pPr>
            <a:r>
              <a:rPr lang="pt-BR" sz="2719" dirty="0" err="1">
                <a:solidFill>
                  <a:schemeClr val="bg1"/>
                </a:solidFill>
                <a:latin typeface="Segoe" pitchFamily="34" charset="0"/>
              </a:rPr>
              <a:t>Multiple</a:t>
            </a:r>
            <a:r>
              <a:rPr lang="pt-BR" sz="2719" dirty="0">
                <a:solidFill>
                  <a:schemeClr val="bg1"/>
                </a:solidFill>
                <a:latin typeface="Segoe" pitchFamily="34" charset="0"/>
              </a:rPr>
              <a:t> </a:t>
            </a:r>
            <a:r>
              <a:rPr lang="pt-BR" sz="2719" dirty="0" err="1">
                <a:solidFill>
                  <a:schemeClr val="bg1"/>
                </a:solidFill>
                <a:latin typeface="Segoe" pitchFamily="34" charset="0"/>
              </a:rPr>
              <a:t>Distractors</a:t>
            </a:r>
            <a:endParaRPr lang="pt-BR" sz="2719" dirty="0">
              <a:solidFill>
                <a:schemeClr val="bg1"/>
              </a:solidFill>
              <a:latin typeface="Segoe" pitchFamily="34" charset="0"/>
            </a:endParaRPr>
          </a:p>
        </p:txBody>
      </p:sp>
      <p:sp>
        <p:nvSpPr>
          <p:cNvPr id="23" name="TextBox 22"/>
          <p:cNvSpPr txBox="1"/>
          <p:nvPr/>
        </p:nvSpPr>
        <p:spPr>
          <a:xfrm>
            <a:off x="734599" y="4335348"/>
            <a:ext cx="4637286" cy="1024004"/>
          </a:xfrm>
          <a:prstGeom prst="rect">
            <a:avLst/>
          </a:prstGeom>
          <a:noFill/>
        </p:spPr>
        <p:txBody>
          <a:bodyPr wrap="square" lIns="0" tIns="0" rIns="0" bIns="0" rtlCol="0">
            <a:spAutoFit/>
          </a:bodyPr>
          <a:lstStyle/>
          <a:p>
            <a:r>
              <a:rPr lang="en-US" sz="3263" dirty="0">
                <a:latin typeface="+mj-lt"/>
              </a:rPr>
              <a:t>Questions are </a:t>
            </a:r>
            <a:r>
              <a:rPr lang="en-US" sz="3263" b="1" i="1" dirty="0">
                <a:latin typeface="+mj-lt"/>
              </a:rPr>
              <a:t>not </a:t>
            </a:r>
            <a:r>
              <a:rPr lang="en-US" sz="3263" dirty="0">
                <a:latin typeface="+mj-lt"/>
              </a:rPr>
              <a:t>intended to trick you</a:t>
            </a:r>
          </a:p>
        </p:txBody>
      </p:sp>
    </p:spTree>
    <p:extLst>
      <p:ext uri="{BB962C8B-B14F-4D97-AF65-F5344CB8AC3E}">
        <p14:creationId xmlns:p14="http://schemas.microsoft.com/office/powerpoint/2010/main" val="1031098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1"/>
          <p:cNvSpPr>
            <a:spLocks noGrp="1"/>
          </p:cNvSpPr>
          <p:nvPr>
            <p:ph type="title" idx="4294967295"/>
          </p:nvPr>
        </p:nvSpPr>
        <p:spPr>
          <a:xfrm>
            <a:off x="547688" y="295275"/>
            <a:ext cx="11888787" cy="917575"/>
          </a:xfrm>
        </p:spPr>
        <p:txBody>
          <a:bodyPr>
            <a:normAutofit/>
          </a:bodyPr>
          <a:lstStyle/>
          <a:p>
            <a:r>
              <a:rPr lang="en-US" sz="4895" dirty="0"/>
              <a:t>Question types go beyond multiple choice</a:t>
            </a:r>
          </a:p>
        </p:txBody>
      </p:sp>
      <p:sp>
        <p:nvSpPr>
          <p:cNvPr id="11" name="Rectangle 10"/>
          <p:cNvSpPr>
            <a:spLocks noChangeAspect="1"/>
          </p:cNvSpPr>
          <p:nvPr/>
        </p:nvSpPr>
        <p:spPr bwMode="auto">
          <a:xfrm>
            <a:off x="9300331" y="1803272"/>
            <a:ext cx="1913982" cy="1914675"/>
          </a:xfrm>
          <a:prstGeom prst="rect">
            <a:avLst/>
          </a:prstGeom>
          <a:solidFill>
            <a:srgbClr val="525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endParaRPr lang="en-US" sz="2447" dirty="0">
              <a:solidFill>
                <a:schemeClr val="bg1"/>
              </a:solidFill>
            </a:endParaRPr>
          </a:p>
          <a:p>
            <a:r>
              <a:rPr lang="en-US" sz="2447" spc="-102" dirty="0">
                <a:solidFill>
                  <a:schemeClr val="bg1"/>
                </a:solidFill>
                <a:ea typeface="Segoe UI" pitchFamily="34" charset="0"/>
                <a:cs typeface="Segoe UI" pitchFamily="34" charset="0"/>
              </a:rPr>
              <a:t>Graphic Interpretation</a:t>
            </a:r>
          </a:p>
        </p:txBody>
      </p:sp>
      <p:sp>
        <p:nvSpPr>
          <p:cNvPr id="15" name="Rectangle 14"/>
          <p:cNvSpPr>
            <a:spLocks noChangeAspect="1"/>
          </p:cNvSpPr>
          <p:nvPr/>
        </p:nvSpPr>
        <p:spPr bwMode="auto">
          <a:xfrm>
            <a:off x="7283511" y="1803272"/>
            <a:ext cx="1913982" cy="1914675"/>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rgbClr val="004185"/>
                </a:solidFill>
              </a:rPr>
              <a:t>Case Studies</a:t>
            </a:r>
          </a:p>
        </p:txBody>
      </p:sp>
      <p:sp>
        <p:nvSpPr>
          <p:cNvPr id="35" name="Rectangle 34"/>
          <p:cNvSpPr>
            <a:spLocks noChangeAspect="1"/>
          </p:cNvSpPr>
          <p:nvPr/>
        </p:nvSpPr>
        <p:spPr bwMode="auto">
          <a:xfrm>
            <a:off x="9298511" y="3826963"/>
            <a:ext cx="1913982" cy="1914675"/>
          </a:xfrm>
          <a:prstGeom prst="rect">
            <a:avLst/>
          </a:prstGeom>
          <a:solidFill>
            <a:srgbClr val="0033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chemeClr val="bg1"/>
                </a:solidFill>
              </a:rPr>
              <a:t>Best Answer</a:t>
            </a:r>
          </a:p>
        </p:txBody>
      </p:sp>
      <p:sp>
        <p:nvSpPr>
          <p:cNvPr id="33" name="Rectangle 32"/>
          <p:cNvSpPr>
            <a:spLocks noChangeAspect="1"/>
          </p:cNvSpPr>
          <p:nvPr>
            <p:custDataLst>
              <p:tags r:id="rId1"/>
            </p:custDataLst>
          </p:nvPr>
        </p:nvSpPr>
        <p:spPr bwMode="auto">
          <a:xfrm>
            <a:off x="5273688" y="1803272"/>
            <a:ext cx="1913982" cy="191467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rgbClr val="FFFFFF"/>
                </a:solidFill>
              </a:rPr>
              <a:t>Code Review</a:t>
            </a:r>
          </a:p>
        </p:txBody>
      </p:sp>
      <p:sp>
        <p:nvSpPr>
          <p:cNvPr id="32" name="Rectangle 31"/>
          <p:cNvSpPr>
            <a:spLocks noChangeAspect="1"/>
          </p:cNvSpPr>
          <p:nvPr/>
        </p:nvSpPr>
        <p:spPr bwMode="auto">
          <a:xfrm>
            <a:off x="3250342" y="1803272"/>
            <a:ext cx="1913982" cy="191467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chemeClr val="bg1"/>
                </a:solidFill>
              </a:rPr>
              <a:t>Extending Matching items</a:t>
            </a:r>
          </a:p>
        </p:txBody>
      </p:sp>
      <p:sp>
        <p:nvSpPr>
          <p:cNvPr id="16" name="Rectangle 15"/>
          <p:cNvSpPr>
            <a:spLocks noChangeAspect="1"/>
          </p:cNvSpPr>
          <p:nvPr/>
        </p:nvSpPr>
        <p:spPr bwMode="auto">
          <a:xfrm>
            <a:off x="7281720" y="3833908"/>
            <a:ext cx="1913982" cy="191467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endParaRPr lang="en-US" sz="2447" dirty="0">
              <a:solidFill>
                <a:schemeClr val="tx1"/>
              </a:solidFill>
            </a:endParaRPr>
          </a:p>
          <a:p>
            <a:r>
              <a:rPr lang="en-US" sz="2447" spc="-102" dirty="0">
                <a:solidFill>
                  <a:schemeClr val="tx1"/>
                </a:solidFill>
                <a:ea typeface="Segoe UI" pitchFamily="34" charset="0"/>
                <a:cs typeface="Segoe UI" pitchFamily="34" charset="0"/>
              </a:rPr>
              <a:t>Build Lists</a:t>
            </a:r>
          </a:p>
        </p:txBody>
      </p:sp>
      <p:sp>
        <p:nvSpPr>
          <p:cNvPr id="38" name="Rectangle 37"/>
          <p:cNvSpPr>
            <a:spLocks noChangeAspect="1"/>
          </p:cNvSpPr>
          <p:nvPr>
            <p:custDataLst>
              <p:tags r:id="rId2"/>
            </p:custDataLst>
          </p:nvPr>
        </p:nvSpPr>
        <p:spPr bwMode="auto">
          <a:xfrm>
            <a:off x="5277709" y="3829686"/>
            <a:ext cx="1913982" cy="1914675"/>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endParaRPr lang="en-US" sz="2447" dirty="0">
              <a:solidFill>
                <a:srgbClr val="000000"/>
              </a:solidFill>
            </a:endParaRPr>
          </a:p>
          <a:p>
            <a:r>
              <a:rPr lang="en-US" sz="2447" spc="-102" dirty="0">
                <a:solidFill>
                  <a:srgbClr val="000000"/>
                </a:solidFill>
                <a:ea typeface="Segoe UI" pitchFamily="34" charset="0"/>
                <a:cs typeface="Segoe UI" pitchFamily="34" charset="0"/>
              </a:rPr>
              <a:t>Drag &amp; Drop</a:t>
            </a:r>
          </a:p>
        </p:txBody>
      </p:sp>
      <p:sp>
        <p:nvSpPr>
          <p:cNvPr id="34" name="Rectangle 33"/>
          <p:cNvSpPr>
            <a:spLocks noChangeAspect="1"/>
          </p:cNvSpPr>
          <p:nvPr/>
        </p:nvSpPr>
        <p:spPr bwMode="auto">
          <a:xfrm>
            <a:off x="3250342" y="3827323"/>
            <a:ext cx="1913982" cy="1914675"/>
          </a:xfrm>
          <a:prstGeom prst="rect">
            <a:avLst/>
          </a:prstGeom>
          <a:solidFill>
            <a:srgbClr val="0033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endParaRPr lang="en-US" sz="2447" dirty="0">
              <a:solidFill>
                <a:schemeClr val="bg1"/>
              </a:solidFill>
            </a:endParaRPr>
          </a:p>
          <a:p>
            <a:r>
              <a:rPr lang="en-US" sz="2447" spc="-102" dirty="0">
                <a:solidFill>
                  <a:schemeClr val="bg1"/>
                </a:solidFill>
                <a:ea typeface="Segoe UI" pitchFamily="34" charset="0"/>
                <a:cs typeface="Segoe UI" pitchFamily="34" charset="0"/>
              </a:rPr>
              <a:t>Active Screen</a:t>
            </a:r>
          </a:p>
        </p:txBody>
      </p:sp>
      <p:sp>
        <p:nvSpPr>
          <p:cNvPr id="17" name="Rectangle 16"/>
          <p:cNvSpPr>
            <a:spLocks noChangeAspect="1"/>
          </p:cNvSpPr>
          <p:nvPr>
            <p:custDataLst>
              <p:tags r:id="rId3"/>
            </p:custDataLst>
          </p:nvPr>
        </p:nvSpPr>
        <p:spPr bwMode="auto">
          <a:xfrm>
            <a:off x="1180583" y="1803272"/>
            <a:ext cx="1913982" cy="191467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rgbClr val="FFFFFF"/>
                </a:solidFill>
              </a:rPr>
              <a:t>Hot Area</a:t>
            </a:r>
          </a:p>
        </p:txBody>
      </p:sp>
      <p:sp>
        <p:nvSpPr>
          <p:cNvPr id="19" name="Rectangle 18"/>
          <p:cNvSpPr>
            <a:spLocks noChangeAspect="1"/>
          </p:cNvSpPr>
          <p:nvPr>
            <p:custDataLst>
              <p:tags r:id="rId4"/>
            </p:custDataLst>
          </p:nvPr>
        </p:nvSpPr>
        <p:spPr bwMode="auto">
          <a:xfrm>
            <a:off x="1180583" y="3824969"/>
            <a:ext cx="1913982" cy="1923618"/>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b" anchorCtr="0" forceAA="0" compatLnSpc="1">
            <a:prstTxWarp prst="textNoShape">
              <a:avLst/>
            </a:prstTxWarp>
            <a:noAutofit/>
          </a:bodyPr>
          <a:lstStyle/>
          <a:p>
            <a:r>
              <a:rPr lang="en-US" sz="2447" dirty="0">
                <a:solidFill>
                  <a:srgbClr val="FFFFFF"/>
                </a:solidFill>
              </a:rPr>
              <a:t>Short Answer Code</a:t>
            </a:r>
          </a:p>
        </p:txBody>
      </p:sp>
    </p:spTree>
    <p:extLst>
      <p:ext uri="{BB962C8B-B14F-4D97-AF65-F5344CB8AC3E}">
        <p14:creationId xmlns:p14="http://schemas.microsoft.com/office/powerpoint/2010/main" val="25069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a:t>
            </a:r>
          </a:p>
        </p:txBody>
      </p:sp>
      <p:sp>
        <p:nvSpPr>
          <p:cNvPr id="6" name="Text Placeholder 5"/>
          <p:cNvSpPr>
            <a:spLocks noGrp="1"/>
          </p:cNvSpPr>
          <p:nvPr>
            <p:ph type="body" sz="quarter" idx="10"/>
          </p:nvPr>
        </p:nvSpPr>
        <p:spPr>
          <a:xfrm>
            <a:off x="274638" y="1212850"/>
            <a:ext cx="11887200" cy="3120854"/>
          </a:xfrm>
        </p:spPr>
        <p:txBody>
          <a:bodyPr/>
          <a:lstStyle/>
          <a:p>
            <a:endParaRPr lang="en-US" dirty="0"/>
          </a:p>
          <a:p>
            <a:r>
              <a:rPr lang="en-US" dirty="0"/>
              <a:t>Next Steps</a:t>
            </a:r>
          </a:p>
          <a:p>
            <a:pPr marL="571500" indent="-571500">
              <a:buFont typeface="Wingdings" panose="05000000000000000000" pitchFamily="2" charset="2"/>
              <a:buChar char="§"/>
            </a:pPr>
            <a:r>
              <a:rPr lang="en-US" dirty="0"/>
              <a:t>Get credentialed in FY19 / FY20</a:t>
            </a:r>
          </a:p>
          <a:p>
            <a:r>
              <a:rPr lang="en-US" dirty="0">
                <a:gradFill>
                  <a:gsLst>
                    <a:gs pos="7965">
                      <a:schemeClr val="tx1"/>
                    </a:gs>
                    <a:gs pos="63000">
                      <a:schemeClr val="tx1"/>
                    </a:gs>
                  </a:gsLst>
                  <a:lin ang="5400000" scaled="0"/>
                </a:gradFill>
              </a:rPr>
              <a:t>…</a:t>
            </a:r>
          </a:p>
          <a:p>
            <a:endParaRPr lang="en-US" dirty="0"/>
          </a:p>
        </p:txBody>
      </p:sp>
    </p:spTree>
    <p:extLst>
      <p:ext uri="{BB962C8B-B14F-4D97-AF65-F5344CB8AC3E}">
        <p14:creationId xmlns:p14="http://schemas.microsoft.com/office/powerpoint/2010/main" val="53771138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CA067E67-8D62-49FE-BDEB-A9940CECE109}"/>
    </a:ext>
  </a:extLst>
</a:theme>
</file>

<file path=ppt/theme/theme2.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rt 101_Microsoft_Ready.potx" id="{571FDEDE-E4D4-43B7-903A-3E2036202E7B}" vid="{BF9F994E-20B6-4DD5-BDF3-838C054EC9AD}"/>
    </a:ext>
  </a:extLst>
</a:theme>
</file>

<file path=ppt/theme/theme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xml><?xml version="1.0" encoding="utf-8"?>
<a:theme xmlns:a="http://schemas.openxmlformats.org/drawingml/2006/main" name="1_Office Theme">
  <a:themeElements>
    <a:clrScheme name="Custom 37">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2050"/>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5.xml><?xml version="1.0" encoding="utf-8"?>
<a:theme xmlns:a="http://schemas.openxmlformats.org/drawingml/2006/main" name="5-50203_Microsoft_Ignite_Template">
  <a:themeElements>
    <a:clrScheme name="Custom 34">
      <a:dk1>
        <a:srgbClr val="1A1A1A"/>
      </a:dk1>
      <a:lt1>
        <a:srgbClr val="FFFFFF"/>
      </a:lt1>
      <a:dk2>
        <a:srgbClr val="0D0D0D"/>
      </a:dk2>
      <a:lt2>
        <a:srgbClr val="E8E8E8"/>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2018-01-30T00:00:00+00:00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e349cd3f156b4e7d8653c9cd4f2d8fb4>
    <TaxCatchAll xmlns="230e9df3-be65-4c73-a93b-d1236ebd677e">
      <Value>83</Value>
      <Value>79</Value>
      <Value>15</Value>
      <Value>14</Value>
    </TaxCatchAll>
    <Event_x0020_End_x0020_Date xmlns="04e01bb1-6d80-42e9-ae53-416b1e8aa845">2018-02-03T00:00:00+00:00</Event_x0020_End_x0020_Date>
    <c2f1b796fca04ddbb48af271e99c8750 xmlns="04e01bb1-6d80-42e9-ae53-416b1e8aa845">
      <Terms xmlns="http://schemas.microsoft.com/office/infopath/2007/PartnerControls"/>
    </c2f1b796fca04ddbb48af271e99c8750>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sharepoint/v3"/>
    <ds:schemaRef ds:uri="http://purl.org/dc/dcmitype/"/>
    <ds:schemaRef ds:uri="http://schemas.microsoft.com/office/infopath/2007/PartnerControls"/>
    <ds:schemaRef ds:uri="e889e55c-35cf-43c7-aaf4-cf2500919dd8"/>
    <ds:schemaRef ds:uri="04e01bb1-6d80-42e9-ae53-416b1e8aa845"/>
    <ds:schemaRef ds:uri="230e9df3-be65-4c73-a93b-d1236ebd677e"/>
    <ds:schemaRef ds:uri="http://www.w3.org/XML/1998/namespace"/>
  </ds:schemaRefs>
</ds:datastoreItem>
</file>

<file path=customXml/itemProps2.xml><?xml version="1.0" encoding="utf-8"?>
<ds:datastoreItem xmlns:ds="http://schemas.openxmlformats.org/officeDocument/2006/customXml" ds:itemID="{1EE43794-DC42-4A46-A5FD-29B191DBC2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Cert 101_Microsoft_Ready</Template>
  <TotalTime>5031</TotalTime>
  <Words>12289</Words>
  <Application>Microsoft Office PowerPoint</Application>
  <PresentationFormat>Custom</PresentationFormat>
  <Paragraphs>1502</Paragraphs>
  <Slides>92</Slides>
  <Notes>73</Notes>
  <HiddenSlides>1</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92</vt:i4>
      </vt:variant>
    </vt:vector>
  </HeadingPairs>
  <TitlesOfParts>
    <vt:vector size="109" baseType="lpstr">
      <vt:lpstr>Arial</vt:lpstr>
      <vt:lpstr>az_ea_font</vt:lpstr>
      <vt:lpstr>Calibri</vt:lpstr>
      <vt:lpstr>Consolas</vt:lpstr>
      <vt:lpstr>Courier New</vt:lpstr>
      <vt:lpstr>Segoe</vt:lpstr>
      <vt:lpstr>Segoe Semibold</vt:lpstr>
      <vt:lpstr>Segoe UI</vt:lpstr>
      <vt:lpstr>Segoe UI Light</vt:lpstr>
      <vt:lpstr>Segoe UI Semibold</vt:lpstr>
      <vt:lpstr>Segoe UI Semilight</vt:lpstr>
      <vt:lpstr>Wingdings</vt:lpstr>
      <vt:lpstr>5-50173_Microsoft_Ready_Light_Template</vt:lpstr>
      <vt:lpstr>5-50173_Microsoft_Ready_Dark_Template</vt:lpstr>
      <vt:lpstr>5-50113_Microsoft_Ready_Light_Template</vt:lpstr>
      <vt:lpstr>1_Office Theme</vt:lpstr>
      <vt:lpstr>5-50203_Microsoft_Ignite_Template</vt:lpstr>
      <vt:lpstr>Certification Prep (or Immersive) session: CPS-CRT201</vt:lpstr>
      <vt:lpstr>About Mark</vt:lpstr>
      <vt:lpstr>PowerPoint Presentation</vt:lpstr>
      <vt:lpstr>What an exam prep session is NOT</vt:lpstr>
      <vt:lpstr>Agenda</vt:lpstr>
      <vt:lpstr>Microsoft Certification @ Ready</vt:lpstr>
      <vt:lpstr>What do we have for you @ Ready?</vt:lpstr>
      <vt:lpstr>Microsoft Certification - The Program  aka.ms/CertBlog</vt:lpstr>
      <vt:lpstr>Microsoft certifications</vt:lpstr>
      <vt:lpstr>Introducing performance-based testing </vt:lpstr>
      <vt:lpstr>Measure Up</vt:lpstr>
      <vt:lpstr>Microsoft Certification - Your Path</vt:lpstr>
      <vt:lpstr>Learning path for Azure Solutions Architect Expert</vt:lpstr>
      <vt:lpstr>How to prepare and take the Exam</vt:lpstr>
      <vt:lpstr>Microsoft Certification - Exam AZ-300  aka.ms/az-300</vt:lpstr>
      <vt:lpstr>Using this Deck to Study…</vt:lpstr>
      <vt:lpstr>PowerPoint Presentation</vt:lpstr>
      <vt:lpstr>Deploy and  Configure Infrastructure 20-25%  </vt:lpstr>
      <vt:lpstr>Analyze resource utilization and consumption </vt:lpstr>
      <vt:lpstr>Configure network access to storage accounts </vt:lpstr>
      <vt:lpstr>Deploy and configure scale sets</vt:lpstr>
      <vt:lpstr>Automate deployment of VMs </vt:lpstr>
      <vt:lpstr>Automate deployment of VMs </vt:lpstr>
      <vt:lpstr>Implement solutions that use virtual machines (VM)</vt:lpstr>
      <vt:lpstr>Create connectivity between virtual networks </vt:lpstr>
      <vt:lpstr>Implement and manage virtual networking </vt:lpstr>
      <vt:lpstr>Manage Azure Active Directory </vt:lpstr>
      <vt:lpstr>Implement and manage hybrid identities </vt:lpstr>
      <vt:lpstr>Implement  Workloads and Security 20-25%  </vt:lpstr>
      <vt:lpstr> Migrate servers to Azure </vt:lpstr>
      <vt:lpstr> Migrate servers to Azure </vt:lpstr>
      <vt:lpstr> Configure serverless computing </vt:lpstr>
      <vt:lpstr> Implement application load balancing </vt:lpstr>
      <vt:lpstr>Integrate on premises network with Azure virtual network </vt:lpstr>
      <vt:lpstr>Create Custom role based access controls (RBAC) </vt:lpstr>
      <vt:lpstr>Implement multi factor authentication (MFA) </vt:lpstr>
      <vt:lpstr>Create and  Deploy Applications 5-10%</vt:lpstr>
      <vt:lpstr>Create web applications by using PaaS </vt:lpstr>
      <vt:lpstr>Design and develop applications that run in containers  </vt:lpstr>
      <vt:lpstr>Implement Authentication and Secure Data 5-10%</vt:lpstr>
      <vt:lpstr>Implement authentication </vt:lpstr>
      <vt:lpstr>Implement secure data solutions   </vt:lpstr>
      <vt:lpstr>Develop for the Cloud and Azure Storage 20-25% !</vt:lpstr>
      <vt:lpstr>Develop solutions that use Cosmos DB storage </vt:lpstr>
      <vt:lpstr>Cosmos DB Consistency Models </vt:lpstr>
      <vt:lpstr>Develop solutions that use a relational database </vt:lpstr>
      <vt:lpstr>Configure a message-based integration architecture </vt:lpstr>
      <vt:lpstr>Event Hub Scenarios</vt:lpstr>
      <vt:lpstr>Microsoft Certification - Exam AZ-301  aka.ms/az-301</vt:lpstr>
      <vt:lpstr>PowerPoint Presentation</vt:lpstr>
      <vt:lpstr>Determine Workload Requirements 10-15%</vt:lpstr>
      <vt:lpstr>Determine Workload Requirements </vt:lpstr>
      <vt:lpstr>Determine Workload Requirements </vt:lpstr>
      <vt:lpstr>Determine Workload Requirements </vt:lpstr>
      <vt:lpstr>Aka.ms/Azure/Monitor</vt:lpstr>
      <vt:lpstr>Design Identity &amp; Security 20-25%</vt:lpstr>
      <vt:lpstr>Design for Identity and Security </vt:lpstr>
      <vt:lpstr>Design for Identity and Security </vt:lpstr>
      <vt:lpstr>Design for Identity and Security </vt:lpstr>
      <vt:lpstr>Design for Identity and Security </vt:lpstr>
      <vt:lpstr>Design for Identity and Security </vt:lpstr>
      <vt:lpstr>Design for Identity and Security </vt:lpstr>
      <vt:lpstr>Design Data Platform Solution  15-20%</vt:lpstr>
      <vt:lpstr>Design a Data Platform Solution </vt:lpstr>
      <vt:lpstr>Design a Data Platform Solution </vt:lpstr>
      <vt:lpstr>Design a Data Platform Solution </vt:lpstr>
      <vt:lpstr>Design a Data Platform Solution </vt:lpstr>
      <vt:lpstr>Design Business Continuity Strategy 15-20%</vt:lpstr>
      <vt:lpstr>Design a Business Continuity Strategy </vt:lpstr>
      <vt:lpstr>Design a Business Continuity Strategy </vt:lpstr>
      <vt:lpstr>Design a Business Continuity Strategy </vt:lpstr>
      <vt:lpstr>Design a Business Continuity Strategy </vt:lpstr>
      <vt:lpstr>Design a Business Continuity Strategy </vt:lpstr>
      <vt:lpstr>Design for Deployment, Migration and Integration 10-15%</vt:lpstr>
      <vt:lpstr>Design Deployments </vt:lpstr>
      <vt:lpstr>Design for Deployment, Migration, and Integration </vt:lpstr>
      <vt:lpstr>API Integration Strategy </vt:lpstr>
      <vt:lpstr>Determine an Infrastructure Strategy 15-20%</vt:lpstr>
      <vt:lpstr>Design an Infrastructure Strategy </vt:lpstr>
      <vt:lpstr>Design an Infrastructure Strategy </vt:lpstr>
      <vt:lpstr>Design an Infrastructure Strategy </vt:lpstr>
      <vt:lpstr>Design Monitoring Strategy  </vt:lpstr>
      <vt:lpstr>Resources</vt:lpstr>
      <vt:lpstr>Call to action</vt:lpstr>
      <vt:lpstr>Thank you! Questions?  Microsoft Certification @ Ready</vt:lpstr>
      <vt:lpstr>PowerPoint Presentation</vt:lpstr>
      <vt:lpstr>Microsoft Certification - Addendum</vt:lpstr>
      <vt:lpstr>Exam Question Types</vt:lpstr>
      <vt:lpstr>MCP Exam Basics</vt:lpstr>
      <vt:lpstr>How to interpret the questions</vt:lpstr>
      <vt:lpstr>Question types go beyond multiple choice</vt:lpstr>
      <vt:lpstr>In review:</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101 – Find the Path!</dc:title>
  <dc:subject>&lt;Speech title here&gt;</dc:subject>
  <dc:creator>michelle frankel</dc:creator>
  <cp:keywords>Microsoft Ready</cp:keywords>
  <dc:description>Template: Mitchell Derrey, Silver Fox Productions_x000d_
Formatting: _x000d_
Audience Type:</dc:description>
  <cp:lastModifiedBy>Mark Grimes</cp:lastModifiedBy>
  <cp:revision>115</cp:revision>
  <dcterms:created xsi:type="dcterms:W3CDTF">2018-01-27T13:40:51Z</dcterms:created>
  <dcterms:modified xsi:type="dcterms:W3CDTF">2019-02-12T01:45:43Z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15;#Washington State Convention and Trade Center|2ebf141d-f871-4cc9-bf08-f87f112ab464</vt:lpwstr>
  </property>
  <property fmtid="{D5CDD505-2E9C-101B-9397-08002B2CF9AE}" pid="7" name="Track">
    <vt:lpwstr/>
  </property>
  <property fmtid="{D5CDD505-2E9C-101B-9397-08002B2CF9AE}" pid="8" name="Event Location">
    <vt:lpwstr>14;#Seattle|54f46ed2-c77e-4a59-b182-a4171fdb0d11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79;#Microsoft Ready|3ca26e5f-dc1b-4496-bbb3-9dc6901a235f</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v-pmines@microsoft.com</vt:lpwstr>
  </property>
  <property fmtid="{D5CDD505-2E9C-101B-9397-08002B2CF9AE}" pid="17" name="MSIP_Label_f42aa342-8706-4288-bd11-ebb85995028c_SetDate">
    <vt:lpwstr>2017-11-13T23:28:00.1113045Z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